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9" r:id="rId24"/>
    <p:sldId id="280" r:id="rId25"/>
    <p:sldId id="281"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Inter" panose="020B0604020202020204" charset="0"/>
      <p:regular r:id="rId32"/>
    </p:embeddedFont>
    <p:embeddedFont>
      <p:font typeface="Inter Bold" panose="020B0604020202020204" charset="0"/>
      <p:regular r:id="rId33"/>
    </p:embeddedFont>
    <p:embeddedFont>
      <p:font typeface="Inter Bold Italics" panose="020B0604020202020204" charset="0"/>
      <p:regular r:id="rId34"/>
    </p:embeddedFont>
    <p:embeddedFont>
      <p:font typeface="Inter Thin" panose="020B0604020202020204" charset="0"/>
      <p:regular r:id="rId35"/>
    </p:embeddedFont>
    <p:embeddedFont>
      <p:font typeface="Montserrat" panose="020B0604020202020204" charset="0"/>
      <p:regular r:id="rId36"/>
    </p:embeddedFont>
    <p:embeddedFont>
      <p:font typeface="Montserrat Classic" panose="020B0604020202020204" charset="0"/>
      <p:regular r:id="rId37"/>
    </p:embeddedFont>
    <p:embeddedFont>
      <p:font typeface="Montserrat Classic Bold" panose="020B0604020202020204" charset="0"/>
      <p:regular r:id="rId38"/>
    </p:embeddedFont>
    <p:embeddedFont>
      <p:font typeface="Open Sans" panose="020B0604020202020204" charset="0"/>
      <p:regular r:id="rId39"/>
    </p:embeddedFont>
    <p:embeddedFont>
      <p:font typeface="Open Sans Bold" panose="020B0604020202020204" charset="0"/>
      <p:regular r:id="rId40"/>
    </p:embeddedFont>
    <p:embeddedFont>
      <p:font typeface="Open Sans Bold Italics" panose="020B0604020202020204" charset="0"/>
      <p:regular r:id="rId41"/>
    </p:embeddedFont>
    <p:embeddedFont>
      <p:font typeface="Open Sans Light"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143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microsoft.com/office/2016/11/relationships/changesInfo" Target="changesInfos/changesInfo1.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Mizner" userId="39ba8f7c-57a1-4ac8-959c-d75d4e3d8b22" providerId="ADAL" clId="{1E3F1723-77DC-437C-A817-2385E58299B9}"/>
    <pc:docChg chg="undo custSel modSld">
      <pc:chgData name="Kevin Mizner" userId="39ba8f7c-57a1-4ac8-959c-d75d4e3d8b22" providerId="ADAL" clId="{1E3F1723-77DC-437C-A817-2385E58299B9}" dt="2026-01-08T15:32:58.819" v="324" actId="1076"/>
      <pc:docMkLst>
        <pc:docMk/>
      </pc:docMkLst>
      <pc:sldChg chg="addSp modSp">
        <pc:chgData name="Kevin Mizner" userId="39ba8f7c-57a1-4ac8-959c-d75d4e3d8b22" providerId="ADAL" clId="{1E3F1723-77DC-437C-A817-2385E58299B9}" dt="2026-01-06T16:21:24.270" v="135" actId="1076"/>
        <pc:sldMkLst>
          <pc:docMk/>
          <pc:sldMk cId="0" sldId="256"/>
        </pc:sldMkLst>
        <pc:spChg chg="mod">
          <ac:chgData name="Kevin Mizner" userId="39ba8f7c-57a1-4ac8-959c-d75d4e3d8b22" providerId="ADAL" clId="{1E3F1723-77DC-437C-A817-2385E58299B9}" dt="2026-01-05T19:33:28.714" v="50" actId="20577"/>
          <ac:spMkLst>
            <pc:docMk/>
            <pc:sldMk cId="0" sldId="256"/>
            <ac:spMk id="2" creationId="{00000000-0000-0000-0000-000000000000}"/>
          </ac:spMkLst>
        </pc:spChg>
        <pc:spChg chg="mod">
          <ac:chgData name="Kevin Mizner" userId="39ba8f7c-57a1-4ac8-959c-d75d4e3d8b22" providerId="ADAL" clId="{1E3F1723-77DC-437C-A817-2385E58299B9}" dt="2026-01-06T16:19:57.645" v="101" actId="1076"/>
          <ac:spMkLst>
            <pc:docMk/>
            <pc:sldMk cId="0" sldId="256"/>
            <ac:spMk id="5" creationId="{00000000-0000-0000-0000-000000000000}"/>
          </ac:spMkLst>
        </pc:spChg>
        <pc:spChg chg="mod">
          <ac:chgData name="Kevin Mizner" userId="39ba8f7c-57a1-4ac8-959c-d75d4e3d8b22" providerId="ADAL" clId="{1E3F1723-77DC-437C-A817-2385E58299B9}" dt="2026-01-06T16:21:21.484" v="134" actId="1076"/>
          <ac:spMkLst>
            <pc:docMk/>
            <pc:sldMk cId="0" sldId="256"/>
            <ac:spMk id="8" creationId="{00000000-0000-0000-0000-000000000000}"/>
          </ac:spMkLst>
        </pc:spChg>
        <pc:spChg chg="mod">
          <ac:chgData name="Kevin Mizner" userId="39ba8f7c-57a1-4ac8-959c-d75d4e3d8b22" providerId="ADAL" clId="{1E3F1723-77DC-437C-A817-2385E58299B9}" dt="2026-01-06T16:20:56.356" v="132" actId="1076"/>
          <ac:spMkLst>
            <pc:docMk/>
            <pc:sldMk cId="0" sldId="256"/>
            <ac:spMk id="11" creationId="{EA5185C9-E0B7-42D2-AD84-548A83E12B62}"/>
          </ac:spMkLst>
        </pc:spChg>
        <pc:spChg chg="add mod">
          <ac:chgData name="Kevin Mizner" userId="39ba8f7c-57a1-4ac8-959c-d75d4e3d8b22" providerId="ADAL" clId="{1E3F1723-77DC-437C-A817-2385E58299B9}" dt="2026-01-06T16:21:24.270" v="135" actId="1076"/>
          <ac:spMkLst>
            <pc:docMk/>
            <pc:sldMk cId="0" sldId="256"/>
            <ac:spMk id="12" creationId="{F9F0BA93-2E24-44D7-BBF5-ED8893D86CD0}"/>
          </ac:spMkLst>
        </pc:spChg>
      </pc:sldChg>
      <pc:sldChg chg="modSp">
        <pc:chgData name="Kevin Mizner" userId="39ba8f7c-57a1-4ac8-959c-d75d4e3d8b22" providerId="ADAL" clId="{1E3F1723-77DC-437C-A817-2385E58299B9}" dt="2026-01-05T19:11:04.964" v="49" actId="20577"/>
        <pc:sldMkLst>
          <pc:docMk/>
          <pc:sldMk cId="0" sldId="258"/>
        </pc:sldMkLst>
        <pc:spChg chg="mod">
          <ac:chgData name="Kevin Mizner" userId="39ba8f7c-57a1-4ac8-959c-d75d4e3d8b22" providerId="ADAL" clId="{1E3F1723-77DC-437C-A817-2385E58299B9}" dt="2026-01-05T19:11:04.964" v="49" actId="20577"/>
          <ac:spMkLst>
            <pc:docMk/>
            <pc:sldMk cId="0" sldId="258"/>
            <ac:spMk id="8" creationId="{00000000-0000-0000-0000-000000000000}"/>
          </ac:spMkLst>
        </pc:spChg>
        <pc:spChg chg="mod">
          <ac:chgData name="Kevin Mizner" userId="39ba8f7c-57a1-4ac8-959c-d75d4e3d8b22" providerId="ADAL" clId="{1E3F1723-77DC-437C-A817-2385E58299B9}" dt="2026-01-05T19:10:41.296" v="48" actId="1076"/>
          <ac:spMkLst>
            <pc:docMk/>
            <pc:sldMk cId="0" sldId="258"/>
            <ac:spMk id="9" creationId="{00000000-0000-0000-0000-000000000000}"/>
          </ac:spMkLst>
        </pc:spChg>
      </pc:sldChg>
      <pc:sldChg chg="addSp delSp modSp">
        <pc:chgData name="Kevin Mizner" userId="39ba8f7c-57a1-4ac8-959c-d75d4e3d8b22" providerId="ADAL" clId="{1E3F1723-77DC-437C-A817-2385E58299B9}" dt="2026-01-05T18:59:12.539" v="8" actId="1035"/>
        <pc:sldMkLst>
          <pc:docMk/>
          <pc:sldMk cId="0" sldId="259"/>
        </pc:sldMkLst>
        <pc:spChg chg="mod">
          <ac:chgData name="Kevin Mizner" userId="39ba8f7c-57a1-4ac8-959c-d75d4e3d8b22" providerId="ADAL" clId="{1E3F1723-77DC-437C-A817-2385E58299B9}" dt="2026-01-05T18:59:08.250" v="7" actId="1076"/>
          <ac:spMkLst>
            <pc:docMk/>
            <pc:sldMk cId="0" sldId="259"/>
            <ac:spMk id="3" creationId="{00000000-0000-0000-0000-000000000000}"/>
          </ac:spMkLst>
        </pc:spChg>
        <pc:picChg chg="add mod">
          <ac:chgData name="Kevin Mizner" userId="39ba8f7c-57a1-4ac8-959c-d75d4e3d8b22" providerId="ADAL" clId="{1E3F1723-77DC-437C-A817-2385E58299B9}" dt="2026-01-05T18:59:12.539" v="8" actId="1035"/>
          <ac:picMkLst>
            <pc:docMk/>
            <pc:sldMk cId="0" sldId="259"/>
            <ac:picMk id="7" creationId="{E8F193E8-5F3F-4630-8650-73047B20E196}"/>
          </ac:picMkLst>
        </pc:picChg>
        <pc:picChg chg="del">
          <ac:chgData name="Kevin Mizner" userId="39ba8f7c-57a1-4ac8-959c-d75d4e3d8b22" providerId="ADAL" clId="{1E3F1723-77DC-437C-A817-2385E58299B9}" dt="2026-01-05T18:58:20.074" v="1" actId="478"/>
          <ac:picMkLst>
            <pc:docMk/>
            <pc:sldMk cId="0" sldId="259"/>
            <ac:picMk id="11" creationId="{886E49BE-371A-4CDF-8507-B162A79D2E6C}"/>
          </ac:picMkLst>
        </pc:picChg>
      </pc:sldChg>
      <pc:sldChg chg="modSp">
        <pc:chgData name="Kevin Mizner" userId="39ba8f7c-57a1-4ac8-959c-d75d4e3d8b22" providerId="ADAL" clId="{1E3F1723-77DC-437C-A817-2385E58299B9}" dt="2026-01-06T16:26:23.648" v="147" actId="20577"/>
        <pc:sldMkLst>
          <pc:docMk/>
          <pc:sldMk cId="0" sldId="261"/>
        </pc:sldMkLst>
        <pc:spChg chg="mod">
          <ac:chgData name="Kevin Mizner" userId="39ba8f7c-57a1-4ac8-959c-d75d4e3d8b22" providerId="ADAL" clId="{1E3F1723-77DC-437C-A817-2385E58299B9}" dt="2026-01-06T16:26:23.648" v="147" actId="20577"/>
          <ac:spMkLst>
            <pc:docMk/>
            <pc:sldMk cId="0" sldId="261"/>
            <ac:spMk id="11" creationId="{00000000-0000-0000-0000-000000000000}"/>
          </ac:spMkLst>
        </pc:spChg>
      </pc:sldChg>
      <pc:sldChg chg="modSp">
        <pc:chgData name="Kevin Mizner" userId="39ba8f7c-57a1-4ac8-959c-d75d4e3d8b22" providerId="ADAL" clId="{1E3F1723-77DC-437C-A817-2385E58299B9}" dt="2026-01-06T16:28:50.368" v="167" actId="20577"/>
        <pc:sldMkLst>
          <pc:docMk/>
          <pc:sldMk cId="0" sldId="265"/>
        </pc:sldMkLst>
        <pc:spChg chg="mod">
          <ac:chgData name="Kevin Mizner" userId="39ba8f7c-57a1-4ac8-959c-d75d4e3d8b22" providerId="ADAL" clId="{1E3F1723-77DC-437C-A817-2385E58299B9}" dt="2026-01-06T16:28:50.368" v="167" actId="20577"/>
          <ac:spMkLst>
            <pc:docMk/>
            <pc:sldMk cId="0" sldId="265"/>
            <ac:spMk id="14" creationId="{00000000-0000-0000-0000-000000000000}"/>
          </ac:spMkLst>
        </pc:spChg>
      </pc:sldChg>
      <pc:sldChg chg="addSp modSp">
        <pc:chgData name="Kevin Mizner" userId="39ba8f7c-57a1-4ac8-959c-d75d4e3d8b22" providerId="ADAL" clId="{1E3F1723-77DC-437C-A817-2385E58299B9}" dt="2026-01-06T16:42:42.118" v="276" actId="14100"/>
        <pc:sldMkLst>
          <pc:docMk/>
          <pc:sldMk cId="0" sldId="266"/>
        </pc:sldMkLst>
        <pc:spChg chg="mod">
          <ac:chgData name="Kevin Mizner" userId="39ba8f7c-57a1-4ac8-959c-d75d4e3d8b22" providerId="ADAL" clId="{1E3F1723-77DC-437C-A817-2385E58299B9}" dt="2026-01-06T16:40:18.365" v="168" actId="1076"/>
          <ac:spMkLst>
            <pc:docMk/>
            <pc:sldMk cId="0" sldId="266"/>
            <ac:spMk id="2" creationId="{00000000-0000-0000-0000-000000000000}"/>
          </ac:spMkLst>
        </pc:spChg>
        <pc:spChg chg="add mod">
          <ac:chgData name="Kevin Mizner" userId="39ba8f7c-57a1-4ac8-959c-d75d4e3d8b22" providerId="ADAL" clId="{1E3F1723-77DC-437C-A817-2385E58299B9}" dt="2026-01-06T16:42:42.118" v="276" actId="14100"/>
          <ac:spMkLst>
            <pc:docMk/>
            <pc:sldMk cId="0" sldId="266"/>
            <ac:spMk id="31" creationId="{B998125E-B742-44B2-A0F7-B316867D154E}"/>
          </ac:spMkLst>
        </pc:spChg>
      </pc:sldChg>
      <pc:sldChg chg="modSp">
        <pc:chgData name="Kevin Mizner" userId="39ba8f7c-57a1-4ac8-959c-d75d4e3d8b22" providerId="ADAL" clId="{1E3F1723-77DC-437C-A817-2385E58299B9}" dt="2026-01-05T19:04:18.182" v="45" actId="14100"/>
        <pc:sldMkLst>
          <pc:docMk/>
          <pc:sldMk cId="0" sldId="268"/>
        </pc:sldMkLst>
        <pc:spChg chg="mod">
          <ac:chgData name="Kevin Mizner" userId="39ba8f7c-57a1-4ac8-959c-d75d4e3d8b22" providerId="ADAL" clId="{1E3F1723-77DC-437C-A817-2385E58299B9}" dt="2026-01-05T19:04:05.762" v="43" actId="1076"/>
          <ac:spMkLst>
            <pc:docMk/>
            <pc:sldMk cId="0" sldId="268"/>
            <ac:spMk id="3" creationId="{00000000-0000-0000-0000-000000000000}"/>
          </ac:spMkLst>
        </pc:spChg>
        <pc:grpChg chg="mod">
          <ac:chgData name="Kevin Mizner" userId="39ba8f7c-57a1-4ac8-959c-d75d4e3d8b22" providerId="ADAL" clId="{1E3F1723-77DC-437C-A817-2385E58299B9}" dt="2026-01-05T19:04:18.182" v="45" actId="14100"/>
          <ac:grpSpMkLst>
            <pc:docMk/>
            <pc:sldMk cId="0" sldId="268"/>
            <ac:grpSpMk id="4" creationId="{00000000-0000-0000-0000-000000000000}"/>
          </ac:grpSpMkLst>
        </pc:grpChg>
      </pc:sldChg>
      <pc:sldChg chg="addSp delSp modSp">
        <pc:chgData name="Kevin Mizner" userId="39ba8f7c-57a1-4ac8-959c-d75d4e3d8b22" providerId="ADAL" clId="{1E3F1723-77DC-437C-A817-2385E58299B9}" dt="2026-01-08T15:27:23.760" v="319" actId="478"/>
        <pc:sldMkLst>
          <pc:docMk/>
          <pc:sldMk cId="0" sldId="272"/>
        </pc:sldMkLst>
        <pc:picChg chg="add del mod">
          <ac:chgData name="Kevin Mizner" userId="39ba8f7c-57a1-4ac8-959c-d75d4e3d8b22" providerId="ADAL" clId="{1E3F1723-77DC-437C-A817-2385E58299B9}" dt="2026-01-08T15:27:23.760" v="319" actId="478"/>
          <ac:picMkLst>
            <pc:docMk/>
            <pc:sldMk cId="0" sldId="272"/>
            <ac:picMk id="12" creationId="{0BF77890-8632-471C-BC5F-65813100F7A3}"/>
          </ac:picMkLst>
        </pc:picChg>
      </pc:sldChg>
      <pc:sldChg chg="modSp">
        <pc:chgData name="Kevin Mizner" userId="39ba8f7c-57a1-4ac8-959c-d75d4e3d8b22" providerId="ADAL" clId="{1E3F1723-77DC-437C-A817-2385E58299B9}" dt="2026-01-05T19:04:33.083" v="46" actId="1076"/>
        <pc:sldMkLst>
          <pc:docMk/>
          <pc:sldMk cId="0" sldId="273"/>
        </pc:sldMkLst>
        <pc:grpChg chg="mod">
          <ac:chgData name="Kevin Mizner" userId="39ba8f7c-57a1-4ac8-959c-d75d4e3d8b22" providerId="ADAL" clId="{1E3F1723-77DC-437C-A817-2385E58299B9}" dt="2026-01-05T19:04:33.083" v="46" actId="1076"/>
          <ac:grpSpMkLst>
            <pc:docMk/>
            <pc:sldMk cId="0" sldId="273"/>
            <ac:grpSpMk id="3" creationId="{00000000-0000-0000-0000-000000000000}"/>
          </ac:grpSpMkLst>
        </pc:grpChg>
      </pc:sldChg>
      <pc:sldChg chg="modSp">
        <pc:chgData name="Kevin Mizner" userId="39ba8f7c-57a1-4ac8-959c-d75d4e3d8b22" providerId="ADAL" clId="{1E3F1723-77DC-437C-A817-2385E58299B9}" dt="2026-01-06T16:44:43.868" v="277" actId="20577"/>
        <pc:sldMkLst>
          <pc:docMk/>
          <pc:sldMk cId="0" sldId="274"/>
        </pc:sldMkLst>
        <pc:spChg chg="mod">
          <ac:chgData name="Kevin Mizner" userId="39ba8f7c-57a1-4ac8-959c-d75d4e3d8b22" providerId="ADAL" clId="{1E3F1723-77DC-437C-A817-2385E58299B9}" dt="2026-01-06T16:44:43.868" v="277" actId="20577"/>
          <ac:spMkLst>
            <pc:docMk/>
            <pc:sldMk cId="0" sldId="274"/>
            <ac:spMk id="11" creationId="{00000000-0000-0000-0000-000000000000}"/>
          </ac:spMkLst>
        </pc:spChg>
      </pc:sldChg>
      <pc:sldChg chg="modSp">
        <pc:chgData name="Kevin Mizner" userId="39ba8f7c-57a1-4ac8-959c-d75d4e3d8b22" providerId="ADAL" clId="{1E3F1723-77DC-437C-A817-2385E58299B9}" dt="2026-01-06T16:46:43.460" v="297" actId="20577"/>
        <pc:sldMkLst>
          <pc:docMk/>
          <pc:sldMk cId="0" sldId="275"/>
        </pc:sldMkLst>
        <pc:spChg chg="mod">
          <ac:chgData name="Kevin Mizner" userId="39ba8f7c-57a1-4ac8-959c-d75d4e3d8b22" providerId="ADAL" clId="{1E3F1723-77DC-437C-A817-2385E58299B9}" dt="2026-01-06T16:46:43.460" v="297" actId="20577"/>
          <ac:spMkLst>
            <pc:docMk/>
            <pc:sldMk cId="0" sldId="275"/>
            <ac:spMk id="6" creationId="{00000000-0000-0000-0000-000000000000}"/>
          </ac:spMkLst>
        </pc:spChg>
        <pc:spChg chg="mod">
          <ac:chgData name="Kevin Mizner" userId="39ba8f7c-57a1-4ac8-959c-d75d4e3d8b22" providerId="ADAL" clId="{1E3F1723-77DC-437C-A817-2385E58299B9}" dt="2026-01-06T16:46:15.041" v="286" actId="179"/>
          <ac:spMkLst>
            <pc:docMk/>
            <pc:sldMk cId="0" sldId="275"/>
            <ac:spMk id="18" creationId="{00000000-0000-0000-0000-000000000000}"/>
          </ac:spMkLst>
        </pc:spChg>
      </pc:sldChg>
      <pc:sldChg chg="delSp modSp">
        <pc:chgData name="Kevin Mizner" userId="39ba8f7c-57a1-4ac8-959c-d75d4e3d8b22" providerId="ADAL" clId="{1E3F1723-77DC-437C-A817-2385E58299B9}" dt="2026-01-08T15:32:58.819" v="324" actId="1076"/>
        <pc:sldMkLst>
          <pc:docMk/>
          <pc:sldMk cId="0" sldId="277"/>
        </pc:sldMkLst>
        <pc:spChg chg="mod">
          <ac:chgData name="Kevin Mizner" userId="39ba8f7c-57a1-4ac8-959c-d75d4e3d8b22" providerId="ADAL" clId="{1E3F1723-77DC-437C-A817-2385E58299B9}" dt="2026-01-06T16:51:34.645" v="310"/>
          <ac:spMkLst>
            <pc:docMk/>
            <pc:sldMk cId="0" sldId="277"/>
            <ac:spMk id="2" creationId="{00000000-0000-0000-0000-000000000000}"/>
          </ac:spMkLst>
        </pc:spChg>
        <pc:spChg chg="del topLvl">
          <ac:chgData name="Kevin Mizner" userId="39ba8f7c-57a1-4ac8-959c-d75d4e3d8b22" providerId="ADAL" clId="{1E3F1723-77DC-437C-A817-2385E58299B9}" dt="2026-01-08T15:32:40.315" v="321" actId="478"/>
          <ac:spMkLst>
            <pc:docMk/>
            <pc:sldMk cId="0" sldId="277"/>
            <ac:spMk id="8" creationId="{00000000-0000-0000-0000-000000000000}"/>
          </ac:spMkLst>
        </pc:spChg>
        <pc:spChg chg="topLvl">
          <ac:chgData name="Kevin Mizner" userId="39ba8f7c-57a1-4ac8-959c-d75d4e3d8b22" providerId="ADAL" clId="{1E3F1723-77DC-437C-A817-2385E58299B9}" dt="2026-01-08T15:32:40.315" v="321" actId="478"/>
          <ac:spMkLst>
            <pc:docMk/>
            <pc:sldMk cId="0" sldId="277"/>
            <ac:spMk id="9" creationId="{00000000-0000-0000-0000-000000000000}"/>
          </ac:spMkLst>
        </pc:spChg>
        <pc:spChg chg="mod">
          <ac:chgData name="Kevin Mizner" userId="39ba8f7c-57a1-4ac8-959c-d75d4e3d8b22" providerId="ADAL" clId="{1E3F1723-77DC-437C-A817-2385E58299B9}" dt="2026-01-08T15:32:41.875" v="322" actId="6549"/>
          <ac:spMkLst>
            <pc:docMk/>
            <pc:sldMk cId="0" sldId="277"/>
            <ac:spMk id="25" creationId="{00000000-0000-0000-0000-000000000000}"/>
          </ac:spMkLst>
        </pc:spChg>
        <pc:spChg chg="mod">
          <ac:chgData name="Kevin Mizner" userId="39ba8f7c-57a1-4ac8-959c-d75d4e3d8b22" providerId="ADAL" clId="{1E3F1723-77DC-437C-A817-2385E58299B9}" dt="2026-01-06T16:50:12.037" v="309" actId="20577"/>
          <ac:spMkLst>
            <pc:docMk/>
            <pc:sldMk cId="0" sldId="277"/>
            <ac:spMk id="26" creationId="{00000000-0000-0000-0000-000000000000}"/>
          </ac:spMkLst>
        </pc:spChg>
        <pc:grpChg chg="del mod">
          <ac:chgData name="Kevin Mizner" userId="39ba8f7c-57a1-4ac8-959c-d75d4e3d8b22" providerId="ADAL" clId="{1E3F1723-77DC-437C-A817-2385E58299B9}" dt="2026-01-08T15:32:40.315" v="321" actId="478"/>
          <ac:grpSpMkLst>
            <pc:docMk/>
            <pc:sldMk cId="0" sldId="277"/>
            <ac:grpSpMk id="7" creationId="{00000000-0000-0000-0000-000000000000}"/>
          </ac:grpSpMkLst>
        </pc:grpChg>
        <pc:grpChg chg="mod">
          <ac:chgData name="Kevin Mizner" userId="39ba8f7c-57a1-4ac8-959c-d75d4e3d8b22" providerId="ADAL" clId="{1E3F1723-77DC-437C-A817-2385E58299B9}" dt="2026-01-08T15:32:58.819" v="324" actId="1076"/>
          <ac:grpSpMkLst>
            <pc:docMk/>
            <pc:sldMk cId="0" sldId="277"/>
            <ac:grpSpMk id="11" creationId="{00000000-0000-0000-0000-000000000000}"/>
          </ac:grpSpMkLst>
        </pc:grpChg>
        <pc:grpChg chg="del">
          <ac:chgData name="Kevin Mizner" userId="39ba8f7c-57a1-4ac8-959c-d75d4e3d8b22" providerId="ADAL" clId="{1E3F1723-77DC-437C-A817-2385E58299B9}" dt="2026-01-08T15:32:48.875" v="323"/>
          <ac:grpSpMkLst>
            <pc:docMk/>
            <pc:sldMk cId="0" sldId="277"/>
            <ac:grpSpMk id="23" creationId="{00000000-0000-0000-0000-000000000000}"/>
          </ac:grpSpMkLst>
        </pc:grpChg>
      </pc:sldChg>
      <pc:sldChg chg="modSp">
        <pc:chgData name="Kevin Mizner" userId="39ba8f7c-57a1-4ac8-959c-d75d4e3d8b22" providerId="ADAL" clId="{1E3F1723-77DC-437C-A817-2385E58299B9}" dt="2026-01-05T19:42:58.581" v="97" actId="207"/>
        <pc:sldMkLst>
          <pc:docMk/>
          <pc:sldMk cId="0" sldId="281"/>
        </pc:sldMkLst>
        <pc:spChg chg="mod">
          <ac:chgData name="Kevin Mizner" userId="39ba8f7c-57a1-4ac8-959c-d75d4e3d8b22" providerId="ADAL" clId="{1E3F1723-77DC-437C-A817-2385E58299B9}" dt="2026-01-05T19:42:41.730" v="96" actId="1076"/>
          <ac:spMkLst>
            <pc:docMk/>
            <pc:sldMk cId="0" sldId="281"/>
            <ac:spMk id="2" creationId="{00000000-0000-0000-0000-000000000000}"/>
          </ac:spMkLst>
        </pc:spChg>
        <pc:spChg chg="mod">
          <ac:chgData name="Kevin Mizner" userId="39ba8f7c-57a1-4ac8-959c-d75d4e3d8b22" providerId="ADAL" clId="{1E3F1723-77DC-437C-A817-2385E58299B9}" dt="2026-01-05T19:42:32.334" v="94" actId="1076"/>
          <ac:spMkLst>
            <pc:docMk/>
            <pc:sldMk cId="0" sldId="281"/>
            <ac:spMk id="5" creationId="{00000000-0000-0000-0000-000000000000}"/>
          </ac:spMkLst>
        </pc:spChg>
        <pc:spChg chg="mod">
          <ac:chgData name="Kevin Mizner" userId="39ba8f7c-57a1-4ac8-959c-d75d4e3d8b22" providerId="ADAL" clId="{1E3F1723-77DC-437C-A817-2385E58299B9}" dt="2026-01-05T19:42:58.581" v="97" actId="207"/>
          <ac:spMkLst>
            <pc:docMk/>
            <pc:sldMk cId="0" sldId="281"/>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F092A-DB95-470A-A9A8-BB3FA6972BD9}" type="datetimeFigureOut">
              <a:rPr lang="en-US" smtClean="0"/>
              <a:t>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A226F6-78C7-455E-8C7F-68D406812433}" type="slidenum">
              <a:rPr lang="en-US" smtClean="0"/>
              <a:t>‹#›</a:t>
            </a:fld>
            <a:endParaRPr lang="en-US"/>
          </a:p>
        </p:txBody>
      </p:sp>
    </p:spTree>
    <p:extLst>
      <p:ext uri="{BB962C8B-B14F-4D97-AF65-F5344CB8AC3E}">
        <p14:creationId xmlns:p14="http://schemas.microsoft.com/office/powerpoint/2010/main" val="894483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A226F6-78C7-455E-8C7F-68D406812433}" type="slidenum">
              <a:rPr lang="en-US" smtClean="0"/>
              <a:t>21</a:t>
            </a:fld>
            <a:endParaRPr lang="en-US"/>
          </a:p>
        </p:txBody>
      </p:sp>
    </p:spTree>
    <p:extLst>
      <p:ext uri="{BB962C8B-B14F-4D97-AF65-F5344CB8AC3E}">
        <p14:creationId xmlns:p14="http://schemas.microsoft.com/office/powerpoint/2010/main" val="3871743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s.edu/en-us/student-support/tell-a-giant"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0.sv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vimeo.com/444952206" TargetMode="External"/><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cos.edu/en-us/student-support/tell-a-giant" TargetMode="External"/><Relationship Id="rId5" Type="http://schemas.openxmlformats.org/officeDocument/2006/relationships/image" Target="../media/image31.jpeg"/><Relationship Id="rId10" Type="http://schemas.openxmlformats.org/officeDocument/2006/relationships/image" Target="../media/image2.png"/><Relationship Id="rId4" Type="http://schemas.openxmlformats.org/officeDocument/2006/relationships/image" Target="../media/image6.jpeg"/><Relationship Id="rId9" Type="http://schemas.openxmlformats.org/officeDocument/2006/relationships/image" Target="../media/image34.svg"/></Relationships>
</file>

<file path=ppt/slides/_rels/slide2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hyperlink" Target="https://www.cos.edu/en-us/student-support/resolution-advocacy-department"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mailto:miriams@cos.edu" TargetMode="External"/><Relationship Id="rId3" Type="http://schemas.openxmlformats.org/officeDocument/2006/relationships/image" Target="../media/image2.png"/><Relationship Id="rId7" Type="http://schemas.openxmlformats.org/officeDocument/2006/relationships/hyperlink" Target="mailto:jessew@cos.edu" TargetMode="External"/><Relationship Id="rId12" Type="http://schemas.openxmlformats.org/officeDocument/2006/relationships/hyperlink" Target="mailto:kinethac@cos.edu"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hyperlink" Target="mailto:eliseg@cos.edu" TargetMode="External"/><Relationship Id="rId11" Type="http://schemas.openxmlformats.org/officeDocument/2006/relationships/hyperlink" Target="mailto:christym@cos.edu" TargetMode="External"/><Relationship Id="rId5" Type="http://schemas.openxmlformats.org/officeDocument/2006/relationships/hyperlink" Target="mailto:juanv@cos.edu" TargetMode="External"/><Relationship Id="rId10" Type="http://schemas.openxmlformats.org/officeDocument/2006/relationships/hyperlink" Target="mailto:donniec@cos.edu" TargetMode="External"/><Relationship Id="rId4" Type="http://schemas.openxmlformats.org/officeDocument/2006/relationships/hyperlink" Target="mailto:michelebr@cos.edu" TargetMode="External"/><Relationship Id="rId9" Type="http://schemas.openxmlformats.org/officeDocument/2006/relationships/hyperlink" Target="mailto:jillm@cos.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7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dirty="0"/>
          </a:p>
        </p:txBody>
      </p:sp>
      <p:grpSp>
        <p:nvGrpSpPr>
          <p:cNvPr id="3" name="Group 3"/>
          <p:cNvGrpSpPr/>
          <p:nvPr/>
        </p:nvGrpSpPr>
        <p:grpSpPr>
          <a:xfrm>
            <a:off x="17888481" y="7719325"/>
            <a:ext cx="399519" cy="1025983"/>
            <a:chOff x="0" y="0"/>
            <a:chExt cx="1280047" cy="3287216"/>
          </a:xfrm>
        </p:grpSpPr>
        <p:sp>
          <p:nvSpPr>
            <p:cNvPr id="4" name="Freeform 4"/>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FFFFFF"/>
            </a:solidFill>
          </p:spPr>
        </p:sp>
      </p:grpSp>
      <p:sp>
        <p:nvSpPr>
          <p:cNvPr id="5" name="AutoShape 5"/>
          <p:cNvSpPr/>
          <p:nvPr/>
        </p:nvSpPr>
        <p:spPr>
          <a:xfrm>
            <a:off x="8001000" y="7353300"/>
            <a:ext cx="1646710" cy="0"/>
          </a:xfrm>
          <a:prstGeom prst="line">
            <a:avLst/>
          </a:prstGeom>
          <a:ln w="28575" cap="flat">
            <a:solidFill>
              <a:srgbClr val="FFFFFF"/>
            </a:solidFill>
            <a:prstDash val="solid"/>
            <a:headEnd type="none" w="sm" len="sm"/>
            <a:tailEnd type="none" w="sm" len="sm"/>
          </a:ln>
        </p:spPr>
      </p:sp>
      <p:sp>
        <p:nvSpPr>
          <p:cNvPr id="6" name="Freeform 6"/>
          <p:cNvSpPr/>
          <p:nvPr/>
        </p:nvSpPr>
        <p:spPr>
          <a:xfrm>
            <a:off x="738350" y="8745308"/>
            <a:ext cx="2037250" cy="1059370"/>
          </a:xfrm>
          <a:custGeom>
            <a:avLst/>
            <a:gdLst/>
            <a:ahLst/>
            <a:cxnLst/>
            <a:rect l="l" t="t" r="r" b="b"/>
            <a:pathLst>
              <a:path w="2037250" h="1059370">
                <a:moveTo>
                  <a:pt x="0" y="0"/>
                </a:moveTo>
                <a:lnTo>
                  <a:pt x="2037250" y="0"/>
                </a:lnTo>
                <a:lnTo>
                  <a:pt x="2037250" y="1059370"/>
                </a:lnTo>
                <a:lnTo>
                  <a:pt x="0" y="1059370"/>
                </a:lnTo>
                <a:lnTo>
                  <a:pt x="0" y="0"/>
                </a:lnTo>
                <a:close/>
              </a:path>
            </a:pathLst>
          </a:custGeom>
          <a:blipFill>
            <a:blip r:embed="rId3"/>
            <a:stretch>
              <a:fillRect/>
            </a:stretch>
          </a:blipFill>
        </p:spPr>
      </p:sp>
      <p:sp>
        <p:nvSpPr>
          <p:cNvPr id="7" name="TextBox 7"/>
          <p:cNvSpPr txBox="1"/>
          <p:nvPr/>
        </p:nvSpPr>
        <p:spPr>
          <a:xfrm>
            <a:off x="1028700" y="1777439"/>
            <a:ext cx="16230600" cy="3024976"/>
          </a:xfrm>
          <a:prstGeom prst="rect">
            <a:avLst/>
          </a:prstGeom>
        </p:spPr>
        <p:txBody>
          <a:bodyPr lIns="0" tIns="0" rIns="0" bIns="0" rtlCol="0" anchor="t">
            <a:spAutoFit/>
          </a:bodyPr>
          <a:lstStyle/>
          <a:p>
            <a:pPr algn="ctr">
              <a:lnSpc>
                <a:spcPts val="9761"/>
              </a:lnSpc>
            </a:pPr>
            <a:r>
              <a:rPr lang="en-US" sz="8874" dirty="0">
                <a:solidFill>
                  <a:srgbClr val="FFFFFF"/>
                </a:solidFill>
                <a:latin typeface="Montserrat Classic Bold"/>
                <a:ea typeface="Montserrat Classic Bold"/>
                <a:cs typeface="Montserrat Classic Bold"/>
                <a:sym typeface="Montserrat Classic Bold"/>
              </a:rPr>
              <a:t>RESOLUTION &amp; ADVOCACY </a:t>
            </a:r>
            <a:r>
              <a:rPr lang="en-US" sz="8874" dirty="0">
                <a:solidFill>
                  <a:srgbClr val="FFFFFF"/>
                </a:solidFill>
                <a:latin typeface="Montserrat Classic"/>
                <a:ea typeface="Montserrat Classic"/>
                <a:cs typeface="Montserrat Classic"/>
                <a:sym typeface="Montserrat Classic"/>
              </a:rPr>
              <a:t>DEPARTMENT</a:t>
            </a:r>
          </a:p>
          <a:p>
            <a:pPr algn="ctr">
              <a:lnSpc>
                <a:spcPts val="4399"/>
              </a:lnSpc>
            </a:pPr>
            <a:endParaRPr lang="en-US" sz="8874" dirty="0">
              <a:solidFill>
                <a:srgbClr val="FFFFFF"/>
              </a:solidFill>
              <a:latin typeface="Montserrat Classic"/>
              <a:ea typeface="Montserrat Classic"/>
              <a:cs typeface="Montserrat Classic"/>
              <a:sym typeface="Montserrat Classic"/>
            </a:endParaRPr>
          </a:p>
        </p:txBody>
      </p:sp>
      <p:sp>
        <p:nvSpPr>
          <p:cNvPr id="8" name="TextBox 8"/>
          <p:cNvSpPr txBox="1"/>
          <p:nvPr/>
        </p:nvSpPr>
        <p:spPr>
          <a:xfrm>
            <a:off x="3911594" y="7854104"/>
            <a:ext cx="10612611" cy="374205"/>
          </a:xfrm>
          <a:prstGeom prst="rect">
            <a:avLst/>
          </a:prstGeom>
        </p:spPr>
        <p:txBody>
          <a:bodyPr lIns="0" tIns="0" rIns="0" bIns="0" rtlCol="0" anchor="t">
            <a:spAutoFit/>
          </a:bodyPr>
          <a:lstStyle/>
          <a:p>
            <a:pPr algn="ctr">
              <a:lnSpc>
                <a:spcPts val="3079"/>
              </a:lnSpc>
              <a:spcBef>
                <a:spcPct val="0"/>
              </a:spcBef>
            </a:pPr>
            <a:r>
              <a:rPr lang="en-US" sz="2199" b="1" dirty="0">
                <a:solidFill>
                  <a:srgbClr val="FFFFFF"/>
                </a:solidFill>
                <a:latin typeface="Montserrat"/>
                <a:ea typeface="Montserrat"/>
                <a:cs typeface="Montserrat"/>
                <a:sym typeface="Montserrat"/>
              </a:rPr>
              <a:t>How to Identify, Support, and Refer an </a:t>
            </a:r>
            <a:r>
              <a:rPr lang="en-US" sz="2400" b="1" dirty="0">
                <a:solidFill>
                  <a:srgbClr val="FFFFFF"/>
                </a:solidFill>
                <a:latin typeface="Montserrat"/>
                <a:ea typeface="Montserrat"/>
                <a:cs typeface="Montserrat"/>
                <a:sym typeface="Montserrat"/>
              </a:rPr>
              <a:t>Individual</a:t>
            </a:r>
            <a:r>
              <a:rPr lang="en-US" sz="2199" b="1" dirty="0">
                <a:solidFill>
                  <a:srgbClr val="FFFFFF"/>
                </a:solidFill>
                <a:latin typeface="Montserrat"/>
                <a:ea typeface="Montserrat"/>
                <a:cs typeface="Montserrat"/>
                <a:sym typeface="Montserrat"/>
              </a:rPr>
              <a:t> of Concern</a:t>
            </a:r>
            <a:endParaRPr lang="en-US" sz="800" b="1" dirty="0">
              <a:solidFill>
                <a:srgbClr val="FFFFFF"/>
              </a:solidFill>
              <a:latin typeface="Montserrat"/>
              <a:ea typeface="Montserrat"/>
              <a:cs typeface="Montserrat"/>
              <a:sym typeface="Montserrat"/>
            </a:endParaRPr>
          </a:p>
        </p:txBody>
      </p:sp>
      <p:sp>
        <p:nvSpPr>
          <p:cNvPr id="9" name="TextBox 9"/>
          <p:cNvSpPr txBox="1"/>
          <p:nvPr/>
        </p:nvSpPr>
        <p:spPr>
          <a:xfrm>
            <a:off x="3818463" y="6108266"/>
            <a:ext cx="10481742" cy="679450"/>
          </a:xfrm>
          <a:prstGeom prst="rect">
            <a:avLst/>
          </a:prstGeom>
        </p:spPr>
        <p:txBody>
          <a:bodyPr lIns="0" tIns="0" rIns="0" bIns="0" rtlCol="0" anchor="t">
            <a:spAutoFit/>
          </a:bodyPr>
          <a:lstStyle/>
          <a:p>
            <a:pPr algn="ctr">
              <a:lnSpc>
                <a:spcPts val="5599"/>
              </a:lnSpc>
              <a:spcBef>
                <a:spcPct val="0"/>
              </a:spcBef>
            </a:pPr>
            <a:r>
              <a:rPr lang="en-US" sz="3999" dirty="0">
                <a:solidFill>
                  <a:srgbClr val="FFFFFF"/>
                </a:solidFill>
                <a:latin typeface="Inter Bold"/>
                <a:ea typeface="Inter Bold"/>
                <a:cs typeface="Inter Bold"/>
                <a:sym typeface="Inter Bold"/>
              </a:rPr>
              <a:t> PUTTING TOGETHER THE PUZZLE PIECES</a:t>
            </a:r>
          </a:p>
        </p:txBody>
      </p:sp>
      <p:sp>
        <p:nvSpPr>
          <p:cNvPr id="10" name="TextBox 9">
            <a:extLst>
              <a:ext uri="{FF2B5EF4-FFF2-40B4-BE49-F238E27FC236}">
                <a16:creationId xmlns:a16="http://schemas.microsoft.com/office/drawing/2014/main" id="{441CA59C-BB62-47DA-9304-B053DC7C403A}"/>
              </a:ext>
            </a:extLst>
          </p:cNvPr>
          <p:cNvSpPr txBox="1"/>
          <p:nvPr/>
        </p:nvSpPr>
        <p:spPr>
          <a:xfrm>
            <a:off x="6474700" y="4376590"/>
            <a:ext cx="5486400" cy="1107996"/>
          </a:xfrm>
          <a:prstGeom prst="rect">
            <a:avLst/>
          </a:prstGeom>
          <a:noFill/>
        </p:spPr>
        <p:txBody>
          <a:bodyPr wrap="square" rtlCol="0">
            <a:spAutoFit/>
          </a:bodyPr>
          <a:lstStyle/>
          <a:p>
            <a:r>
              <a:rPr lang="en-US" sz="6600" b="1" i="1" dirty="0">
                <a:solidFill>
                  <a:srgbClr val="FFFF00"/>
                </a:solidFill>
              </a:rPr>
              <a:t>The RAD Team</a:t>
            </a:r>
          </a:p>
        </p:txBody>
      </p:sp>
      <p:sp>
        <p:nvSpPr>
          <p:cNvPr id="11" name="TextBox 10">
            <a:extLst>
              <a:ext uri="{FF2B5EF4-FFF2-40B4-BE49-F238E27FC236}">
                <a16:creationId xmlns:a16="http://schemas.microsoft.com/office/drawing/2014/main" id="{EA5185C9-E0B7-42D2-AD84-548A83E12B62}"/>
              </a:ext>
            </a:extLst>
          </p:cNvPr>
          <p:cNvSpPr txBox="1"/>
          <p:nvPr/>
        </p:nvSpPr>
        <p:spPr>
          <a:xfrm>
            <a:off x="7452755" y="9120867"/>
            <a:ext cx="2743200" cy="400110"/>
          </a:xfrm>
          <a:prstGeom prst="rect">
            <a:avLst/>
          </a:prstGeom>
          <a:noFill/>
        </p:spPr>
        <p:txBody>
          <a:bodyPr wrap="square" rtlCol="0">
            <a:spAutoFit/>
          </a:bodyPr>
          <a:lstStyle/>
          <a:p>
            <a:pPr algn="ctr"/>
            <a:r>
              <a:rPr lang="en-US" sz="2000" b="1" dirty="0">
                <a:solidFill>
                  <a:schemeClr val="bg1"/>
                </a:solidFill>
                <a:latin typeface="Montserrat" panose="020B0604020202020204" charset="0"/>
              </a:rPr>
              <a:t>January 2026</a:t>
            </a:r>
          </a:p>
        </p:txBody>
      </p:sp>
      <p:sp>
        <p:nvSpPr>
          <p:cNvPr id="12" name="TextBox 11">
            <a:extLst>
              <a:ext uri="{FF2B5EF4-FFF2-40B4-BE49-F238E27FC236}">
                <a16:creationId xmlns:a16="http://schemas.microsoft.com/office/drawing/2014/main" id="{F9F0BA93-2E24-44D7-BBF5-ED8893D86CD0}"/>
              </a:ext>
            </a:extLst>
          </p:cNvPr>
          <p:cNvSpPr txBox="1"/>
          <p:nvPr/>
        </p:nvSpPr>
        <p:spPr>
          <a:xfrm>
            <a:off x="6620141" y="8434179"/>
            <a:ext cx="4648200" cy="466538"/>
          </a:xfrm>
          <a:prstGeom prst="rect">
            <a:avLst/>
          </a:prstGeom>
          <a:noFill/>
        </p:spPr>
        <p:txBody>
          <a:bodyPr wrap="square" rtlCol="0">
            <a:spAutoFit/>
          </a:bodyPr>
          <a:lstStyle/>
          <a:p>
            <a:pPr algn="ctr">
              <a:lnSpc>
                <a:spcPts val="3079"/>
              </a:lnSpc>
              <a:spcBef>
                <a:spcPct val="0"/>
              </a:spcBef>
            </a:pPr>
            <a:r>
              <a:rPr lang="en-US" sz="2400" b="1" i="1" dirty="0">
                <a:solidFill>
                  <a:srgbClr val="FFFF00"/>
                </a:solidFill>
                <a:latin typeface="Montserrat"/>
                <a:ea typeface="Montserrat"/>
                <a:cs typeface="Montserrat"/>
                <a:sym typeface="Montserrat"/>
              </a:rPr>
              <a:t>Tell-A-Giant – Report 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TextBox 3"/>
          <p:cNvSpPr txBox="1"/>
          <p:nvPr/>
        </p:nvSpPr>
        <p:spPr>
          <a:xfrm>
            <a:off x="1028700" y="857250"/>
            <a:ext cx="8115300" cy="1443064"/>
          </a:xfrm>
          <a:prstGeom prst="rect">
            <a:avLst/>
          </a:prstGeom>
        </p:spPr>
        <p:txBody>
          <a:bodyPr lIns="0" tIns="0" rIns="0" bIns="0" rtlCol="0" anchor="t">
            <a:spAutoFit/>
          </a:bodyPr>
          <a:lstStyle/>
          <a:p>
            <a:pPr algn="l">
              <a:lnSpc>
                <a:spcPts val="11770"/>
              </a:lnSpc>
              <a:spcBef>
                <a:spcPct val="0"/>
              </a:spcBef>
            </a:pPr>
            <a:r>
              <a:rPr lang="en-US" sz="8407">
                <a:solidFill>
                  <a:srgbClr val="FFFFFF"/>
                </a:solidFill>
                <a:latin typeface="Inter Bold"/>
                <a:ea typeface="Inter Bold"/>
                <a:cs typeface="Inter Bold"/>
                <a:sym typeface="Inter Bold"/>
              </a:rPr>
              <a:t>WHO TO REFER</a:t>
            </a:r>
          </a:p>
        </p:txBody>
      </p:sp>
      <p:sp>
        <p:nvSpPr>
          <p:cNvPr id="4" name="TextBox 4"/>
          <p:cNvSpPr txBox="1"/>
          <p:nvPr/>
        </p:nvSpPr>
        <p:spPr>
          <a:xfrm>
            <a:off x="1047300" y="2214589"/>
            <a:ext cx="6026024" cy="719717"/>
          </a:xfrm>
          <a:prstGeom prst="rect">
            <a:avLst/>
          </a:prstGeom>
        </p:spPr>
        <p:txBody>
          <a:bodyPr lIns="0" tIns="0" rIns="0" bIns="0" rtlCol="0" anchor="t">
            <a:spAutoFit/>
          </a:bodyPr>
          <a:lstStyle/>
          <a:p>
            <a:pPr algn="ctr">
              <a:lnSpc>
                <a:spcPts val="5868"/>
              </a:lnSpc>
              <a:spcBef>
                <a:spcPct val="0"/>
              </a:spcBef>
            </a:pPr>
            <a:r>
              <a:rPr lang="en-US" sz="4191">
                <a:solidFill>
                  <a:srgbClr val="FFFFFF"/>
                </a:solidFill>
                <a:latin typeface="Inter Bold"/>
                <a:ea typeface="Inter Bold"/>
                <a:cs typeface="Inter Bold"/>
                <a:sym typeface="Inter Bold"/>
              </a:rPr>
              <a:t>ACADEMIC RED FLAGS</a:t>
            </a:r>
          </a:p>
        </p:txBody>
      </p:sp>
      <p:sp>
        <p:nvSpPr>
          <p:cNvPr id="5" name="AutoShape 5"/>
          <p:cNvSpPr/>
          <p:nvPr/>
        </p:nvSpPr>
        <p:spPr>
          <a:xfrm flipV="1">
            <a:off x="7346365" y="2617310"/>
            <a:ext cx="9912935" cy="5908"/>
          </a:xfrm>
          <a:prstGeom prst="line">
            <a:avLst/>
          </a:prstGeom>
          <a:ln w="28575" cap="flat">
            <a:solidFill>
              <a:srgbClr val="FFFFFF"/>
            </a:solidFill>
            <a:prstDash val="solid"/>
            <a:headEnd type="none" w="sm" len="sm"/>
            <a:tailEnd type="none" w="sm" len="sm"/>
          </a:ln>
        </p:spPr>
      </p:sp>
      <p:grpSp>
        <p:nvGrpSpPr>
          <p:cNvPr id="6" name="Group 6"/>
          <p:cNvGrpSpPr/>
          <p:nvPr/>
        </p:nvGrpSpPr>
        <p:grpSpPr>
          <a:xfrm>
            <a:off x="892903" y="3693923"/>
            <a:ext cx="16366397" cy="3054441"/>
            <a:chOff x="-181063" y="-104775"/>
            <a:chExt cx="21821863" cy="4072589"/>
          </a:xfrm>
        </p:grpSpPr>
        <p:sp>
          <p:nvSpPr>
            <p:cNvPr id="7" name="TextBox 7"/>
            <p:cNvSpPr txBox="1"/>
            <p:nvPr/>
          </p:nvSpPr>
          <p:spPr>
            <a:xfrm>
              <a:off x="-181063" y="-104775"/>
              <a:ext cx="959267" cy="1108860"/>
            </a:xfrm>
            <a:prstGeom prst="rect">
              <a:avLst/>
            </a:prstGeom>
          </p:spPr>
          <p:txBody>
            <a:bodyPr wrap="square" lIns="0" tIns="0" rIns="0" bIns="0" rtlCol="0" anchor="t">
              <a:spAutoFit/>
            </a:bodyPr>
            <a:lstStyle/>
            <a:p>
              <a:pPr algn="ctr">
                <a:lnSpc>
                  <a:spcPts val="6970"/>
                </a:lnSpc>
                <a:spcBef>
                  <a:spcPct val="0"/>
                </a:spcBef>
              </a:pPr>
              <a:r>
                <a:rPr lang="en-US" sz="4979" dirty="0">
                  <a:solidFill>
                    <a:srgbClr val="FFFFFF"/>
                  </a:solidFill>
                  <a:latin typeface="Inter Bold"/>
                  <a:ea typeface="Inter Bold"/>
                  <a:cs typeface="Inter Bold"/>
                  <a:sym typeface="Inter Bold"/>
                </a:rPr>
                <a:t>1.</a:t>
              </a:r>
            </a:p>
          </p:txBody>
        </p:sp>
        <p:sp>
          <p:nvSpPr>
            <p:cNvPr id="8" name="TextBox 8"/>
            <p:cNvSpPr txBox="1"/>
            <p:nvPr/>
          </p:nvSpPr>
          <p:spPr>
            <a:xfrm>
              <a:off x="1040336" y="0"/>
              <a:ext cx="5998988" cy="921764"/>
            </a:xfrm>
            <a:prstGeom prst="rect">
              <a:avLst/>
            </a:prstGeom>
          </p:spPr>
          <p:txBody>
            <a:bodyPr lIns="0" tIns="0" rIns="0" bIns="0" rtlCol="0" anchor="t">
              <a:spAutoFit/>
            </a:bodyPr>
            <a:lstStyle/>
            <a:p>
              <a:pPr algn="ctr">
                <a:lnSpc>
                  <a:spcPts val="2762"/>
                </a:lnSpc>
              </a:pPr>
              <a:r>
                <a:rPr lang="en-US" sz="2302">
                  <a:solidFill>
                    <a:srgbClr val="FFFFFF"/>
                  </a:solidFill>
                  <a:latin typeface="Inter"/>
                  <a:ea typeface="Inter"/>
                  <a:cs typeface="Inter"/>
                  <a:sym typeface="Inter"/>
                </a:rPr>
                <a:t>A sudden or unexpected change</a:t>
              </a:r>
            </a:p>
            <a:p>
              <a:pPr algn="l">
                <a:lnSpc>
                  <a:spcPts val="2762"/>
                </a:lnSpc>
              </a:pPr>
              <a:r>
                <a:rPr lang="en-US" sz="2302">
                  <a:solidFill>
                    <a:srgbClr val="FFFFFF"/>
                  </a:solidFill>
                  <a:latin typeface="Inter"/>
                  <a:ea typeface="Inter"/>
                  <a:cs typeface="Inter"/>
                  <a:sym typeface="Inter"/>
                </a:rPr>
                <a:t>in classroom performance</a:t>
              </a:r>
            </a:p>
          </p:txBody>
        </p:sp>
        <p:sp>
          <p:nvSpPr>
            <p:cNvPr id="9" name="TextBox 9"/>
            <p:cNvSpPr txBox="1"/>
            <p:nvPr/>
          </p:nvSpPr>
          <p:spPr>
            <a:xfrm>
              <a:off x="-152400" y="1384968"/>
              <a:ext cx="934476" cy="1108860"/>
            </a:xfrm>
            <a:prstGeom prst="rect">
              <a:avLst/>
            </a:prstGeom>
          </p:spPr>
          <p:txBody>
            <a:bodyPr wrap="square" lIns="0" tIns="0" rIns="0" bIns="0" rtlCol="0" anchor="t">
              <a:spAutoFit/>
            </a:bodyPr>
            <a:lstStyle/>
            <a:p>
              <a:pPr algn="ctr">
                <a:lnSpc>
                  <a:spcPts val="6970"/>
                </a:lnSpc>
                <a:spcBef>
                  <a:spcPct val="0"/>
                </a:spcBef>
              </a:pPr>
              <a:r>
                <a:rPr lang="en-US" sz="4979" dirty="0">
                  <a:solidFill>
                    <a:srgbClr val="FFFFFF"/>
                  </a:solidFill>
                  <a:latin typeface="Inter Bold"/>
                  <a:ea typeface="Inter Bold"/>
                  <a:cs typeface="Inter Bold"/>
                  <a:sym typeface="Inter Bold"/>
                </a:rPr>
                <a:t>2.</a:t>
              </a:r>
            </a:p>
          </p:txBody>
        </p:sp>
        <p:sp>
          <p:nvSpPr>
            <p:cNvPr id="10" name="TextBox 10"/>
            <p:cNvSpPr txBox="1"/>
            <p:nvPr/>
          </p:nvSpPr>
          <p:spPr>
            <a:xfrm>
              <a:off x="1027940" y="1473985"/>
              <a:ext cx="7500631" cy="921764"/>
            </a:xfrm>
            <a:prstGeom prst="rect">
              <a:avLst/>
            </a:prstGeom>
          </p:spPr>
          <p:txBody>
            <a:bodyPr lIns="0" tIns="0" rIns="0" bIns="0" rtlCol="0" anchor="t">
              <a:spAutoFit/>
            </a:bodyPr>
            <a:lstStyle/>
            <a:p>
              <a:pPr algn="l">
                <a:lnSpc>
                  <a:spcPts val="2762"/>
                </a:lnSpc>
              </a:pPr>
              <a:r>
                <a:rPr lang="en-US" sz="2302" dirty="0">
                  <a:solidFill>
                    <a:srgbClr val="FFFFFF"/>
                  </a:solidFill>
                  <a:latin typeface="Inter"/>
                  <a:ea typeface="Inter"/>
                  <a:cs typeface="Inter"/>
                  <a:sym typeface="Inter"/>
                </a:rPr>
                <a:t>Decline in enthusiasm for class (e.g. no longer participating in class discussions)</a:t>
              </a:r>
            </a:p>
          </p:txBody>
        </p:sp>
        <p:sp>
          <p:nvSpPr>
            <p:cNvPr id="11" name="TextBox 11"/>
            <p:cNvSpPr txBox="1"/>
            <p:nvPr/>
          </p:nvSpPr>
          <p:spPr>
            <a:xfrm>
              <a:off x="-152400" y="2858954"/>
              <a:ext cx="959267" cy="1108860"/>
            </a:xfrm>
            <a:prstGeom prst="rect">
              <a:avLst/>
            </a:prstGeom>
          </p:spPr>
          <p:txBody>
            <a:bodyPr wrap="square" lIns="0" tIns="0" rIns="0" bIns="0" rtlCol="0" anchor="t">
              <a:spAutoFit/>
            </a:bodyPr>
            <a:lstStyle/>
            <a:p>
              <a:pPr algn="ctr">
                <a:lnSpc>
                  <a:spcPts val="6970"/>
                </a:lnSpc>
                <a:spcBef>
                  <a:spcPct val="0"/>
                </a:spcBef>
              </a:pPr>
              <a:r>
                <a:rPr lang="en-US" sz="4979" dirty="0">
                  <a:solidFill>
                    <a:srgbClr val="FFFFFF"/>
                  </a:solidFill>
                  <a:latin typeface="Inter Bold"/>
                  <a:ea typeface="Inter Bold"/>
                  <a:cs typeface="Inter Bold"/>
                  <a:sym typeface="Inter Bold"/>
                </a:rPr>
                <a:t>3.</a:t>
              </a:r>
            </a:p>
          </p:txBody>
        </p:sp>
        <p:sp>
          <p:nvSpPr>
            <p:cNvPr id="12" name="TextBox 12"/>
            <p:cNvSpPr txBox="1"/>
            <p:nvPr/>
          </p:nvSpPr>
          <p:spPr>
            <a:xfrm>
              <a:off x="1040336" y="2963729"/>
              <a:ext cx="9183084" cy="921764"/>
            </a:xfrm>
            <a:prstGeom prst="rect">
              <a:avLst/>
            </a:prstGeom>
          </p:spPr>
          <p:txBody>
            <a:bodyPr lIns="0" tIns="0" rIns="0" bIns="0" rtlCol="0" anchor="t">
              <a:spAutoFit/>
            </a:bodyPr>
            <a:lstStyle/>
            <a:p>
              <a:pPr algn="l">
                <a:lnSpc>
                  <a:spcPts val="2762"/>
                </a:lnSpc>
              </a:pPr>
              <a:r>
                <a:rPr lang="en-US" sz="2302" dirty="0">
                  <a:solidFill>
                    <a:srgbClr val="FFFFFF"/>
                  </a:solidFill>
                  <a:latin typeface="Inter"/>
                  <a:ea typeface="Inter"/>
                  <a:cs typeface="Inter"/>
                  <a:sym typeface="Inter"/>
                </a:rPr>
                <a:t>Frequent requests for special provisions (e.g. late papers, extension requests, postponed exams)</a:t>
              </a:r>
            </a:p>
          </p:txBody>
        </p:sp>
        <p:sp>
          <p:nvSpPr>
            <p:cNvPr id="13" name="TextBox 13"/>
            <p:cNvSpPr txBox="1"/>
            <p:nvPr/>
          </p:nvSpPr>
          <p:spPr>
            <a:xfrm>
              <a:off x="10467747" y="-104775"/>
              <a:ext cx="821623" cy="1111983"/>
            </a:xfrm>
            <a:prstGeom prst="rect">
              <a:avLst/>
            </a:prstGeom>
          </p:spPr>
          <p:txBody>
            <a:bodyPr lIns="0" tIns="0" rIns="0" bIns="0" rtlCol="0" anchor="t">
              <a:spAutoFit/>
            </a:bodyPr>
            <a:lstStyle/>
            <a:p>
              <a:pPr algn="r">
                <a:lnSpc>
                  <a:spcPts val="6963"/>
                </a:lnSpc>
                <a:spcBef>
                  <a:spcPct val="0"/>
                </a:spcBef>
              </a:pPr>
              <a:r>
                <a:rPr lang="en-US" sz="4973">
                  <a:solidFill>
                    <a:srgbClr val="FFFFFF"/>
                  </a:solidFill>
                  <a:latin typeface="Inter Bold"/>
                  <a:ea typeface="Inter Bold"/>
                  <a:cs typeface="Inter Bold"/>
                  <a:sym typeface="Inter Bold"/>
                </a:rPr>
                <a:t>4.</a:t>
              </a:r>
            </a:p>
          </p:txBody>
        </p:sp>
        <p:sp>
          <p:nvSpPr>
            <p:cNvPr id="14" name="TextBox 14"/>
            <p:cNvSpPr txBox="1"/>
            <p:nvPr/>
          </p:nvSpPr>
          <p:spPr>
            <a:xfrm>
              <a:off x="11551227" y="0"/>
              <a:ext cx="10089573" cy="930340"/>
            </a:xfrm>
            <a:prstGeom prst="rect">
              <a:avLst/>
            </a:prstGeom>
          </p:spPr>
          <p:txBody>
            <a:bodyPr lIns="0" tIns="0" rIns="0" bIns="0" rtlCol="0" anchor="t">
              <a:spAutoFit/>
            </a:bodyPr>
            <a:lstStyle/>
            <a:p>
              <a:pPr algn="l">
                <a:lnSpc>
                  <a:spcPts val="2759"/>
                </a:lnSpc>
              </a:pPr>
              <a:r>
                <a:rPr lang="en-US" sz="2299" dirty="0">
                  <a:solidFill>
                    <a:srgbClr val="FFFFFF"/>
                  </a:solidFill>
                  <a:latin typeface="Inter"/>
                  <a:ea typeface="Inter"/>
                  <a:cs typeface="Inter"/>
                  <a:sym typeface="Inter"/>
                </a:rPr>
                <a:t>Disruptive or hardened behavior in class (e.g. questions off topic, argumentative in discussions)</a:t>
              </a:r>
            </a:p>
          </p:txBody>
        </p:sp>
        <p:sp>
          <p:nvSpPr>
            <p:cNvPr id="15" name="TextBox 15"/>
            <p:cNvSpPr txBox="1"/>
            <p:nvPr/>
          </p:nvSpPr>
          <p:spPr>
            <a:xfrm>
              <a:off x="10499748" y="1383399"/>
              <a:ext cx="793490" cy="1111983"/>
            </a:xfrm>
            <a:prstGeom prst="rect">
              <a:avLst/>
            </a:prstGeom>
          </p:spPr>
          <p:txBody>
            <a:bodyPr lIns="0" tIns="0" rIns="0" bIns="0" rtlCol="0" anchor="t">
              <a:spAutoFit/>
            </a:bodyPr>
            <a:lstStyle/>
            <a:p>
              <a:pPr algn="r">
                <a:lnSpc>
                  <a:spcPts val="6963"/>
                </a:lnSpc>
                <a:spcBef>
                  <a:spcPct val="0"/>
                </a:spcBef>
              </a:pPr>
              <a:r>
                <a:rPr lang="en-US" sz="4973">
                  <a:solidFill>
                    <a:srgbClr val="FFFFFF"/>
                  </a:solidFill>
                  <a:latin typeface="Inter Bold"/>
                  <a:ea typeface="Inter Bold"/>
                  <a:cs typeface="Inter Bold"/>
                  <a:sym typeface="Inter Bold"/>
                </a:rPr>
                <a:t>5.</a:t>
              </a:r>
            </a:p>
          </p:txBody>
        </p:sp>
        <p:sp>
          <p:nvSpPr>
            <p:cNvPr id="16" name="TextBox 16"/>
            <p:cNvSpPr txBox="1"/>
            <p:nvPr/>
          </p:nvSpPr>
          <p:spPr>
            <a:xfrm>
              <a:off x="11538844" y="1472432"/>
              <a:ext cx="9616256" cy="920793"/>
            </a:xfrm>
            <a:prstGeom prst="rect">
              <a:avLst/>
            </a:prstGeom>
          </p:spPr>
          <p:txBody>
            <a:bodyPr lIns="0" tIns="0" rIns="0" bIns="0" rtlCol="0" anchor="t">
              <a:spAutoFit/>
            </a:bodyPr>
            <a:lstStyle/>
            <a:p>
              <a:pPr algn="l">
                <a:lnSpc>
                  <a:spcPts val="2759"/>
                </a:lnSpc>
              </a:pPr>
              <a:r>
                <a:rPr lang="en-US" sz="2299" dirty="0">
                  <a:solidFill>
                    <a:srgbClr val="FFFFFF"/>
                  </a:solidFill>
                  <a:latin typeface="Inter"/>
                  <a:ea typeface="Inter"/>
                  <a:cs typeface="Inter"/>
                  <a:sym typeface="Inter"/>
                </a:rPr>
                <a:t>Strange or bizarre writing (e.g. writing is off topic to prompt, writing includes violent imagery, fantasy)</a:t>
              </a:r>
            </a:p>
          </p:txBody>
        </p:sp>
        <p:sp>
          <p:nvSpPr>
            <p:cNvPr id="17" name="TextBox 17"/>
            <p:cNvSpPr txBox="1"/>
            <p:nvPr/>
          </p:nvSpPr>
          <p:spPr>
            <a:xfrm>
              <a:off x="10511346" y="2855831"/>
              <a:ext cx="806657" cy="1111983"/>
            </a:xfrm>
            <a:prstGeom prst="rect">
              <a:avLst/>
            </a:prstGeom>
          </p:spPr>
          <p:txBody>
            <a:bodyPr lIns="0" tIns="0" rIns="0" bIns="0" rtlCol="0" anchor="t">
              <a:spAutoFit/>
            </a:bodyPr>
            <a:lstStyle/>
            <a:p>
              <a:pPr algn="r">
                <a:lnSpc>
                  <a:spcPts val="6963"/>
                </a:lnSpc>
                <a:spcBef>
                  <a:spcPct val="0"/>
                </a:spcBef>
              </a:pPr>
              <a:r>
                <a:rPr lang="en-US" sz="4973">
                  <a:solidFill>
                    <a:srgbClr val="FFFFFF"/>
                  </a:solidFill>
                  <a:latin typeface="Inter Bold"/>
                  <a:ea typeface="Inter Bold"/>
                  <a:cs typeface="Inter Bold"/>
                  <a:sym typeface="Inter Bold"/>
                </a:rPr>
                <a:t>6.</a:t>
              </a:r>
            </a:p>
          </p:txBody>
        </p:sp>
        <p:sp>
          <p:nvSpPr>
            <p:cNvPr id="18" name="TextBox 18"/>
            <p:cNvSpPr txBox="1"/>
            <p:nvPr/>
          </p:nvSpPr>
          <p:spPr>
            <a:xfrm>
              <a:off x="11538844" y="3234012"/>
              <a:ext cx="9173409" cy="460396"/>
            </a:xfrm>
            <a:prstGeom prst="rect">
              <a:avLst/>
            </a:prstGeom>
          </p:spPr>
          <p:txBody>
            <a:bodyPr lIns="0" tIns="0" rIns="0" bIns="0" rtlCol="0" anchor="t">
              <a:spAutoFit/>
            </a:bodyPr>
            <a:lstStyle/>
            <a:p>
              <a:pPr algn="l">
                <a:lnSpc>
                  <a:spcPts val="2759"/>
                </a:lnSpc>
              </a:pPr>
              <a:r>
                <a:rPr lang="en-US" sz="2299">
                  <a:solidFill>
                    <a:srgbClr val="FFFFFF"/>
                  </a:solidFill>
                  <a:latin typeface="Inter"/>
                  <a:ea typeface="Inter"/>
                  <a:cs typeface="Inter"/>
                  <a:sym typeface="Inter"/>
                </a:rPr>
                <a:t>Poor focus or attention during class</a:t>
              </a:r>
            </a:p>
          </p:txBody>
        </p:sp>
      </p:grpSp>
      <p:grpSp>
        <p:nvGrpSpPr>
          <p:cNvPr id="19" name="Group 19"/>
          <p:cNvGrpSpPr/>
          <p:nvPr/>
        </p:nvGrpSpPr>
        <p:grpSpPr>
          <a:xfrm>
            <a:off x="1028700" y="7890792"/>
            <a:ext cx="16230600" cy="1367508"/>
            <a:chOff x="0" y="0"/>
            <a:chExt cx="21640800" cy="1823345"/>
          </a:xfrm>
        </p:grpSpPr>
        <p:grpSp>
          <p:nvGrpSpPr>
            <p:cNvPr id="20" name="Group 20"/>
            <p:cNvGrpSpPr/>
            <p:nvPr/>
          </p:nvGrpSpPr>
          <p:grpSpPr>
            <a:xfrm>
              <a:off x="0" y="0"/>
              <a:ext cx="21640800" cy="1823345"/>
              <a:chOff x="0" y="0"/>
              <a:chExt cx="2928067" cy="246704"/>
            </a:xfrm>
          </p:grpSpPr>
          <p:sp>
            <p:nvSpPr>
              <p:cNvPr id="21" name="Freeform 21"/>
              <p:cNvSpPr/>
              <p:nvPr/>
            </p:nvSpPr>
            <p:spPr>
              <a:xfrm>
                <a:off x="0" y="0"/>
                <a:ext cx="2928067" cy="246704"/>
              </a:xfrm>
              <a:custGeom>
                <a:avLst/>
                <a:gdLst/>
                <a:ahLst/>
                <a:cxnLst/>
                <a:rect l="l" t="t" r="r" b="b"/>
                <a:pathLst>
                  <a:path w="2928067" h="246704">
                    <a:moveTo>
                      <a:pt x="7026" y="0"/>
                    </a:moveTo>
                    <a:lnTo>
                      <a:pt x="2921041" y="0"/>
                    </a:lnTo>
                    <a:cubicBezTo>
                      <a:pt x="2924921" y="0"/>
                      <a:pt x="2928067" y="3146"/>
                      <a:pt x="2928067" y="7026"/>
                    </a:cubicBezTo>
                    <a:lnTo>
                      <a:pt x="2928067" y="239678"/>
                    </a:lnTo>
                    <a:cubicBezTo>
                      <a:pt x="2928067" y="243559"/>
                      <a:pt x="2924921" y="246704"/>
                      <a:pt x="2921041" y="246704"/>
                    </a:cubicBezTo>
                    <a:lnTo>
                      <a:pt x="7026" y="246704"/>
                    </a:lnTo>
                    <a:cubicBezTo>
                      <a:pt x="3146" y="246704"/>
                      <a:pt x="0" y="243559"/>
                      <a:pt x="0" y="239678"/>
                    </a:cubicBezTo>
                    <a:lnTo>
                      <a:pt x="0" y="7026"/>
                    </a:lnTo>
                    <a:cubicBezTo>
                      <a:pt x="0" y="3146"/>
                      <a:pt x="3146" y="0"/>
                      <a:pt x="7026" y="0"/>
                    </a:cubicBezTo>
                    <a:close/>
                  </a:path>
                </a:pathLst>
              </a:custGeom>
              <a:solidFill>
                <a:srgbClr val="FFFFFF"/>
              </a:solidFill>
            </p:spPr>
          </p:sp>
          <p:sp>
            <p:nvSpPr>
              <p:cNvPr id="22" name="TextBox 22"/>
              <p:cNvSpPr txBox="1"/>
              <p:nvPr/>
            </p:nvSpPr>
            <p:spPr>
              <a:xfrm>
                <a:off x="0" y="-38100"/>
                <a:ext cx="2928067" cy="284804"/>
              </a:xfrm>
              <a:prstGeom prst="rect">
                <a:avLst/>
              </a:prstGeom>
            </p:spPr>
            <p:txBody>
              <a:bodyPr lIns="75526" tIns="75526" rIns="75526" bIns="75526" rtlCol="0" anchor="ctr"/>
              <a:lstStyle/>
              <a:p>
                <a:pPr algn="ctr">
                  <a:lnSpc>
                    <a:spcPts val="3079"/>
                  </a:lnSpc>
                </a:pPr>
                <a:endParaRPr/>
              </a:p>
            </p:txBody>
          </p:sp>
        </p:grpSp>
        <p:sp>
          <p:nvSpPr>
            <p:cNvPr id="23" name="TextBox 23"/>
            <p:cNvSpPr txBox="1"/>
            <p:nvPr/>
          </p:nvSpPr>
          <p:spPr>
            <a:xfrm>
              <a:off x="401988" y="287498"/>
              <a:ext cx="20836823" cy="1191198"/>
            </a:xfrm>
            <a:prstGeom prst="rect">
              <a:avLst/>
            </a:prstGeom>
          </p:spPr>
          <p:txBody>
            <a:bodyPr lIns="0" tIns="0" rIns="0" bIns="0" rtlCol="0" anchor="t">
              <a:spAutoFit/>
            </a:bodyPr>
            <a:lstStyle/>
            <a:p>
              <a:pPr algn="ctr">
                <a:lnSpc>
                  <a:spcPts val="3706"/>
                </a:lnSpc>
                <a:spcBef>
                  <a:spcPct val="0"/>
                </a:spcBef>
              </a:pPr>
              <a:r>
                <a:rPr lang="en-US" sz="2647">
                  <a:solidFill>
                    <a:srgbClr val="F78E1D"/>
                  </a:solidFill>
                  <a:latin typeface="Open Sans Bold"/>
                  <a:ea typeface="Open Sans Bold"/>
                  <a:cs typeface="Open Sans Bold"/>
                  <a:sym typeface="Open Sans Bold"/>
                </a:rPr>
                <a:t>Note:</a:t>
              </a:r>
              <a:r>
                <a:rPr lang="en-US" sz="2647">
                  <a:solidFill>
                    <a:srgbClr val="F78E1D"/>
                  </a:solidFill>
                  <a:latin typeface="Open Sans"/>
                  <a:ea typeface="Open Sans"/>
                  <a:cs typeface="Open Sans"/>
                  <a:sym typeface="Open Sans"/>
                </a:rPr>
                <a:t> At times academic red flags may also overlap with Early Alert Reporting, but keep in mind, these two reports are not the same (students see the Early Alerts, but do not see the RAD reports)</a:t>
              </a:r>
            </a:p>
          </p:txBody>
        </p:sp>
      </p:grpSp>
      <p:sp>
        <p:nvSpPr>
          <p:cNvPr id="24" name="Freeform 24"/>
          <p:cNvSpPr/>
          <p:nvPr/>
        </p:nvSpPr>
        <p:spPr>
          <a:xfrm>
            <a:off x="15379297" y="713542"/>
            <a:ext cx="2037250" cy="1059370"/>
          </a:xfrm>
          <a:custGeom>
            <a:avLst/>
            <a:gdLst/>
            <a:ahLst/>
            <a:cxnLst/>
            <a:rect l="l" t="t" r="r" b="b"/>
            <a:pathLst>
              <a:path w="2037250" h="1059370">
                <a:moveTo>
                  <a:pt x="0" y="0"/>
                </a:moveTo>
                <a:lnTo>
                  <a:pt x="2037250" y="0"/>
                </a:lnTo>
                <a:lnTo>
                  <a:pt x="2037250" y="1059369"/>
                </a:lnTo>
                <a:lnTo>
                  <a:pt x="0" y="1059369"/>
                </a:lnTo>
                <a:lnTo>
                  <a:pt x="0" y="0"/>
                </a:lnTo>
                <a:close/>
              </a:path>
            </a:pathLst>
          </a:custGeom>
          <a:blipFill>
            <a:blip r:embed="rId3"/>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187" y="-189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TextBox 3"/>
          <p:cNvSpPr txBox="1"/>
          <p:nvPr/>
        </p:nvSpPr>
        <p:spPr>
          <a:xfrm>
            <a:off x="1028700" y="857250"/>
            <a:ext cx="8115300" cy="1443064"/>
          </a:xfrm>
          <a:prstGeom prst="rect">
            <a:avLst/>
          </a:prstGeom>
        </p:spPr>
        <p:txBody>
          <a:bodyPr lIns="0" tIns="0" rIns="0" bIns="0" rtlCol="0" anchor="t">
            <a:spAutoFit/>
          </a:bodyPr>
          <a:lstStyle/>
          <a:p>
            <a:pPr algn="l">
              <a:lnSpc>
                <a:spcPts val="11770"/>
              </a:lnSpc>
              <a:spcBef>
                <a:spcPct val="0"/>
              </a:spcBef>
            </a:pPr>
            <a:r>
              <a:rPr lang="en-US" sz="8407" dirty="0">
                <a:solidFill>
                  <a:srgbClr val="FFFFFF"/>
                </a:solidFill>
                <a:latin typeface="Inter Bold"/>
                <a:ea typeface="Inter Bold"/>
                <a:cs typeface="Inter Bold"/>
                <a:sym typeface="Inter Bold"/>
              </a:rPr>
              <a:t>WHO TO REFER</a:t>
            </a:r>
          </a:p>
        </p:txBody>
      </p:sp>
      <p:sp>
        <p:nvSpPr>
          <p:cNvPr id="4" name="TextBox 4"/>
          <p:cNvSpPr txBox="1"/>
          <p:nvPr/>
        </p:nvSpPr>
        <p:spPr>
          <a:xfrm>
            <a:off x="1028700" y="2214589"/>
            <a:ext cx="6716464" cy="722203"/>
          </a:xfrm>
          <a:prstGeom prst="rect">
            <a:avLst/>
          </a:prstGeom>
        </p:spPr>
        <p:txBody>
          <a:bodyPr lIns="0" tIns="0" rIns="0" bIns="0" rtlCol="0" anchor="t">
            <a:spAutoFit/>
          </a:bodyPr>
          <a:lstStyle/>
          <a:p>
            <a:pPr algn="r">
              <a:lnSpc>
                <a:spcPts val="5868"/>
              </a:lnSpc>
              <a:spcBef>
                <a:spcPct val="0"/>
              </a:spcBef>
            </a:pPr>
            <a:r>
              <a:rPr lang="en-US" sz="4191" dirty="0">
                <a:solidFill>
                  <a:srgbClr val="FFFFFF"/>
                </a:solidFill>
                <a:latin typeface="Inter Bold"/>
                <a:ea typeface="Inter Bold"/>
                <a:cs typeface="Inter Bold"/>
                <a:sym typeface="Inter Bold"/>
              </a:rPr>
              <a:t>EMOTIONAL INDICATORS</a:t>
            </a:r>
          </a:p>
        </p:txBody>
      </p:sp>
      <p:sp>
        <p:nvSpPr>
          <p:cNvPr id="5" name="AutoShape 5"/>
          <p:cNvSpPr/>
          <p:nvPr/>
        </p:nvSpPr>
        <p:spPr>
          <a:xfrm flipV="1">
            <a:off x="8018205" y="2618553"/>
            <a:ext cx="9241095" cy="4665"/>
          </a:xfrm>
          <a:prstGeom prst="line">
            <a:avLst/>
          </a:prstGeom>
          <a:ln w="28575" cap="flat">
            <a:solidFill>
              <a:srgbClr val="FFFFFF"/>
            </a:solidFill>
            <a:prstDash val="solid"/>
            <a:headEnd type="none" w="sm" len="sm"/>
            <a:tailEnd type="none" w="sm" len="sm"/>
          </a:ln>
        </p:spPr>
      </p:sp>
      <p:sp>
        <p:nvSpPr>
          <p:cNvPr id="6" name="TextBox 6"/>
          <p:cNvSpPr txBox="1"/>
          <p:nvPr/>
        </p:nvSpPr>
        <p:spPr>
          <a:xfrm>
            <a:off x="1061399" y="3393896"/>
            <a:ext cx="550953" cy="823431"/>
          </a:xfrm>
          <a:prstGeom prst="rect">
            <a:avLst/>
          </a:prstGeom>
        </p:spPr>
        <p:txBody>
          <a:bodyPr wrap="square" lIns="0" tIns="0" rIns="0" bIns="0" rtlCol="0" anchor="t">
            <a:spAutoFit/>
          </a:bodyPr>
          <a:lstStyle/>
          <a:p>
            <a:pPr algn="ctr">
              <a:lnSpc>
                <a:spcPts val="6970"/>
              </a:lnSpc>
              <a:spcBef>
                <a:spcPct val="0"/>
              </a:spcBef>
            </a:pPr>
            <a:r>
              <a:rPr lang="en-US" sz="4979" dirty="0">
                <a:solidFill>
                  <a:srgbClr val="FFFFFF"/>
                </a:solidFill>
                <a:latin typeface="Inter Bold"/>
                <a:ea typeface="Inter Bold"/>
                <a:cs typeface="Inter Bold"/>
                <a:sym typeface="Inter Bold"/>
              </a:rPr>
              <a:t>1.</a:t>
            </a:r>
          </a:p>
        </p:txBody>
      </p:sp>
      <p:sp>
        <p:nvSpPr>
          <p:cNvPr id="7" name="TextBox 7"/>
          <p:cNvSpPr txBox="1"/>
          <p:nvPr/>
        </p:nvSpPr>
        <p:spPr>
          <a:xfrm>
            <a:off x="1799655" y="3702372"/>
            <a:ext cx="4499241" cy="345661"/>
          </a:xfrm>
          <a:prstGeom prst="rect">
            <a:avLst/>
          </a:prstGeom>
        </p:spPr>
        <p:txBody>
          <a:bodyPr lIns="0" tIns="0" rIns="0" bIns="0" rtlCol="0" anchor="t">
            <a:spAutoFit/>
          </a:bodyPr>
          <a:lstStyle/>
          <a:p>
            <a:pPr algn="ctr">
              <a:lnSpc>
                <a:spcPts val="2762"/>
              </a:lnSpc>
            </a:pPr>
            <a:r>
              <a:rPr lang="en-US" sz="2302">
                <a:solidFill>
                  <a:srgbClr val="FFFFFF"/>
                </a:solidFill>
                <a:latin typeface="Inter"/>
                <a:ea typeface="Inter"/>
                <a:cs typeface="Inter"/>
                <a:sym typeface="Inter"/>
              </a:rPr>
              <a:t>Explosive or impulsive behavior</a:t>
            </a:r>
          </a:p>
        </p:txBody>
      </p:sp>
      <p:sp>
        <p:nvSpPr>
          <p:cNvPr id="8" name="TextBox 8"/>
          <p:cNvSpPr txBox="1"/>
          <p:nvPr/>
        </p:nvSpPr>
        <p:spPr>
          <a:xfrm>
            <a:off x="999040" y="4470389"/>
            <a:ext cx="616217" cy="823431"/>
          </a:xfrm>
          <a:prstGeom prst="rect">
            <a:avLst/>
          </a:prstGeom>
        </p:spPr>
        <p:txBody>
          <a:bodyPr wrap="square" lIns="0" tIns="0" rIns="0" bIns="0" rtlCol="0" anchor="t">
            <a:spAutoFit/>
          </a:bodyPr>
          <a:lstStyle/>
          <a:p>
            <a:pPr algn="ctr">
              <a:lnSpc>
                <a:spcPts val="6970"/>
              </a:lnSpc>
              <a:spcBef>
                <a:spcPct val="0"/>
              </a:spcBef>
            </a:pPr>
            <a:r>
              <a:rPr lang="en-US" sz="4979" dirty="0">
                <a:solidFill>
                  <a:srgbClr val="FFFFFF"/>
                </a:solidFill>
                <a:latin typeface="Inter Bold"/>
                <a:ea typeface="Inter Bold"/>
                <a:cs typeface="Inter Bold"/>
                <a:sym typeface="Inter Bold"/>
              </a:rPr>
              <a:t>2.</a:t>
            </a:r>
          </a:p>
        </p:txBody>
      </p:sp>
      <p:sp>
        <p:nvSpPr>
          <p:cNvPr id="9" name="TextBox 9"/>
          <p:cNvSpPr txBox="1"/>
          <p:nvPr/>
        </p:nvSpPr>
        <p:spPr>
          <a:xfrm>
            <a:off x="1799655" y="4563345"/>
            <a:ext cx="7244559" cy="691323"/>
          </a:xfrm>
          <a:prstGeom prst="rect">
            <a:avLst/>
          </a:prstGeom>
        </p:spPr>
        <p:txBody>
          <a:bodyPr lIns="0" tIns="0" rIns="0" bIns="0" rtlCol="0" anchor="t">
            <a:spAutoFit/>
          </a:bodyPr>
          <a:lstStyle/>
          <a:p>
            <a:pPr algn="l">
              <a:lnSpc>
                <a:spcPts val="2762"/>
              </a:lnSpc>
            </a:pPr>
            <a:r>
              <a:rPr lang="en-US" sz="2302">
                <a:solidFill>
                  <a:srgbClr val="FFFFFF"/>
                </a:solidFill>
                <a:latin typeface="Inter"/>
                <a:ea typeface="Inter"/>
                <a:cs typeface="Inter"/>
                <a:sym typeface="Inter"/>
              </a:rPr>
              <a:t>Mentions dealing with depression, anxiety, substance use, eating disorder, etc.</a:t>
            </a:r>
          </a:p>
        </p:txBody>
      </p:sp>
      <p:sp>
        <p:nvSpPr>
          <p:cNvPr id="10" name="TextBox 10"/>
          <p:cNvSpPr txBox="1"/>
          <p:nvPr/>
        </p:nvSpPr>
        <p:spPr>
          <a:xfrm>
            <a:off x="999040" y="5535063"/>
            <a:ext cx="634810" cy="823431"/>
          </a:xfrm>
          <a:prstGeom prst="rect">
            <a:avLst/>
          </a:prstGeom>
        </p:spPr>
        <p:txBody>
          <a:bodyPr wrap="square" lIns="0" tIns="0" rIns="0" bIns="0" rtlCol="0" anchor="t">
            <a:spAutoFit/>
          </a:bodyPr>
          <a:lstStyle/>
          <a:p>
            <a:pPr algn="ctr">
              <a:lnSpc>
                <a:spcPts val="6970"/>
              </a:lnSpc>
              <a:spcBef>
                <a:spcPct val="0"/>
              </a:spcBef>
            </a:pPr>
            <a:r>
              <a:rPr lang="en-US" sz="4979" dirty="0">
                <a:solidFill>
                  <a:srgbClr val="FFFFFF"/>
                </a:solidFill>
                <a:latin typeface="Inter Bold"/>
                <a:ea typeface="Inter Bold"/>
                <a:cs typeface="Inter Bold"/>
                <a:sym typeface="Inter Bold"/>
              </a:rPr>
              <a:t>3.</a:t>
            </a:r>
          </a:p>
        </p:txBody>
      </p:sp>
      <p:sp>
        <p:nvSpPr>
          <p:cNvPr id="11" name="TextBox 11"/>
          <p:cNvSpPr txBox="1"/>
          <p:nvPr/>
        </p:nvSpPr>
        <p:spPr>
          <a:xfrm>
            <a:off x="1808952" y="5639838"/>
            <a:ext cx="6887313" cy="691323"/>
          </a:xfrm>
          <a:prstGeom prst="rect">
            <a:avLst/>
          </a:prstGeom>
        </p:spPr>
        <p:txBody>
          <a:bodyPr lIns="0" tIns="0" rIns="0" bIns="0" rtlCol="0" anchor="t">
            <a:spAutoFit/>
          </a:bodyPr>
          <a:lstStyle/>
          <a:p>
            <a:pPr algn="l">
              <a:lnSpc>
                <a:spcPts val="2762"/>
              </a:lnSpc>
            </a:pPr>
            <a:r>
              <a:rPr lang="en-US" sz="2302" dirty="0">
                <a:solidFill>
                  <a:srgbClr val="FFFFFF"/>
                </a:solidFill>
                <a:latin typeface="Inter"/>
                <a:ea typeface="Inter"/>
                <a:cs typeface="Inter"/>
                <a:sym typeface="Inter"/>
              </a:rPr>
              <a:t>Change in typical personality (more outgoing or more withdrawn than usual)</a:t>
            </a:r>
          </a:p>
        </p:txBody>
      </p:sp>
      <p:sp>
        <p:nvSpPr>
          <p:cNvPr id="12" name="TextBox 12"/>
          <p:cNvSpPr txBox="1"/>
          <p:nvPr/>
        </p:nvSpPr>
        <p:spPr>
          <a:xfrm>
            <a:off x="1028700" y="6599737"/>
            <a:ext cx="616217" cy="860181"/>
          </a:xfrm>
          <a:prstGeom prst="rect">
            <a:avLst/>
          </a:prstGeom>
        </p:spPr>
        <p:txBody>
          <a:bodyPr lIns="0" tIns="0" rIns="0" bIns="0" rtlCol="0" anchor="t">
            <a:spAutoFit/>
          </a:bodyPr>
          <a:lstStyle/>
          <a:p>
            <a:pPr algn="r">
              <a:lnSpc>
                <a:spcPts val="6963"/>
              </a:lnSpc>
              <a:spcBef>
                <a:spcPct val="0"/>
              </a:spcBef>
            </a:pPr>
            <a:r>
              <a:rPr lang="en-US" sz="4973">
                <a:solidFill>
                  <a:srgbClr val="FFFFFF"/>
                </a:solidFill>
                <a:latin typeface="Inter Bold"/>
                <a:ea typeface="Inter Bold"/>
                <a:cs typeface="Inter Bold"/>
                <a:sym typeface="Inter Bold"/>
              </a:rPr>
              <a:t>4.</a:t>
            </a:r>
          </a:p>
        </p:txBody>
      </p:sp>
      <p:sp>
        <p:nvSpPr>
          <p:cNvPr id="13" name="TextBox 13"/>
          <p:cNvSpPr txBox="1"/>
          <p:nvPr/>
        </p:nvSpPr>
        <p:spPr>
          <a:xfrm>
            <a:off x="1799655" y="6909566"/>
            <a:ext cx="7567181" cy="345297"/>
          </a:xfrm>
          <a:prstGeom prst="rect">
            <a:avLst/>
          </a:prstGeom>
        </p:spPr>
        <p:txBody>
          <a:bodyPr lIns="0" tIns="0" rIns="0" bIns="0" rtlCol="0" anchor="t">
            <a:spAutoFit/>
          </a:bodyPr>
          <a:lstStyle/>
          <a:p>
            <a:pPr algn="l">
              <a:lnSpc>
                <a:spcPts val="2759"/>
              </a:lnSpc>
            </a:pPr>
            <a:r>
              <a:rPr lang="en-US" sz="2299">
                <a:solidFill>
                  <a:srgbClr val="FFFFFF"/>
                </a:solidFill>
                <a:latin typeface="Inter"/>
                <a:ea typeface="Inter"/>
                <a:cs typeface="Inter"/>
                <a:sym typeface="Inter"/>
              </a:rPr>
              <a:t>Social withdrawal, isolation, loneliness, etc.</a:t>
            </a:r>
          </a:p>
        </p:txBody>
      </p:sp>
      <p:sp>
        <p:nvSpPr>
          <p:cNvPr id="14" name="TextBox 14"/>
          <p:cNvSpPr txBox="1"/>
          <p:nvPr/>
        </p:nvSpPr>
        <p:spPr>
          <a:xfrm>
            <a:off x="1052701" y="7678559"/>
            <a:ext cx="595118" cy="860181"/>
          </a:xfrm>
          <a:prstGeom prst="rect">
            <a:avLst/>
          </a:prstGeom>
        </p:spPr>
        <p:txBody>
          <a:bodyPr lIns="0" tIns="0" rIns="0" bIns="0" rtlCol="0" anchor="t">
            <a:spAutoFit/>
          </a:bodyPr>
          <a:lstStyle/>
          <a:p>
            <a:pPr algn="r">
              <a:lnSpc>
                <a:spcPts val="6963"/>
              </a:lnSpc>
              <a:spcBef>
                <a:spcPct val="0"/>
              </a:spcBef>
            </a:pPr>
            <a:r>
              <a:rPr lang="en-US" sz="4973">
                <a:solidFill>
                  <a:srgbClr val="FFFFFF"/>
                </a:solidFill>
                <a:latin typeface="Inter Bold"/>
                <a:ea typeface="Inter Bold"/>
                <a:cs typeface="Inter Bold"/>
                <a:sym typeface="Inter Bold"/>
              </a:rPr>
              <a:t>5.</a:t>
            </a:r>
          </a:p>
        </p:txBody>
      </p:sp>
      <p:sp>
        <p:nvSpPr>
          <p:cNvPr id="15" name="TextBox 15"/>
          <p:cNvSpPr txBox="1"/>
          <p:nvPr/>
        </p:nvSpPr>
        <p:spPr>
          <a:xfrm>
            <a:off x="1832022" y="7771528"/>
            <a:ext cx="6749080" cy="690595"/>
          </a:xfrm>
          <a:prstGeom prst="rect">
            <a:avLst/>
          </a:prstGeom>
        </p:spPr>
        <p:txBody>
          <a:bodyPr lIns="0" tIns="0" rIns="0" bIns="0" rtlCol="0" anchor="t">
            <a:spAutoFit/>
          </a:bodyPr>
          <a:lstStyle/>
          <a:p>
            <a:pPr algn="l">
              <a:lnSpc>
                <a:spcPts val="2759"/>
              </a:lnSpc>
            </a:pPr>
            <a:r>
              <a:rPr lang="en-US" sz="2299">
                <a:solidFill>
                  <a:srgbClr val="FFFFFF"/>
                </a:solidFill>
                <a:latin typeface="Inter"/>
                <a:ea typeface="Inter"/>
                <a:cs typeface="Inter"/>
                <a:sym typeface="Inter"/>
              </a:rPr>
              <a:t>Difficulty dealing with an event (e.g. death of loved one)</a:t>
            </a:r>
          </a:p>
        </p:txBody>
      </p:sp>
      <p:sp>
        <p:nvSpPr>
          <p:cNvPr id="16" name="TextBox 16"/>
          <p:cNvSpPr txBox="1"/>
          <p:nvPr/>
        </p:nvSpPr>
        <p:spPr>
          <a:xfrm>
            <a:off x="1061399" y="8745575"/>
            <a:ext cx="604993" cy="860181"/>
          </a:xfrm>
          <a:prstGeom prst="rect">
            <a:avLst/>
          </a:prstGeom>
        </p:spPr>
        <p:txBody>
          <a:bodyPr lIns="0" tIns="0" rIns="0" bIns="0" rtlCol="0" anchor="t">
            <a:spAutoFit/>
          </a:bodyPr>
          <a:lstStyle/>
          <a:p>
            <a:pPr algn="r">
              <a:lnSpc>
                <a:spcPts val="6963"/>
              </a:lnSpc>
              <a:spcBef>
                <a:spcPct val="0"/>
              </a:spcBef>
            </a:pPr>
            <a:r>
              <a:rPr lang="en-US" sz="4973">
                <a:solidFill>
                  <a:srgbClr val="FFFFFF"/>
                </a:solidFill>
                <a:latin typeface="Inter Bold"/>
                <a:ea typeface="Inter Bold"/>
                <a:cs typeface="Inter Bold"/>
                <a:sym typeface="Inter Bold"/>
              </a:rPr>
              <a:t>6.</a:t>
            </a:r>
          </a:p>
        </p:txBody>
      </p:sp>
      <p:sp>
        <p:nvSpPr>
          <p:cNvPr id="17" name="TextBox 17"/>
          <p:cNvSpPr txBox="1"/>
          <p:nvPr/>
        </p:nvSpPr>
        <p:spPr>
          <a:xfrm>
            <a:off x="1832022" y="9055404"/>
            <a:ext cx="6880057" cy="345297"/>
          </a:xfrm>
          <a:prstGeom prst="rect">
            <a:avLst/>
          </a:prstGeom>
        </p:spPr>
        <p:txBody>
          <a:bodyPr lIns="0" tIns="0" rIns="0" bIns="0" rtlCol="0" anchor="t">
            <a:spAutoFit/>
          </a:bodyPr>
          <a:lstStyle/>
          <a:p>
            <a:pPr algn="l">
              <a:lnSpc>
                <a:spcPts val="2759"/>
              </a:lnSpc>
            </a:pPr>
            <a:r>
              <a:rPr lang="en-US" sz="2299">
                <a:solidFill>
                  <a:srgbClr val="FFFFFF"/>
                </a:solidFill>
                <a:latin typeface="Inter"/>
                <a:ea typeface="Inter"/>
                <a:cs typeface="Inter"/>
                <a:sym typeface="Inter"/>
              </a:rPr>
              <a:t>Marked irritability, anger, hostility, etc.</a:t>
            </a:r>
          </a:p>
        </p:txBody>
      </p:sp>
      <p:sp>
        <p:nvSpPr>
          <p:cNvPr id="18" name="TextBox 18"/>
          <p:cNvSpPr txBox="1"/>
          <p:nvPr/>
        </p:nvSpPr>
        <p:spPr>
          <a:xfrm>
            <a:off x="9740400" y="3393896"/>
            <a:ext cx="751463" cy="854606"/>
          </a:xfrm>
          <a:prstGeom prst="rect">
            <a:avLst/>
          </a:prstGeom>
        </p:spPr>
        <p:txBody>
          <a:bodyPr wrap="square" lIns="0" tIns="0" rIns="0" bIns="0" rtlCol="0" anchor="t">
            <a:spAutoFit/>
          </a:bodyPr>
          <a:lstStyle/>
          <a:p>
            <a:pPr algn="r">
              <a:lnSpc>
                <a:spcPts val="6970"/>
              </a:lnSpc>
              <a:spcBef>
                <a:spcPct val="0"/>
              </a:spcBef>
            </a:pPr>
            <a:r>
              <a:rPr lang="en-US" sz="4979" dirty="0">
                <a:solidFill>
                  <a:srgbClr val="FFFFFF"/>
                </a:solidFill>
                <a:latin typeface="Inter Bold"/>
                <a:ea typeface="Inter Bold"/>
                <a:cs typeface="Inter Bold"/>
                <a:sym typeface="Inter Bold"/>
              </a:rPr>
              <a:t>7.</a:t>
            </a:r>
          </a:p>
        </p:txBody>
      </p:sp>
      <p:sp>
        <p:nvSpPr>
          <p:cNvPr id="19" name="TextBox 19"/>
          <p:cNvSpPr txBox="1"/>
          <p:nvPr/>
        </p:nvSpPr>
        <p:spPr>
          <a:xfrm>
            <a:off x="10679165" y="3705133"/>
            <a:ext cx="6169624" cy="342900"/>
          </a:xfrm>
          <a:prstGeom prst="rect">
            <a:avLst/>
          </a:prstGeom>
        </p:spPr>
        <p:txBody>
          <a:bodyPr lIns="0" tIns="0" rIns="0" bIns="0" rtlCol="0" anchor="t">
            <a:spAutoFit/>
          </a:bodyPr>
          <a:lstStyle/>
          <a:p>
            <a:pPr algn="l">
              <a:lnSpc>
                <a:spcPts val="2762"/>
              </a:lnSpc>
            </a:pPr>
            <a:r>
              <a:rPr lang="en-US" sz="2302">
                <a:solidFill>
                  <a:srgbClr val="FFFFFF"/>
                </a:solidFill>
                <a:latin typeface="Inter"/>
                <a:ea typeface="Inter"/>
                <a:cs typeface="Inter"/>
                <a:sym typeface="Inter"/>
              </a:rPr>
              <a:t>Talking to or seeing things that aren’t there</a:t>
            </a:r>
          </a:p>
        </p:txBody>
      </p:sp>
      <p:sp>
        <p:nvSpPr>
          <p:cNvPr id="20" name="TextBox 20"/>
          <p:cNvSpPr txBox="1"/>
          <p:nvPr/>
        </p:nvSpPr>
        <p:spPr>
          <a:xfrm>
            <a:off x="9740401" y="4470389"/>
            <a:ext cx="754368" cy="854606"/>
          </a:xfrm>
          <a:prstGeom prst="rect">
            <a:avLst/>
          </a:prstGeom>
        </p:spPr>
        <p:txBody>
          <a:bodyPr wrap="square" lIns="0" tIns="0" rIns="0" bIns="0" rtlCol="0" anchor="t">
            <a:spAutoFit/>
          </a:bodyPr>
          <a:lstStyle/>
          <a:p>
            <a:pPr algn="r">
              <a:lnSpc>
                <a:spcPts val="6970"/>
              </a:lnSpc>
              <a:spcBef>
                <a:spcPct val="0"/>
              </a:spcBef>
            </a:pPr>
            <a:r>
              <a:rPr lang="en-US" sz="4979" dirty="0">
                <a:solidFill>
                  <a:srgbClr val="FFFFFF"/>
                </a:solidFill>
                <a:latin typeface="Inter Bold"/>
                <a:ea typeface="Inter Bold"/>
                <a:cs typeface="Inter Bold"/>
                <a:sym typeface="Inter Bold"/>
              </a:rPr>
              <a:t>8.</a:t>
            </a:r>
          </a:p>
        </p:txBody>
      </p:sp>
      <p:sp>
        <p:nvSpPr>
          <p:cNvPr id="21" name="TextBox 21"/>
          <p:cNvSpPr txBox="1"/>
          <p:nvPr/>
        </p:nvSpPr>
        <p:spPr>
          <a:xfrm>
            <a:off x="10679165" y="4778865"/>
            <a:ext cx="6580135" cy="345661"/>
          </a:xfrm>
          <a:prstGeom prst="rect">
            <a:avLst/>
          </a:prstGeom>
        </p:spPr>
        <p:txBody>
          <a:bodyPr lIns="0" tIns="0" rIns="0" bIns="0" rtlCol="0" anchor="t">
            <a:spAutoFit/>
          </a:bodyPr>
          <a:lstStyle/>
          <a:p>
            <a:pPr algn="l">
              <a:lnSpc>
                <a:spcPts val="2762"/>
              </a:lnSpc>
            </a:pPr>
            <a:r>
              <a:rPr lang="en-US" sz="2302">
                <a:solidFill>
                  <a:srgbClr val="FFFFFF"/>
                </a:solidFill>
                <a:latin typeface="Inter"/>
                <a:ea typeface="Inter"/>
                <a:cs typeface="Inter"/>
                <a:sym typeface="Inter"/>
              </a:rPr>
              <a:t>Delusional or paranoid speech or actions</a:t>
            </a:r>
          </a:p>
        </p:txBody>
      </p:sp>
      <p:sp>
        <p:nvSpPr>
          <p:cNvPr id="22" name="TextBox 22"/>
          <p:cNvSpPr txBox="1"/>
          <p:nvPr/>
        </p:nvSpPr>
        <p:spPr>
          <a:xfrm>
            <a:off x="9758992" y="5535063"/>
            <a:ext cx="754368" cy="854606"/>
          </a:xfrm>
          <a:prstGeom prst="rect">
            <a:avLst/>
          </a:prstGeom>
        </p:spPr>
        <p:txBody>
          <a:bodyPr wrap="square" lIns="0" tIns="0" rIns="0" bIns="0" rtlCol="0" anchor="t">
            <a:spAutoFit/>
          </a:bodyPr>
          <a:lstStyle/>
          <a:p>
            <a:pPr algn="r">
              <a:lnSpc>
                <a:spcPts val="6970"/>
              </a:lnSpc>
              <a:spcBef>
                <a:spcPct val="0"/>
              </a:spcBef>
            </a:pPr>
            <a:r>
              <a:rPr lang="en-US" sz="4979" dirty="0">
                <a:solidFill>
                  <a:srgbClr val="FFFFFF"/>
                </a:solidFill>
                <a:latin typeface="Inter Bold"/>
                <a:ea typeface="Inter Bold"/>
                <a:cs typeface="Inter Bold"/>
                <a:sym typeface="Inter Bold"/>
              </a:rPr>
              <a:t>9.</a:t>
            </a:r>
          </a:p>
        </p:txBody>
      </p:sp>
      <p:sp>
        <p:nvSpPr>
          <p:cNvPr id="23" name="TextBox 23"/>
          <p:cNvSpPr txBox="1"/>
          <p:nvPr/>
        </p:nvSpPr>
        <p:spPr>
          <a:xfrm>
            <a:off x="10679165" y="5812668"/>
            <a:ext cx="6887313" cy="345661"/>
          </a:xfrm>
          <a:prstGeom prst="rect">
            <a:avLst/>
          </a:prstGeom>
        </p:spPr>
        <p:txBody>
          <a:bodyPr lIns="0" tIns="0" rIns="0" bIns="0" rtlCol="0" anchor="t">
            <a:spAutoFit/>
          </a:bodyPr>
          <a:lstStyle/>
          <a:p>
            <a:pPr algn="l">
              <a:lnSpc>
                <a:spcPts val="2762"/>
              </a:lnSpc>
            </a:pPr>
            <a:r>
              <a:rPr lang="en-US" sz="2302">
                <a:solidFill>
                  <a:srgbClr val="FFFFFF"/>
                </a:solidFill>
                <a:latin typeface="Inter"/>
                <a:ea typeface="Inter"/>
                <a:cs typeface="Inter"/>
                <a:sym typeface="Inter"/>
              </a:rPr>
              <a:t>Difficulty connecting to others</a:t>
            </a:r>
          </a:p>
        </p:txBody>
      </p:sp>
      <p:sp>
        <p:nvSpPr>
          <p:cNvPr id="24" name="TextBox 24"/>
          <p:cNvSpPr txBox="1"/>
          <p:nvPr/>
        </p:nvSpPr>
        <p:spPr>
          <a:xfrm>
            <a:off x="9521574" y="6599737"/>
            <a:ext cx="1002853" cy="854739"/>
          </a:xfrm>
          <a:prstGeom prst="rect">
            <a:avLst/>
          </a:prstGeom>
        </p:spPr>
        <p:txBody>
          <a:bodyPr wrap="square" lIns="0" tIns="0" rIns="0" bIns="0" rtlCol="0" anchor="t">
            <a:spAutoFit/>
          </a:bodyPr>
          <a:lstStyle/>
          <a:p>
            <a:pPr algn="r">
              <a:lnSpc>
                <a:spcPts val="6963"/>
              </a:lnSpc>
              <a:spcBef>
                <a:spcPct val="0"/>
              </a:spcBef>
            </a:pPr>
            <a:r>
              <a:rPr lang="en-US" sz="4973" dirty="0">
                <a:solidFill>
                  <a:srgbClr val="FFFFFF"/>
                </a:solidFill>
                <a:latin typeface="Inter Bold"/>
                <a:ea typeface="Inter Bold"/>
                <a:cs typeface="Inter Bold"/>
                <a:sym typeface="Inter Bold"/>
              </a:rPr>
              <a:t>10.</a:t>
            </a:r>
          </a:p>
        </p:txBody>
      </p:sp>
      <p:sp>
        <p:nvSpPr>
          <p:cNvPr id="25" name="TextBox 25"/>
          <p:cNvSpPr txBox="1"/>
          <p:nvPr/>
        </p:nvSpPr>
        <p:spPr>
          <a:xfrm>
            <a:off x="10679165" y="6909566"/>
            <a:ext cx="7567181" cy="345297"/>
          </a:xfrm>
          <a:prstGeom prst="rect">
            <a:avLst/>
          </a:prstGeom>
        </p:spPr>
        <p:txBody>
          <a:bodyPr lIns="0" tIns="0" rIns="0" bIns="0" rtlCol="0" anchor="t">
            <a:spAutoFit/>
          </a:bodyPr>
          <a:lstStyle/>
          <a:p>
            <a:pPr algn="l">
              <a:lnSpc>
                <a:spcPts val="2759"/>
              </a:lnSpc>
            </a:pPr>
            <a:r>
              <a:rPr lang="en-US" sz="2299">
                <a:solidFill>
                  <a:srgbClr val="FFFFFF"/>
                </a:solidFill>
                <a:latin typeface="Inter"/>
                <a:ea typeface="Inter"/>
                <a:cs typeface="Inter"/>
                <a:sym typeface="Inter"/>
              </a:rPr>
              <a:t>Expressions of hopelessness, worthlessness, etc.</a:t>
            </a:r>
          </a:p>
        </p:txBody>
      </p:sp>
      <p:sp>
        <p:nvSpPr>
          <p:cNvPr id="26" name="TextBox 26"/>
          <p:cNvSpPr txBox="1"/>
          <p:nvPr/>
        </p:nvSpPr>
        <p:spPr>
          <a:xfrm>
            <a:off x="9660524" y="7678559"/>
            <a:ext cx="866805" cy="854739"/>
          </a:xfrm>
          <a:prstGeom prst="rect">
            <a:avLst/>
          </a:prstGeom>
        </p:spPr>
        <p:txBody>
          <a:bodyPr wrap="square" lIns="0" tIns="0" rIns="0" bIns="0" rtlCol="0" anchor="t">
            <a:spAutoFit/>
          </a:bodyPr>
          <a:lstStyle/>
          <a:p>
            <a:pPr algn="r">
              <a:lnSpc>
                <a:spcPts val="6963"/>
              </a:lnSpc>
              <a:spcBef>
                <a:spcPct val="0"/>
              </a:spcBef>
            </a:pPr>
            <a:r>
              <a:rPr lang="en-US" sz="4973" dirty="0">
                <a:solidFill>
                  <a:srgbClr val="FFFFFF"/>
                </a:solidFill>
                <a:latin typeface="Inter Bold"/>
                <a:ea typeface="Inter Bold"/>
                <a:cs typeface="Inter Bold"/>
                <a:sym typeface="Inter Bold"/>
              </a:rPr>
              <a:t>11.</a:t>
            </a:r>
          </a:p>
        </p:txBody>
      </p:sp>
      <p:sp>
        <p:nvSpPr>
          <p:cNvPr id="27" name="TextBox 27"/>
          <p:cNvSpPr txBox="1"/>
          <p:nvPr/>
        </p:nvSpPr>
        <p:spPr>
          <a:xfrm>
            <a:off x="10711533" y="7771528"/>
            <a:ext cx="6547767" cy="690595"/>
          </a:xfrm>
          <a:prstGeom prst="rect">
            <a:avLst/>
          </a:prstGeom>
        </p:spPr>
        <p:txBody>
          <a:bodyPr lIns="0" tIns="0" rIns="0" bIns="0" rtlCol="0" anchor="t">
            <a:spAutoFit/>
          </a:bodyPr>
          <a:lstStyle/>
          <a:p>
            <a:pPr algn="l">
              <a:lnSpc>
                <a:spcPts val="2759"/>
              </a:lnSpc>
            </a:pPr>
            <a:r>
              <a:rPr lang="en-US" sz="2299">
                <a:solidFill>
                  <a:srgbClr val="FFFFFF"/>
                </a:solidFill>
                <a:latin typeface="Inter"/>
                <a:ea typeface="Inter"/>
                <a:cs typeface="Inter"/>
                <a:sym typeface="Inter"/>
              </a:rPr>
              <a:t>Talks about themes of suicide, loss of will to live, etc.</a:t>
            </a:r>
          </a:p>
        </p:txBody>
      </p:sp>
      <p:sp>
        <p:nvSpPr>
          <p:cNvPr id="28" name="TextBox 28"/>
          <p:cNvSpPr txBox="1"/>
          <p:nvPr/>
        </p:nvSpPr>
        <p:spPr>
          <a:xfrm>
            <a:off x="9575924" y="8745575"/>
            <a:ext cx="969980" cy="854739"/>
          </a:xfrm>
          <a:prstGeom prst="rect">
            <a:avLst/>
          </a:prstGeom>
        </p:spPr>
        <p:txBody>
          <a:bodyPr wrap="square" lIns="0" tIns="0" rIns="0" bIns="0" rtlCol="0" anchor="t">
            <a:spAutoFit/>
          </a:bodyPr>
          <a:lstStyle/>
          <a:p>
            <a:pPr algn="r">
              <a:lnSpc>
                <a:spcPts val="6963"/>
              </a:lnSpc>
              <a:spcBef>
                <a:spcPct val="0"/>
              </a:spcBef>
            </a:pPr>
            <a:r>
              <a:rPr lang="en-US" sz="4973" dirty="0">
                <a:solidFill>
                  <a:srgbClr val="FFFFFF"/>
                </a:solidFill>
                <a:latin typeface="Inter Bold"/>
                <a:ea typeface="Inter Bold"/>
                <a:cs typeface="Inter Bold"/>
                <a:sym typeface="Inter Bold"/>
              </a:rPr>
              <a:t>12.</a:t>
            </a:r>
          </a:p>
        </p:txBody>
      </p:sp>
      <p:sp>
        <p:nvSpPr>
          <p:cNvPr id="29" name="TextBox 29"/>
          <p:cNvSpPr txBox="1"/>
          <p:nvPr/>
        </p:nvSpPr>
        <p:spPr>
          <a:xfrm>
            <a:off x="10711533" y="8850350"/>
            <a:ext cx="6547767" cy="690595"/>
          </a:xfrm>
          <a:prstGeom prst="rect">
            <a:avLst/>
          </a:prstGeom>
        </p:spPr>
        <p:txBody>
          <a:bodyPr lIns="0" tIns="0" rIns="0" bIns="0" rtlCol="0" anchor="t">
            <a:spAutoFit/>
          </a:bodyPr>
          <a:lstStyle/>
          <a:p>
            <a:pPr algn="l">
              <a:lnSpc>
                <a:spcPts val="2759"/>
              </a:lnSpc>
            </a:pPr>
            <a:r>
              <a:rPr lang="en-US" sz="2299">
                <a:solidFill>
                  <a:srgbClr val="FFFFFF"/>
                </a:solidFill>
                <a:latin typeface="Inter"/>
                <a:ea typeface="Inter"/>
                <a:cs typeface="Inter"/>
                <a:sym typeface="Inter"/>
              </a:rPr>
              <a:t>Directly mentions self-harm, suicide, or harm to others</a:t>
            </a:r>
          </a:p>
        </p:txBody>
      </p:sp>
      <p:sp>
        <p:nvSpPr>
          <p:cNvPr id="30" name="Freeform 30"/>
          <p:cNvSpPr/>
          <p:nvPr/>
        </p:nvSpPr>
        <p:spPr>
          <a:xfrm>
            <a:off x="15379297" y="605137"/>
            <a:ext cx="2037250" cy="1059370"/>
          </a:xfrm>
          <a:custGeom>
            <a:avLst/>
            <a:gdLst/>
            <a:ahLst/>
            <a:cxnLst/>
            <a:rect l="l" t="t" r="r" b="b"/>
            <a:pathLst>
              <a:path w="2037250" h="1059370">
                <a:moveTo>
                  <a:pt x="0" y="0"/>
                </a:moveTo>
                <a:lnTo>
                  <a:pt x="2037250" y="0"/>
                </a:lnTo>
                <a:lnTo>
                  <a:pt x="2037250" y="1059370"/>
                </a:lnTo>
                <a:lnTo>
                  <a:pt x="0" y="1059370"/>
                </a:lnTo>
                <a:lnTo>
                  <a:pt x="0" y="0"/>
                </a:lnTo>
                <a:close/>
              </a:path>
            </a:pathLst>
          </a:custGeom>
          <a:blipFill>
            <a:blip r:embed="rId3"/>
            <a:stretch>
              <a:fillRect/>
            </a:stretch>
          </a:blipFill>
        </p:spPr>
      </p:sp>
      <p:sp>
        <p:nvSpPr>
          <p:cNvPr id="31" name="TextBox 30">
            <a:extLst>
              <a:ext uri="{FF2B5EF4-FFF2-40B4-BE49-F238E27FC236}">
                <a16:creationId xmlns:a16="http://schemas.microsoft.com/office/drawing/2014/main" id="{B998125E-B742-44B2-A0F7-B316867D154E}"/>
              </a:ext>
            </a:extLst>
          </p:cNvPr>
          <p:cNvSpPr txBox="1"/>
          <p:nvPr/>
        </p:nvSpPr>
        <p:spPr>
          <a:xfrm>
            <a:off x="2444043" y="152731"/>
            <a:ext cx="12338757" cy="523220"/>
          </a:xfrm>
          <a:prstGeom prst="rect">
            <a:avLst/>
          </a:prstGeom>
          <a:noFill/>
        </p:spPr>
        <p:txBody>
          <a:bodyPr wrap="square" rtlCol="0">
            <a:spAutoFit/>
          </a:bodyPr>
          <a:lstStyle/>
          <a:p>
            <a:pPr algn="ctr"/>
            <a:r>
              <a:rPr lang="en-US" sz="2800" b="1" dirty="0">
                <a:solidFill>
                  <a:srgbClr val="FFFF00"/>
                </a:solidFill>
              </a:rPr>
              <a:t>Suicide &amp; Crisis Lifeline / Crisis Text Line (24/7) – Call or Text 988 or Text 741741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TextBox 3"/>
          <p:cNvSpPr txBox="1"/>
          <p:nvPr/>
        </p:nvSpPr>
        <p:spPr>
          <a:xfrm>
            <a:off x="1028700" y="857250"/>
            <a:ext cx="8115300" cy="1443064"/>
          </a:xfrm>
          <a:prstGeom prst="rect">
            <a:avLst/>
          </a:prstGeom>
        </p:spPr>
        <p:txBody>
          <a:bodyPr lIns="0" tIns="0" rIns="0" bIns="0" rtlCol="0" anchor="t">
            <a:spAutoFit/>
          </a:bodyPr>
          <a:lstStyle/>
          <a:p>
            <a:pPr algn="l">
              <a:lnSpc>
                <a:spcPts val="11770"/>
              </a:lnSpc>
              <a:spcBef>
                <a:spcPct val="0"/>
              </a:spcBef>
            </a:pPr>
            <a:r>
              <a:rPr lang="en-US" sz="8407">
                <a:solidFill>
                  <a:srgbClr val="FFFFFF"/>
                </a:solidFill>
                <a:latin typeface="Inter Bold"/>
                <a:ea typeface="Inter Bold"/>
                <a:cs typeface="Inter Bold"/>
                <a:sym typeface="Inter Bold"/>
              </a:rPr>
              <a:t>WHO TO REFER</a:t>
            </a:r>
          </a:p>
        </p:txBody>
      </p:sp>
      <p:sp>
        <p:nvSpPr>
          <p:cNvPr id="4" name="TextBox 4"/>
          <p:cNvSpPr txBox="1"/>
          <p:nvPr/>
        </p:nvSpPr>
        <p:spPr>
          <a:xfrm>
            <a:off x="1028700" y="2214589"/>
            <a:ext cx="6195417" cy="722203"/>
          </a:xfrm>
          <a:prstGeom prst="rect">
            <a:avLst/>
          </a:prstGeom>
        </p:spPr>
        <p:txBody>
          <a:bodyPr lIns="0" tIns="0" rIns="0" bIns="0" rtlCol="0" anchor="t">
            <a:spAutoFit/>
          </a:bodyPr>
          <a:lstStyle/>
          <a:p>
            <a:pPr algn="r">
              <a:lnSpc>
                <a:spcPts val="5868"/>
              </a:lnSpc>
              <a:spcBef>
                <a:spcPct val="0"/>
              </a:spcBef>
            </a:pPr>
            <a:r>
              <a:rPr lang="en-US" sz="4191">
                <a:solidFill>
                  <a:srgbClr val="FFFFFF"/>
                </a:solidFill>
                <a:latin typeface="Inter Bold"/>
                <a:ea typeface="Inter Bold"/>
                <a:cs typeface="Inter Bold"/>
                <a:sym typeface="Inter Bold"/>
              </a:rPr>
              <a:t>PHYSICAL INDICATORS</a:t>
            </a:r>
          </a:p>
        </p:txBody>
      </p:sp>
      <p:sp>
        <p:nvSpPr>
          <p:cNvPr id="5" name="AutoShape 5"/>
          <p:cNvSpPr/>
          <p:nvPr/>
        </p:nvSpPr>
        <p:spPr>
          <a:xfrm flipV="1">
            <a:off x="7497158" y="2618553"/>
            <a:ext cx="9762142" cy="4665"/>
          </a:xfrm>
          <a:prstGeom prst="line">
            <a:avLst/>
          </a:prstGeom>
          <a:ln w="28575" cap="flat">
            <a:solidFill>
              <a:srgbClr val="FFFFFF"/>
            </a:solidFill>
            <a:prstDash val="solid"/>
            <a:headEnd type="none" w="sm" len="sm"/>
            <a:tailEnd type="none" w="sm" len="sm"/>
          </a:ln>
        </p:spPr>
      </p:sp>
      <p:grpSp>
        <p:nvGrpSpPr>
          <p:cNvPr id="6" name="Group 6"/>
          <p:cNvGrpSpPr/>
          <p:nvPr/>
        </p:nvGrpSpPr>
        <p:grpSpPr>
          <a:xfrm>
            <a:off x="904879" y="3420090"/>
            <a:ext cx="16661599" cy="3977603"/>
            <a:chOff x="-165095" y="-104775"/>
            <a:chExt cx="22215466" cy="5303472"/>
          </a:xfrm>
        </p:grpSpPr>
        <p:sp>
          <p:nvSpPr>
            <p:cNvPr id="7" name="TextBox 7"/>
            <p:cNvSpPr txBox="1"/>
            <p:nvPr/>
          </p:nvSpPr>
          <p:spPr>
            <a:xfrm>
              <a:off x="-165095" y="-104775"/>
              <a:ext cx="943299" cy="1108860"/>
            </a:xfrm>
            <a:prstGeom prst="rect">
              <a:avLst/>
            </a:prstGeom>
          </p:spPr>
          <p:txBody>
            <a:bodyPr wrap="square" lIns="0" tIns="0" rIns="0" bIns="0" rtlCol="0" anchor="t">
              <a:spAutoFit/>
            </a:bodyPr>
            <a:lstStyle/>
            <a:p>
              <a:pPr algn="ctr">
                <a:lnSpc>
                  <a:spcPts val="6970"/>
                </a:lnSpc>
                <a:spcBef>
                  <a:spcPct val="0"/>
                </a:spcBef>
              </a:pPr>
              <a:r>
                <a:rPr lang="en-US" sz="4979" dirty="0">
                  <a:solidFill>
                    <a:srgbClr val="FFFFFF"/>
                  </a:solidFill>
                  <a:latin typeface="Inter Bold"/>
                  <a:ea typeface="Inter Bold"/>
                  <a:cs typeface="Inter Bold"/>
                  <a:sym typeface="Inter Bold"/>
                </a:rPr>
                <a:t>1.</a:t>
              </a:r>
            </a:p>
          </p:txBody>
        </p:sp>
        <p:sp>
          <p:nvSpPr>
            <p:cNvPr id="8" name="TextBox 8"/>
            <p:cNvSpPr txBox="1"/>
            <p:nvPr/>
          </p:nvSpPr>
          <p:spPr>
            <a:xfrm>
              <a:off x="1027940" y="271602"/>
              <a:ext cx="8864275" cy="914400"/>
            </a:xfrm>
            <a:prstGeom prst="rect">
              <a:avLst/>
            </a:prstGeom>
          </p:spPr>
          <p:txBody>
            <a:bodyPr lIns="0" tIns="0" rIns="0" bIns="0" rtlCol="0" anchor="t">
              <a:spAutoFit/>
            </a:bodyPr>
            <a:lstStyle/>
            <a:p>
              <a:pPr algn="l">
                <a:lnSpc>
                  <a:spcPts val="2762"/>
                </a:lnSpc>
              </a:pPr>
              <a:r>
                <a:rPr lang="en-US" sz="2302">
                  <a:solidFill>
                    <a:srgbClr val="FFFFFF"/>
                  </a:solidFill>
                  <a:latin typeface="Inter"/>
                  <a:ea typeface="Inter"/>
                  <a:cs typeface="Inter"/>
                  <a:sym typeface="Inter"/>
                </a:rPr>
                <a:t>Chronic fatigue or falling asleep at inappropriate times</a:t>
              </a:r>
            </a:p>
          </p:txBody>
        </p:sp>
        <p:sp>
          <p:nvSpPr>
            <p:cNvPr id="9" name="TextBox 9"/>
            <p:cNvSpPr txBox="1"/>
            <p:nvPr/>
          </p:nvSpPr>
          <p:spPr>
            <a:xfrm>
              <a:off x="-161222" y="1330549"/>
              <a:ext cx="943299" cy="1108860"/>
            </a:xfrm>
            <a:prstGeom prst="rect">
              <a:avLst/>
            </a:prstGeom>
          </p:spPr>
          <p:txBody>
            <a:bodyPr wrap="square" lIns="0" tIns="0" rIns="0" bIns="0" rtlCol="0" anchor="t">
              <a:spAutoFit/>
            </a:bodyPr>
            <a:lstStyle/>
            <a:p>
              <a:pPr algn="ctr">
                <a:lnSpc>
                  <a:spcPts val="6970"/>
                </a:lnSpc>
                <a:spcBef>
                  <a:spcPct val="0"/>
                </a:spcBef>
              </a:pPr>
              <a:r>
                <a:rPr lang="en-US" sz="4979" dirty="0">
                  <a:solidFill>
                    <a:srgbClr val="FFFFFF"/>
                  </a:solidFill>
                  <a:latin typeface="Inter Bold"/>
                  <a:ea typeface="Inter Bold"/>
                  <a:cs typeface="Inter Bold"/>
                  <a:sym typeface="Inter Bold"/>
                </a:rPr>
                <a:t>2.</a:t>
              </a:r>
            </a:p>
          </p:txBody>
        </p:sp>
        <p:sp>
          <p:nvSpPr>
            <p:cNvPr id="10" name="TextBox 10"/>
            <p:cNvSpPr txBox="1"/>
            <p:nvPr/>
          </p:nvSpPr>
          <p:spPr>
            <a:xfrm>
              <a:off x="1027940" y="1732224"/>
              <a:ext cx="9467021" cy="460882"/>
            </a:xfrm>
            <a:prstGeom prst="rect">
              <a:avLst/>
            </a:prstGeom>
          </p:spPr>
          <p:txBody>
            <a:bodyPr lIns="0" tIns="0" rIns="0" bIns="0" rtlCol="0" anchor="t">
              <a:spAutoFit/>
            </a:bodyPr>
            <a:lstStyle/>
            <a:p>
              <a:pPr algn="l">
                <a:lnSpc>
                  <a:spcPts val="2762"/>
                </a:lnSpc>
              </a:pPr>
              <a:r>
                <a:rPr lang="en-US" sz="2302">
                  <a:solidFill>
                    <a:srgbClr val="FFFFFF"/>
                  </a:solidFill>
                  <a:latin typeface="Inter"/>
                  <a:ea typeface="Inter"/>
                  <a:cs typeface="Inter"/>
                  <a:sym typeface="Inter"/>
                </a:rPr>
                <a:t>Marked change in personal hygiene or appearance</a:t>
              </a:r>
            </a:p>
          </p:txBody>
        </p:sp>
        <p:sp>
          <p:nvSpPr>
            <p:cNvPr id="11" name="TextBox 11"/>
            <p:cNvSpPr txBox="1"/>
            <p:nvPr/>
          </p:nvSpPr>
          <p:spPr>
            <a:xfrm>
              <a:off x="-161223" y="2750114"/>
              <a:ext cx="968089" cy="1108860"/>
            </a:xfrm>
            <a:prstGeom prst="rect">
              <a:avLst/>
            </a:prstGeom>
          </p:spPr>
          <p:txBody>
            <a:bodyPr wrap="square" lIns="0" tIns="0" rIns="0" bIns="0" rtlCol="0" anchor="t">
              <a:spAutoFit/>
            </a:bodyPr>
            <a:lstStyle/>
            <a:p>
              <a:pPr algn="ctr">
                <a:lnSpc>
                  <a:spcPts val="6970"/>
                </a:lnSpc>
                <a:spcBef>
                  <a:spcPct val="0"/>
                </a:spcBef>
              </a:pPr>
              <a:r>
                <a:rPr lang="en-US" sz="4979" dirty="0">
                  <a:solidFill>
                    <a:srgbClr val="FFFFFF"/>
                  </a:solidFill>
                  <a:latin typeface="Inter Bold"/>
                  <a:ea typeface="Inter Bold"/>
                  <a:cs typeface="Inter Bold"/>
                  <a:sym typeface="Inter Bold"/>
                </a:rPr>
                <a:t>3.</a:t>
              </a:r>
            </a:p>
          </p:txBody>
        </p:sp>
        <p:sp>
          <p:nvSpPr>
            <p:cNvPr id="12" name="TextBox 12"/>
            <p:cNvSpPr txBox="1"/>
            <p:nvPr/>
          </p:nvSpPr>
          <p:spPr>
            <a:xfrm>
              <a:off x="1027940" y="3126491"/>
              <a:ext cx="9183084" cy="460882"/>
            </a:xfrm>
            <a:prstGeom prst="rect">
              <a:avLst/>
            </a:prstGeom>
          </p:spPr>
          <p:txBody>
            <a:bodyPr lIns="0" tIns="0" rIns="0" bIns="0" rtlCol="0" anchor="t">
              <a:spAutoFit/>
            </a:bodyPr>
            <a:lstStyle/>
            <a:p>
              <a:pPr algn="l">
                <a:lnSpc>
                  <a:spcPts val="2762"/>
                </a:lnSpc>
              </a:pPr>
              <a:r>
                <a:rPr lang="en-US" sz="2302">
                  <a:solidFill>
                    <a:srgbClr val="FFFFFF"/>
                  </a:solidFill>
                  <a:latin typeface="Inter"/>
                  <a:ea typeface="Inter"/>
                  <a:cs typeface="Inter"/>
                  <a:sym typeface="Inter"/>
                </a:rPr>
                <a:t>Noticeable change in energy level</a:t>
              </a:r>
            </a:p>
          </p:txBody>
        </p:sp>
        <p:sp>
          <p:nvSpPr>
            <p:cNvPr id="13" name="TextBox 13"/>
            <p:cNvSpPr txBox="1"/>
            <p:nvPr/>
          </p:nvSpPr>
          <p:spPr>
            <a:xfrm>
              <a:off x="-161223" y="4086714"/>
              <a:ext cx="821623" cy="1111983"/>
            </a:xfrm>
            <a:prstGeom prst="rect">
              <a:avLst/>
            </a:prstGeom>
          </p:spPr>
          <p:txBody>
            <a:bodyPr wrap="square" lIns="0" tIns="0" rIns="0" bIns="0" rtlCol="0" anchor="t">
              <a:spAutoFit/>
            </a:bodyPr>
            <a:lstStyle/>
            <a:p>
              <a:pPr algn="r">
                <a:lnSpc>
                  <a:spcPts val="6963"/>
                </a:lnSpc>
                <a:spcBef>
                  <a:spcPct val="0"/>
                </a:spcBef>
              </a:pPr>
              <a:r>
                <a:rPr lang="en-US" sz="4973" dirty="0">
                  <a:solidFill>
                    <a:srgbClr val="FFFFFF"/>
                  </a:solidFill>
                  <a:latin typeface="Inter Bold"/>
                  <a:ea typeface="Inter Bold"/>
                  <a:cs typeface="Inter Bold"/>
                  <a:sym typeface="Inter Bold"/>
                </a:rPr>
                <a:t>4.</a:t>
              </a:r>
            </a:p>
          </p:txBody>
        </p:sp>
        <p:sp>
          <p:nvSpPr>
            <p:cNvPr id="14" name="TextBox 14"/>
            <p:cNvSpPr txBox="1"/>
            <p:nvPr/>
          </p:nvSpPr>
          <p:spPr>
            <a:xfrm>
              <a:off x="1027940" y="4547861"/>
              <a:ext cx="10089574" cy="460396"/>
            </a:xfrm>
            <a:prstGeom prst="rect">
              <a:avLst/>
            </a:prstGeom>
          </p:spPr>
          <p:txBody>
            <a:bodyPr lIns="0" tIns="0" rIns="0" bIns="0" rtlCol="0" anchor="t">
              <a:spAutoFit/>
            </a:bodyPr>
            <a:lstStyle/>
            <a:p>
              <a:pPr algn="l">
                <a:lnSpc>
                  <a:spcPts val="2759"/>
                </a:lnSpc>
              </a:pPr>
              <a:r>
                <a:rPr lang="en-US" sz="2299">
                  <a:solidFill>
                    <a:srgbClr val="FFFFFF"/>
                  </a:solidFill>
                  <a:latin typeface="Inter"/>
                  <a:ea typeface="Inter"/>
                  <a:cs typeface="Inter"/>
                  <a:sym typeface="Inter"/>
                </a:rPr>
                <a:t>Dramatic weight loss or gain</a:t>
              </a:r>
            </a:p>
          </p:txBody>
        </p:sp>
        <p:sp>
          <p:nvSpPr>
            <p:cNvPr id="15" name="TextBox 15"/>
            <p:cNvSpPr txBox="1"/>
            <p:nvPr/>
          </p:nvSpPr>
          <p:spPr>
            <a:xfrm>
              <a:off x="11748589" y="-104775"/>
              <a:ext cx="868963" cy="1104550"/>
            </a:xfrm>
            <a:prstGeom prst="rect">
              <a:avLst/>
            </a:prstGeom>
          </p:spPr>
          <p:txBody>
            <a:bodyPr wrap="square" lIns="0" tIns="0" rIns="0" bIns="0" rtlCol="0" anchor="t">
              <a:spAutoFit/>
            </a:bodyPr>
            <a:lstStyle/>
            <a:p>
              <a:pPr algn="r">
                <a:lnSpc>
                  <a:spcPts val="6970"/>
                </a:lnSpc>
                <a:spcBef>
                  <a:spcPct val="0"/>
                </a:spcBef>
              </a:pPr>
              <a:r>
                <a:rPr lang="en-US" sz="4979" dirty="0">
                  <a:solidFill>
                    <a:srgbClr val="FFFFFF"/>
                  </a:solidFill>
                  <a:latin typeface="Inter Bold"/>
                  <a:ea typeface="Inter Bold"/>
                  <a:cs typeface="Inter Bold"/>
                  <a:sym typeface="Inter Bold"/>
                </a:rPr>
                <a:t>5.</a:t>
              </a:r>
            </a:p>
          </p:txBody>
        </p:sp>
        <p:sp>
          <p:nvSpPr>
            <p:cNvPr id="16" name="TextBox 16"/>
            <p:cNvSpPr txBox="1"/>
            <p:nvPr/>
          </p:nvSpPr>
          <p:spPr>
            <a:xfrm>
              <a:off x="12867287" y="275284"/>
              <a:ext cx="8226166" cy="914400"/>
            </a:xfrm>
            <a:prstGeom prst="rect">
              <a:avLst/>
            </a:prstGeom>
          </p:spPr>
          <p:txBody>
            <a:bodyPr lIns="0" tIns="0" rIns="0" bIns="0" rtlCol="0" anchor="t">
              <a:spAutoFit/>
            </a:bodyPr>
            <a:lstStyle/>
            <a:p>
              <a:pPr algn="l">
                <a:lnSpc>
                  <a:spcPts val="2762"/>
                </a:lnSpc>
              </a:pPr>
              <a:r>
                <a:rPr lang="en-US" sz="2302">
                  <a:solidFill>
                    <a:srgbClr val="FFFFFF"/>
                  </a:solidFill>
                  <a:latin typeface="Inter"/>
                  <a:ea typeface="Inter"/>
                  <a:cs typeface="Inter"/>
                  <a:sym typeface="Inter"/>
                </a:rPr>
                <a:t>Confused, disjointed thoughts, speech, or actions</a:t>
              </a:r>
            </a:p>
          </p:txBody>
        </p:sp>
        <p:sp>
          <p:nvSpPr>
            <p:cNvPr id="17" name="TextBox 17"/>
            <p:cNvSpPr txBox="1"/>
            <p:nvPr/>
          </p:nvSpPr>
          <p:spPr>
            <a:xfrm>
              <a:off x="11788733" y="1330549"/>
              <a:ext cx="832689" cy="1097908"/>
            </a:xfrm>
            <a:prstGeom prst="rect">
              <a:avLst/>
            </a:prstGeom>
          </p:spPr>
          <p:txBody>
            <a:bodyPr wrap="square" lIns="0" tIns="0" rIns="0" bIns="0" rtlCol="0" anchor="t">
              <a:spAutoFit/>
            </a:bodyPr>
            <a:lstStyle/>
            <a:p>
              <a:pPr algn="r">
                <a:lnSpc>
                  <a:spcPts val="6970"/>
                </a:lnSpc>
                <a:spcBef>
                  <a:spcPct val="0"/>
                </a:spcBef>
              </a:pPr>
              <a:r>
                <a:rPr lang="en-US" sz="4979" dirty="0">
                  <a:solidFill>
                    <a:srgbClr val="FFFFFF"/>
                  </a:solidFill>
                  <a:latin typeface="Inter Bold"/>
                  <a:ea typeface="Inter Bold"/>
                  <a:cs typeface="Inter Bold"/>
                  <a:sym typeface="Inter Bold"/>
                </a:rPr>
                <a:t>6.</a:t>
              </a:r>
            </a:p>
          </p:txBody>
        </p:sp>
        <p:sp>
          <p:nvSpPr>
            <p:cNvPr id="18" name="TextBox 18"/>
            <p:cNvSpPr txBox="1"/>
            <p:nvPr/>
          </p:nvSpPr>
          <p:spPr>
            <a:xfrm>
              <a:off x="12867287" y="1706925"/>
              <a:ext cx="8773513" cy="921764"/>
            </a:xfrm>
            <a:prstGeom prst="rect">
              <a:avLst/>
            </a:prstGeom>
          </p:spPr>
          <p:txBody>
            <a:bodyPr lIns="0" tIns="0" rIns="0" bIns="0" rtlCol="0" anchor="t">
              <a:spAutoFit/>
            </a:bodyPr>
            <a:lstStyle/>
            <a:p>
              <a:pPr algn="l">
                <a:lnSpc>
                  <a:spcPts val="2762"/>
                </a:lnSpc>
              </a:pPr>
              <a:r>
                <a:rPr lang="en-US" sz="2302">
                  <a:solidFill>
                    <a:srgbClr val="FFFFFF"/>
                  </a:solidFill>
                  <a:latin typeface="Inter"/>
                  <a:ea typeface="Inter"/>
                  <a:cs typeface="Inter"/>
                  <a:sym typeface="Inter"/>
                </a:rPr>
                <a:t>Attends class or work hungover or intoxicated, or frequently appears hungover or intoxicated</a:t>
              </a:r>
            </a:p>
          </p:txBody>
        </p:sp>
        <p:sp>
          <p:nvSpPr>
            <p:cNvPr id="19" name="TextBox 19"/>
            <p:cNvSpPr txBox="1"/>
            <p:nvPr/>
          </p:nvSpPr>
          <p:spPr>
            <a:xfrm>
              <a:off x="11708420" y="2765872"/>
              <a:ext cx="832689" cy="1104550"/>
            </a:xfrm>
            <a:prstGeom prst="rect">
              <a:avLst/>
            </a:prstGeom>
          </p:spPr>
          <p:txBody>
            <a:bodyPr wrap="square" lIns="0" tIns="0" rIns="0" bIns="0" rtlCol="0" anchor="t">
              <a:spAutoFit/>
            </a:bodyPr>
            <a:lstStyle/>
            <a:p>
              <a:pPr algn="r">
                <a:lnSpc>
                  <a:spcPts val="6970"/>
                </a:lnSpc>
                <a:spcBef>
                  <a:spcPct val="0"/>
                </a:spcBef>
              </a:pPr>
              <a:r>
                <a:rPr lang="en-US" sz="4979" dirty="0">
                  <a:solidFill>
                    <a:srgbClr val="FFFFFF"/>
                  </a:solidFill>
                  <a:latin typeface="Inter Bold"/>
                  <a:ea typeface="Inter Bold"/>
                  <a:cs typeface="Inter Bold"/>
                  <a:sym typeface="Inter Bold"/>
                </a:rPr>
                <a:t>7.</a:t>
              </a:r>
            </a:p>
          </p:txBody>
        </p:sp>
        <p:sp>
          <p:nvSpPr>
            <p:cNvPr id="20" name="TextBox 20"/>
            <p:cNvSpPr txBox="1"/>
            <p:nvPr/>
          </p:nvSpPr>
          <p:spPr>
            <a:xfrm>
              <a:off x="12867287" y="3085330"/>
              <a:ext cx="9183084" cy="460882"/>
            </a:xfrm>
            <a:prstGeom prst="rect">
              <a:avLst/>
            </a:prstGeom>
          </p:spPr>
          <p:txBody>
            <a:bodyPr lIns="0" tIns="0" rIns="0" bIns="0" rtlCol="0" anchor="t">
              <a:spAutoFit/>
            </a:bodyPr>
            <a:lstStyle/>
            <a:p>
              <a:pPr algn="l">
                <a:lnSpc>
                  <a:spcPts val="2762"/>
                </a:lnSpc>
              </a:pPr>
              <a:r>
                <a:rPr lang="en-US" sz="2302">
                  <a:solidFill>
                    <a:srgbClr val="FFFFFF"/>
                  </a:solidFill>
                  <a:latin typeface="Inter"/>
                  <a:ea typeface="Inter"/>
                  <a:cs typeface="Inter"/>
                  <a:sym typeface="Inter"/>
                </a:rPr>
                <a:t>Signs of self-injury (cuts, burns, etc.)</a:t>
              </a:r>
            </a:p>
          </p:txBody>
        </p:sp>
      </p:grpSp>
      <p:sp>
        <p:nvSpPr>
          <p:cNvPr id="21" name="Freeform 21"/>
          <p:cNvSpPr/>
          <p:nvPr/>
        </p:nvSpPr>
        <p:spPr>
          <a:xfrm>
            <a:off x="634522" y="8708567"/>
            <a:ext cx="2037250" cy="1059370"/>
          </a:xfrm>
          <a:custGeom>
            <a:avLst/>
            <a:gdLst/>
            <a:ahLst/>
            <a:cxnLst/>
            <a:rect l="l" t="t" r="r" b="b"/>
            <a:pathLst>
              <a:path w="2037250" h="1059370">
                <a:moveTo>
                  <a:pt x="0" y="0"/>
                </a:moveTo>
                <a:lnTo>
                  <a:pt x="2037249" y="0"/>
                </a:lnTo>
                <a:lnTo>
                  <a:pt x="2037249" y="1059370"/>
                </a:lnTo>
                <a:lnTo>
                  <a:pt x="0" y="1059370"/>
                </a:lnTo>
                <a:lnTo>
                  <a:pt x="0" y="0"/>
                </a:lnTo>
                <a:close/>
              </a:path>
            </a:pathLst>
          </a:custGeom>
          <a:blipFill>
            <a:blip r:embed="rId3"/>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1647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0"/>
            </a:blip>
            <a:stretch>
              <a:fillRect t="-18592"/>
            </a:stretch>
          </a:blipFill>
        </p:spPr>
      </p:sp>
      <p:sp>
        <p:nvSpPr>
          <p:cNvPr id="3" name="TextBox 3"/>
          <p:cNvSpPr txBox="1"/>
          <p:nvPr/>
        </p:nvSpPr>
        <p:spPr>
          <a:xfrm>
            <a:off x="6934200" y="4000500"/>
            <a:ext cx="10060484" cy="2939061"/>
          </a:xfrm>
          <a:prstGeom prst="rect">
            <a:avLst/>
          </a:prstGeom>
        </p:spPr>
        <p:txBody>
          <a:bodyPr lIns="0" tIns="0" rIns="0" bIns="0" rtlCol="0" anchor="t">
            <a:spAutoFit/>
          </a:bodyPr>
          <a:lstStyle/>
          <a:p>
            <a:pPr algn="ctr">
              <a:lnSpc>
                <a:spcPts val="23854"/>
              </a:lnSpc>
              <a:spcBef>
                <a:spcPct val="0"/>
              </a:spcBef>
            </a:pPr>
            <a:r>
              <a:rPr lang="en-US" sz="17038" dirty="0">
                <a:solidFill>
                  <a:srgbClr val="FFFFFF"/>
                </a:solidFill>
                <a:latin typeface="Inter Thin"/>
                <a:ea typeface="Inter Thin"/>
                <a:cs typeface="Inter Thin"/>
                <a:sym typeface="Inter Thin"/>
              </a:rPr>
              <a:t>HOW DO I</a:t>
            </a:r>
          </a:p>
        </p:txBody>
      </p:sp>
      <p:grpSp>
        <p:nvGrpSpPr>
          <p:cNvPr id="4" name="Group 4"/>
          <p:cNvGrpSpPr/>
          <p:nvPr/>
        </p:nvGrpSpPr>
        <p:grpSpPr>
          <a:xfrm>
            <a:off x="457200" y="6667500"/>
            <a:ext cx="17068800" cy="1635547"/>
            <a:chOff x="0" y="0"/>
            <a:chExt cx="21640800" cy="2180729"/>
          </a:xfrm>
        </p:grpSpPr>
        <p:sp>
          <p:nvSpPr>
            <p:cNvPr id="5" name="TextBox 5"/>
            <p:cNvSpPr txBox="1"/>
            <p:nvPr/>
          </p:nvSpPr>
          <p:spPr>
            <a:xfrm>
              <a:off x="0" y="-209550"/>
              <a:ext cx="8731707" cy="2390279"/>
            </a:xfrm>
            <a:prstGeom prst="rect">
              <a:avLst/>
            </a:prstGeom>
          </p:spPr>
          <p:txBody>
            <a:bodyPr lIns="0" tIns="0" rIns="0" bIns="0" rtlCol="0" anchor="t">
              <a:spAutoFit/>
            </a:bodyPr>
            <a:lstStyle/>
            <a:p>
              <a:pPr marL="0" lvl="0" indent="0" algn="ctr">
                <a:lnSpc>
                  <a:spcPts val="15083"/>
                </a:lnSpc>
                <a:spcBef>
                  <a:spcPct val="0"/>
                </a:spcBef>
              </a:pPr>
              <a:r>
                <a:rPr lang="en-US" sz="10773" u="none" strike="noStrike">
                  <a:solidFill>
                    <a:srgbClr val="FFFFFF"/>
                  </a:solidFill>
                  <a:latin typeface="Inter Bold"/>
                  <a:ea typeface="Inter Bold"/>
                  <a:cs typeface="Inter Bold"/>
                  <a:sym typeface="Inter Bold"/>
                </a:rPr>
                <a:t>SUPPORT</a:t>
              </a:r>
            </a:p>
          </p:txBody>
        </p:sp>
        <p:sp>
          <p:nvSpPr>
            <p:cNvPr id="6" name="TextBox 6"/>
            <p:cNvSpPr txBox="1"/>
            <p:nvPr/>
          </p:nvSpPr>
          <p:spPr>
            <a:xfrm>
              <a:off x="8859772" y="352911"/>
              <a:ext cx="2709743" cy="1666054"/>
            </a:xfrm>
            <a:prstGeom prst="rect">
              <a:avLst/>
            </a:prstGeom>
          </p:spPr>
          <p:txBody>
            <a:bodyPr lIns="0" tIns="0" rIns="0" bIns="0" rtlCol="0" anchor="t">
              <a:spAutoFit/>
            </a:bodyPr>
            <a:lstStyle/>
            <a:p>
              <a:pPr algn="ctr">
                <a:lnSpc>
                  <a:spcPts val="10431"/>
                </a:lnSpc>
                <a:spcBef>
                  <a:spcPct val="0"/>
                </a:spcBef>
              </a:pPr>
              <a:r>
                <a:rPr lang="en-US" sz="7451" dirty="0">
                  <a:solidFill>
                    <a:srgbClr val="FFFFFF"/>
                  </a:solidFill>
                  <a:latin typeface="Inter"/>
                  <a:ea typeface="Inter"/>
                  <a:cs typeface="Inter"/>
                  <a:sym typeface="Inter"/>
                </a:rPr>
                <a:t>THE</a:t>
              </a:r>
            </a:p>
          </p:txBody>
        </p:sp>
        <p:sp>
          <p:nvSpPr>
            <p:cNvPr id="7" name="TextBox 7"/>
            <p:cNvSpPr txBox="1"/>
            <p:nvPr/>
          </p:nvSpPr>
          <p:spPr>
            <a:xfrm>
              <a:off x="11865658" y="-209550"/>
              <a:ext cx="9775142" cy="2382193"/>
            </a:xfrm>
            <a:prstGeom prst="rect">
              <a:avLst/>
            </a:prstGeom>
          </p:spPr>
          <p:txBody>
            <a:bodyPr lIns="0" tIns="0" rIns="0" bIns="0" rtlCol="0" anchor="t">
              <a:spAutoFit/>
            </a:bodyPr>
            <a:lstStyle/>
            <a:p>
              <a:pPr algn="ctr">
                <a:lnSpc>
                  <a:spcPts val="15083"/>
                </a:lnSpc>
                <a:spcBef>
                  <a:spcPct val="0"/>
                </a:spcBef>
              </a:pPr>
              <a:r>
                <a:rPr lang="en-US" sz="10773">
                  <a:solidFill>
                    <a:srgbClr val="FFFFFF"/>
                  </a:solidFill>
                  <a:latin typeface="Inter Bold"/>
                  <a:ea typeface="Inter Bold"/>
                  <a:cs typeface="Inter Bold"/>
                  <a:sym typeface="Inter Bold"/>
                </a:rPr>
                <a:t>STUDENT?</a:t>
              </a:r>
            </a:p>
          </p:txBody>
        </p:sp>
      </p:grpSp>
      <p:sp>
        <p:nvSpPr>
          <p:cNvPr id="8" name="Freeform 8"/>
          <p:cNvSpPr/>
          <p:nvPr/>
        </p:nvSpPr>
        <p:spPr>
          <a:xfrm>
            <a:off x="1038225" y="677447"/>
            <a:ext cx="2037250" cy="1059370"/>
          </a:xfrm>
          <a:custGeom>
            <a:avLst/>
            <a:gdLst/>
            <a:ahLst/>
            <a:cxnLst/>
            <a:rect l="l" t="t" r="r" b="b"/>
            <a:pathLst>
              <a:path w="2037250" h="1059370">
                <a:moveTo>
                  <a:pt x="0" y="0"/>
                </a:moveTo>
                <a:lnTo>
                  <a:pt x="2037250" y="0"/>
                </a:lnTo>
                <a:lnTo>
                  <a:pt x="2037250" y="1059370"/>
                </a:lnTo>
                <a:lnTo>
                  <a:pt x="0" y="1059370"/>
                </a:lnTo>
                <a:lnTo>
                  <a:pt x="0" y="0"/>
                </a:lnTo>
                <a:close/>
              </a:path>
            </a:pathLst>
          </a:custGeom>
          <a:blipFill>
            <a:blip r:embed="rId3"/>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824300" y="266700"/>
            <a:ext cx="11634471" cy="8991600"/>
            <a:chOff x="0" y="-1334907"/>
            <a:chExt cx="15512628" cy="11988800"/>
          </a:xfrm>
        </p:grpSpPr>
        <p:sp>
          <p:nvSpPr>
            <p:cNvPr id="4" name="AutoShape 4"/>
            <p:cNvSpPr/>
            <p:nvPr/>
          </p:nvSpPr>
          <p:spPr>
            <a:xfrm flipV="1">
              <a:off x="272612" y="1438818"/>
              <a:ext cx="15240015" cy="19050"/>
            </a:xfrm>
            <a:prstGeom prst="line">
              <a:avLst/>
            </a:prstGeom>
            <a:ln w="38100" cap="flat">
              <a:solidFill>
                <a:srgbClr val="FFFFFF"/>
              </a:solidFill>
              <a:prstDash val="solid"/>
              <a:headEnd type="none" w="sm" len="sm"/>
              <a:tailEnd type="none" w="sm" len="sm"/>
            </a:ln>
          </p:spPr>
        </p:sp>
        <p:sp>
          <p:nvSpPr>
            <p:cNvPr id="5" name="Freeform 5"/>
            <p:cNvSpPr/>
            <p:nvPr/>
          </p:nvSpPr>
          <p:spPr>
            <a:xfrm>
              <a:off x="369829" y="6909847"/>
              <a:ext cx="1586184" cy="1467220"/>
            </a:xfrm>
            <a:custGeom>
              <a:avLst/>
              <a:gdLst/>
              <a:ahLst/>
              <a:cxnLst/>
              <a:rect l="l" t="t" r="r" b="b"/>
              <a:pathLst>
                <a:path w="1586184" h="1467220">
                  <a:moveTo>
                    <a:pt x="0" y="0"/>
                  </a:moveTo>
                  <a:lnTo>
                    <a:pt x="1586184" y="0"/>
                  </a:lnTo>
                  <a:lnTo>
                    <a:pt x="1586184" y="1467221"/>
                  </a:lnTo>
                  <a:lnTo>
                    <a:pt x="0" y="14672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0" y="8909512"/>
              <a:ext cx="2325842" cy="1744381"/>
            </a:xfrm>
            <a:custGeom>
              <a:avLst/>
              <a:gdLst/>
              <a:ahLst/>
              <a:cxnLst/>
              <a:rect l="l" t="t" r="r" b="b"/>
              <a:pathLst>
                <a:path w="2325842" h="1744381">
                  <a:moveTo>
                    <a:pt x="0" y="0"/>
                  </a:moveTo>
                  <a:lnTo>
                    <a:pt x="2325842" y="0"/>
                  </a:lnTo>
                  <a:lnTo>
                    <a:pt x="2325842" y="1744381"/>
                  </a:lnTo>
                  <a:lnTo>
                    <a:pt x="0" y="17443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369829" y="2498500"/>
              <a:ext cx="1586184" cy="1459289"/>
            </a:xfrm>
            <a:custGeom>
              <a:avLst/>
              <a:gdLst/>
              <a:ahLst/>
              <a:cxnLst/>
              <a:rect l="l" t="t" r="r" b="b"/>
              <a:pathLst>
                <a:path w="1586184" h="1459289">
                  <a:moveTo>
                    <a:pt x="0" y="0"/>
                  </a:moveTo>
                  <a:lnTo>
                    <a:pt x="1586184" y="0"/>
                  </a:lnTo>
                  <a:lnTo>
                    <a:pt x="1586184" y="1459290"/>
                  </a:lnTo>
                  <a:lnTo>
                    <a:pt x="0" y="14592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369829" y="4538196"/>
              <a:ext cx="1586184" cy="1844400"/>
            </a:xfrm>
            <a:custGeom>
              <a:avLst/>
              <a:gdLst/>
              <a:ahLst/>
              <a:cxnLst/>
              <a:rect l="l" t="t" r="r" b="b"/>
              <a:pathLst>
                <a:path w="1586184" h="1844400">
                  <a:moveTo>
                    <a:pt x="0" y="0"/>
                  </a:moveTo>
                  <a:lnTo>
                    <a:pt x="1586184" y="0"/>
                  </a:lnTo>
                  <a:lnTo>
                    <a:pt x="1586184" y="1844400"/>
                  </a:lnTo>
                  <a:lnTo>
                    <a:pt x="0" y="1844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TextBox 9"/>
            <p:cNvSpPr txBox="1"/>
            <p:nvPr/>
          </p:nvSpPr>
          <p:spPr>
            <a:xfrm>
              <a:off x="369829" y="-1334907"/>
              <a:ext cx="15142799" cy="1416593"/>
            </a:xfrm>
            <a:prstGeom prst="rect">
              <a:avLst/>
            </a:prstGeom>
          </p:spPr>
          <p:txBody>
            <a:bodyPr lIns="0" tIns="0" rIns="0" bIns="0" rtlCol="0" anchor="t">
              <a:spAutoFit/>
            </a:bodyPr>
            <a:lstStyle/>
            <a:p>
              <a:pPr algn="l">
                <a:lnSpc>
                  <a:spcPts val="8974"/>
                </a:lnSpc>
                <a:spcBef>
                  <a:spcPct val="0"/>
                </a:spcBef>
              </a:pPr>
              <a:r>
                <a:rPr lang="en-US" sz="6410" dirty="0">
                  <a:solidFill>
                    <a:srgbClr val="FFFFFF"/>
                  </a:solidFill>
                  <a:latin typeface="Inter Bold"/>
                  <a:ea typeface="Inter Bold"/>
                  <a:cs typeface="Inter Bold"/>
                  <a:sym typeface="Inter Bold"/>
                </a:rPr>
                <a:t>HOW TO PROVIDE SUPPORT</a:t>
              </a:r>
            </a:p>
          </p:txBody>
        </p:sp>
        <p:sp>
          <p:nvSpPr>
            <p:cNvPr id="10" name="TextBox 10"/>
            <p:cNvSpPr txBox="1"/>
            <p:nvPr/>
          </p:nvSpPr>
          <p:spPr>
            <a:xfrm>
              <a:off x="2758131" y="2648178"/>
              <a:ext cx="6233616" cy="880533"/>
            </a:xfrm>
            <a:prstGeom prst="rect">
              <a:avLst/>
            </a:prstGeom>
          </p:spPr>
          <p:txBody>
            <a:bodyPr lIns="0" tIns="0" rIns="0" bIns="0" rtlCol="0" anchor="t">
              <a:spAutoFit/>
            </a:bodyPr>
            <a:lstStyle/>
            <a:p>
              <a:pPr algn="ctr">
                <a:lnSpc>
                  <a:spcPts val="5599"/>
                </a:lnSpc>
                <a:spcBef>
                  <a:spcPct val="0"/>
                </a:spcBef>
              </a:pPr>
              <a:r>
                <a:rPr lang="en-US" sz="3999">
                  <a:solidFill>
                    <a:srgbClr val="FFFFFF"/>
                  </a:solidFill>
                  <a:latin typeface="Open Sans"/>
                  <a:ea typeface="Open Sans"/>
                  <a:cs typeface="Open Sans"/>
                  <a:sym typeface="Open Sans"/>
                </a:rPr>
                <a:t>Name your concern</a:t>
              </a:r>
            </a:p>
          </p:txBody>
        </p:sp>
        <p:sp>
          <p:nvSpPr>
            <p:cNvPr id="11" name="TextBox 11"/>
            <p:cNvSpPr txBox="1"/>
            <p:nvPr/>
          </p:nvSpPr>
          <p:spPr>
            <a:xfrm>
              <a:off x="2758131" y="4455812"/>
              <a:ext cx="12754497" cy="1600200"/>
            </a:xfrm>
            <a:prstGeom prst="rect">
              <a:avLst/>
            </a:prstGeom>
          </p:spPr>
          <p:txBody>
            <a:bodyPr lIns="0" tIns="0" rIns="0" bIns="0" rtlCol="0" anchor="t">
              <a:spAutoFit/>
            </a:bodyPr>
            <a:lstStyle/>
            <a:p>
              <a:pPr algn="l">
                <a:lnSpc>
                  <a:spcPts val="4799"/>
                </a:lnSpc>
              </a:pPr>
              <a:r>
                <a:rPr lang="en-US" sz="3999" dirty="0">
                  <a:solidFill>
                    <a:srgbClr val="FFFFFF"/>
                  </a:solidFill>
                  <a:latin typeface="Open Sans"/>
                  <a:ea typeface="Open Sans"/>
                  <a:cs typeface="Open Sans"/>
                  <a:sym typeface="Open Sans"/>
                </a:rPr>
                <a:t>Ask open-ended questions to allow the student to share at their comfort level</a:t>
              </a:r>
            </a:p>
          </p:txBody>
        </p:sp>
        <p:sp>
          <p:nvSpPr>
            <p:cNvPr id="12" name="TextBox 12"/>
            <p:cNvSpPr txBox="1"/>
            <p:nvPr/>
          </p:nvSpPr>
          <p:spPr>
            <a:xfrm>
              <a:off x="2758131" y="7165091"/>
              <a:ext cx="7136705" cy="880533"/>
            </a:xfrm>
            <a:prstGeom prst="rect">
              <a:avLst/>
            </a:prstGeom>
          </p:spPr>
          <p:txBody>
            <a:bodyPr lIns="0" tIns="0" rIns="0" bIns="0" rtlCol="0" anchor="t">
              <a:spAutoFit/>
            </a:bodyPr>
            <a:lstStyle/>
            <a:p>
              <a:pPr algn="l">
                <a:lnSpc>
                  <a:spcPts val="5599"/>
                </a:lnSpc>
                <a:spcBef>
                  <a:spcPct val="0"/>
                </a:spcBef>
              </a:pPr>
              <a:r>
                <a:rPr lang="en-US" sz="3999">
                  <a:solidFill>
                    <a:srgbClr val="FFFFFF"/>
                  </a:solidFill>
                  <a:latin typeface="Open Sans"/>
                  <a:ea typeface="Open Sans"/>
                  <a:cs typeface="Open Sans"/>
                  <a:sym typeface="Open Sans"/>
                </a:rPr>
                <a:t>Demonstrate empathy</a:t>
              </a:r>
            </a:p>
          </p:txBody>
        </p:sp>
        <p:sp>
          <p:nvSpPr>
            <p:cNvPr id="13" name="TextBox 13"/>
            <p:cNvSpPr txBox="1"/>
            <p:nvPr/>
          </p:nvSpPr>
          <p:spPr>
            <a:xfrm>
              <a:off x="2758131" y="9303336"/>
              <a:ext cx="8684816" cy="880533"/>
            </a:xfrm>
            <a:prstGeom prst="rect">
              <a:avLst/>
            </a:prstGeom>
          </p:spPr>
          <p:txBody>
            <a:bodyPr lIns="0" tIns="0" rIns="0" bIns="0" rtlCol="0" anchor="t">
              <a:spAutoFit/>
            </a:bodyPr>
            <a:lstStyle/>
            <a:p>
              <a:pPr algn="l">
                <a:lnSpc>
                  <a:spcPts val="5599"/>
                </a:lnSpc>
                <a:spcBef>
                  <a:spcPct val="0"/>
                </a:spcBef>
              </a:pPr>
              <a:r>
                <a:rPr lang="en-US" sz="3999">
                  <a:solidFill>
                    <a:srgbClr val="FFFFFF"/>
                  </a:solidFill>
                  <a:latin typeface="Open Sans"/>
                  <a:ea typeface="Open Sans"/>
                  <a:cs typeface="Open Sans"/>
                  <a:sym typeface="Open Sans"/>
                </a:rPr>
                <a:t>Summarize what you heard</a:t>
              </a:r>
            </a:p>
          </p:txBody>
        </p:sp>
      </p:grpSp>
      <p:sp>
        <p:nvSpPr>
          <p:cNvPr id="14" name="Freeform 14"/>
          <p:cNvSpPr/>
          <p:nvPr/>
        </p:nvSpPr>
        <p:spPr>
          <a:xfrm>
            <a:off x="13328195" y="0"/>
            <a:ext cx="4959805" cy="10287000"/>
          </a:xfrm>
          <a:custGeom>
            <a:avLst/>
            <a:gdLst/>
            <a:ahLst/>
            <a:cxnLst/>
            <a:rect l="l" t="t" r="r" b="b"/>
            <a:pathLst>
              <a:path w="4959805" h="10287000">
                <a:moveTo>
                  <a:pt x="0" y="0"/>
                </a:moveTo>
                <a:lnTo>
                  <a:pt x="4959805" y="0"/>
                </a:lnTo>
                <a:lnTo>
                  <a:pt x="4959805" y="10287000"/>
                </a:lnTo>
                <a:lnTo>
                  <a:pt x="0" y="10287000"/>
                </a:lnTo>
                <a:lnTo>
                  <a:pt x="0" y="0"/>
                </a:lnTo>
                <a:close/>
              </a:path>
            </a:pathLst>
          </a:custGeom>
          <a:blipFill>
            <a:blip r:embed="rId11"/>
            <a:stretch>
              <a:fillRect l="-21034" r="-17323"/>
            </a:stretch>
          </a:blipFill>
        </p:spPr>
      </p:sp>
      <p:grpSp>
        <p:nvGrpSpPr>
          <p:cNvPr id="15" name="Group 15"/>
          <p:cNvGrpSpPr/>
          <p:nvPr/>
        </p:nvGrpSpPr>
        <p:grpSpPr>
          <a:xfrm>
            <a:off x="13709538" y="8138450"/>
            <a:ext cx="4272953" cy="1795820"/>
            <a:chOff x="0" y="0"/>
            <a:chExt cx="5697271" cy="2394427"/>
          </a:xfrm>
        </p:grpSpPr>
        <p:grpSp>
          <p:nvGrpSpPr>
            <p:cNvPr id="16" name="Group 16"/>
            <p:cNvGrpSpPr/>
            <p:nvPr/>
          </p:nvGrpSpPr>
          <p:grpSpPr>
            <a:xfrm>
              <a:off x="0" y="0"/>
              <a:ext cx="5697271" cy="2394427"/>
              <a:chOff x="0" y="0"/>
              <a:chExt cx="994418" cy="417930"/>
            </a:xfrm>
          </p:grpSpPr>
          <p:sp>
            <p:nvSpPr>
              <p:cNvPr id="17" name="Freeform 17"/>
              <p:cNvSpPr/>
              <p:nvPr/>
            </p:nvSpPr>
            <p:spPr>
              <a:xfrm>
                <a:off x="0" y="0"/>
                <a:ext cx="994418" cy="417930"/>
              </a:xfrm>
              <a:custGeom>
                <a:avLst/>
                <a:gdLst/>
                <a:ahLst/>
                <a:cxnLst/>
                <a:rect l="l" t="t" r="r" b="b"/>
                <a:pathLst>
                  <a:path w="994418" h="417930">
                    <a:moveTo>
                      <a:pt x="20688" y="0"/>
                    </a:moveTo>
                    <a:lnTo>
                      <a:pt x="973730" y="0"/>
                    </a:lnTo>
                    <a:cubicBezTo>
                      <a:pt x="979217" y="0"/>
                      <a:pt x="984479" y="2180"/>
                      <a:pt x="988359" y="6059"/>
                    </a:cubicBezTo>
                    <a:cubicBezTo>
                      <a:pt x="992238" y="9939"/>
                      <a:pt x="994418" y="15201"/>
                      <a:pt x="994418" y="20688"/>
                    </a:cubicBezTo>
                    <a:lnTo>
                      <a:pt x="994418" y="397242"/>
                    </a:lnTo>
                    <a:cubicBezTo>
                      <a:pt x="994418" y="402729"/>
                      <a:pt x="992238" y="407991"/>
                      <a:pt x="988359" y="411871"/>
                    </a:cubicBezTo>
                    <a:cubicBezTo>
                      <a:pt x="984479" y="415751"/>
                      <a:pt x="979217" y="417930"/>
                      <a:pt x="973730" y="417930"/>
                    </a:cubicBezTo>
                    <a:lnTo>
                      <a:pt x="20688" y="417930"/>
                    </a:lnTo>
                    <a:cubicBezTo>
                      <a:pt x="15201" y="417930"/>
                      <a:pt x="9939" y="415751"/>
                      <a:pt x="6059" y="411871"/>
                    </a:cubicBezTo>
                    <a:cubicBezTo>
                      <a:pt x="2180" y="407991"/>
                      <a:pt x="0" y="402729"/>
                      <a:pt x="0" y="397242"/>
                    </a:cubicBezTo>
                    <a:lnTo>
                      <a:pt x="0" y="20688"/>
                    </a:lnTo>
                    <a:cubicBezTo>
                      <a:pt x="0" y="15201"/>
                      <a:pt x="2180" y="9939"/>
                      <a:pt x="6059" y="6059"/>
                    </a:cubicBezTo>
                    <a:cubicBezTo>
                      <a:pt x="9939" y="2180"/>
                      <a:pt x="15201" y="0"/>
                      <a:pt x="20688" y="0"/>
                    </a:cubicBezTo>
                    <a:close/>
                  </a:path>
                </a:pathLst>
              </a:custGeom>
              <a:solidFill>
                <a:srgbClr val="FFFFFF"/>
              </a:solidFill>
            </p:spPr>
          </p:sp>
          <p:sp>
            <p:nvSpPr>
              <p:cNvPr id="18" name="TextBox 18"/>
              <p:cNvSpPr txBox="1"/>
              <p:nvPr/>
            </p:nvSpPr>
            <p:spPr>
              <a:xfrm>
                <a:off x="0" y="-38100"/>
                <a:ext cx="994418" cy="456030"/>
              </a:xfrm>
              <a:prstGeom prst="rect">
                <a:avLst/>
              </a:prstGeom>
            </p:spPr>
            <p:txBody>
              <a:bodyPr lIns="75526" tIns="75526" rIns="75526" bIns="75526" rtlCol="0" anchor="ctr"/>
              <a:lstStyle/>
              <a:p>
                <a:pPr algn="ctr">
                  <a:lnSpc>
                    <a:spcPts val="3079"/>
                  </a:lnSpc>
                </a:pPr>
                <a:endParaRPr/>
              </a:p>
            </p:txBody>
          </p:sp>
        </p:grpSp>
        <p:sp>
          <p:nvSpPr>
            <p:cNvPr id="19" name="TextBox 19"/>
            <p:cNvSpPr txBox="1"/>
            <p:nvPr/>
          </p:nvSpPr>
          <p:spPr>
            <a:xfrm>
              <a:off x="105830" y="229066"/>
              <a:ext cx="5485611" cy="1898195"/>
            </a:xfrm>
            <a:prstGeom prst="rect">
              <a:avLst/>
            </a:prstGeom>
          </p:spPr>
          <p:txBody>
            <a:bodyPr lIns="0" tIns="0" rIns="0" bIns="0" rtlCol="0" anchor="t">
              <a:spAutoFit/>
            </a:bodyPr>
            <a:lstStyle/>
            <a:p>
              <a:pPr algn="ctr">
                <a:lnSpc>
                  <a:spcPts val="2872"/>
                </a:lnSpc>
                <a:spcBef>
                  <a:spcPct val="0"/>
                </a:spcBef>
              </a:pPr>
              <a:r>
                <a:rPr lang="en-US" sz="2052">
                  <a:solidFill>
                    <a:srgbClr val="F78E1D"/>
                  </a:solidFill>
                  <a:latin typeface="Open Sans Bold"/>
                  <a:ea typeface="Open Sans Bold"/>
                  <a:cs typeface="Open Sans Bold"/>
                  <a:sym typeface="Open Sans Bold"/>
                </a:rPr>
                <a:t>Note:</a:t>
              </a:r>
              <a:r>
                <a:rPr lang="en-US" sz="2052">
                  <a:solidFill>
                    <a:srgbClr val="F78E1D"/>
                  </a:solidFill>
                  <a:latin typeface="Open Sans"/>
                  <a:ea typeface="Open Sans"/>
                  <a:cs typeface="Open Sans"/>
                  <a:sym typeface="Open Sans"/>
                </a:rPr>
                <a:t> Remember you are only one piece of the support network - you're not expected to be their counselor!</a:t>
              </a:r>
            </a:p>
          </p:txBody>
        </p:sp>
      </p:grpSp>
      <p:sp>
        <p:nvSpPr>
          <p:cNvPr id="20" name="Freeform 20"/>
          <p:cNvSpPr/>
          <p:nvPr/>
        </p:nvSpPr>
        <p:spPr>
          <a:xfrm>
            <a:off x="10795242" y="8728615"/>
            <a:ext cx="2037250" cy="1059370"/>
          </a:xfrm>
          <a:custGeom>
            <a:avLst/>
            <a:gdLst/>
            <a:ahLst/>
            <a:cxnLst/>
            <a:rect l="l" t="t" r="r" b="b"/>
            <a:pathLst>
              <a:path w="2037250" h="1059370">
                <a:moveTo>
                  <a:pt x="0" y="0"/>
                </a:moveTo>
                <a:lnTo>
                  <a:pt x="2037250" y="0"/>
                </a:lnTo>
                <a:lnTo>
                  <a:pt x="2037250" y="1059370"/>
                </a:lnTo>
                <a:lnTo>
                  <a:pt x="0" y="1059370"/>
                </a:lnTo>
                <a:lnTo>
                  <a:pt x="0" y="0"/>
                </a:lnTo>
                <a:close/>
              </a:path>
            </a:pathLst>
          </a:custGeom>
          <a:blipFill>
            <a:blip r:embed="rId12"/>
            <a:stretch>
              <a:fillRect/>
            </a:stretch>
          </a:blipFill>
        </p:spPr>
      </p:sp>
      <p:sp>
        <p:nvSpPr>
          <p:cNvPr id="21" name="TextBox 21"/>
          <p:cNvSpPr txBox="1"/>
          <p:nvPr/>
        </p:nvSpPr>
        <p:spPr>
          <a:xfrm>
            <a:off x="3467184" y="2460313"/>
            <a:ext cx="6348720" cy="464304"/>
          </a:xfrm>
          <a:prstGeom prst="rect">
            <a:avLst/>
          </a:prstGeom>
        </p:spPr>
        <p:txBody>
          <a:bodyPr lIns="0" tIns="0" rIns="0" bIns="0" rtlCol="0" anchor="t">
            <a:spAutoFit/>
          </a:bodyPr>
          <a:lstStyle/>
          <a:p>
            <a:pPr algn="ctr">
              <a:lnSpc>
                <a:spcPts val="3808"/>
              </a:lnSpc>
              <a:spcBef>
                <a:spcPct val="0"/>
              </a:spcBef>
            </a:pPr>
            <a:r>
              <a:rPr lang="en-US" sz="2720">
                <a:solidFill>
                  <a:srgbClr val="FFFFFF"/>
                </a:solidFill>
                <a:latin typeface="Inter"/>
                <a:ea typeface="Inter"/>
                <a:cs typeface="Inter"/>
                <a:sym typeface="Inter"/>
              </a:rPr>
              <a:t>(The First Step in Most Cases)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3428994" y="266700"/>
            <a:ext cx="11430011" cy="2094581"/>
            <a:chOff x="24" y="-1334907"/>
            <a:chExt cx="15240015" cy="2792775"/>
          </a:xfrm>
        </p:grpSpPr>
        <p:sp>
          <p:nvSpPr>
            <p:cNvPr id="4" name="AutoShape 4"/>
            <p:cNvSpPr/>
            <p:nvPr/>
          </p:nvSpPr>
          <p:spPr>
            <a:xfrm flipV="1">
              <a:off x="24" y="1438818"/>
              <a:ext cx="15240015" cy="19050"/>
            </a:xfrm>
            <a:prstGeom prst="line">
              <a:avLst/>
            </a:prstGeom>
            <a:ln w="38100" cap="flat">
              <a:solidFill>
                <a:srgbClr val="FFFFFF"/>
              </a:solidFill>
              <a:prstDash val="solid"/>
              <a:headEnd type="none" w="sm" len="sm"/>
              <a:tailEnd type="none" w="sm" len="sm"/>
            </a:ln>
          </p:spPr>
        </p:sp>
        <p:sp>
          <p:nvSpPr>
            <p:cNvPr id="5" name="TextBox 5"/>
            <p:cNvSpPr txBox="1"/>
            <p:nvPr/>
          </p:nvSpPr>
          <p:spPr>
            <a:xfrm>
              <a:off x="97240" y="-1334907"/>
              <a:ext cx="15142799" cy="1416594"/>
            </a:xfrm>
            <a:prstGeom prst="rect">
              <a:avLst/>
            </a:prstGeom>
          </p:spPr>
          <p:txBody>
            <a:bodyPr lIns="0" tIns="0" rIns="0" bIns="0" rtlCol="0" anchor="t">
              <a:spAutoFit/>
            </a:bodyPr>
            <a:lstStyle/>
            <a:p>
              <a:pPr algn="l">
                <a:lnSpc>
                  <a:spcPts val="8974"/>
                </a:lnSpc>
                <a:spcBef>
                  <a:spcPct val="0"/>
                </a:spcBef>
              </a:pPr>
              <a:r>
                <a:rPr lang="en-US" sz="6410" dirty="0">
                  <a:solidFill>
                    <a:srgbClr val="FFFFFF"/>
                  </a:solidFill>
                  <a:latin typeface="Inter Bold"/>
                  <a:ea typeface="Inter Bold"/>
                  <a:cs typeface="Inter Bold"/>
                  <a:sym typeface="Inter Bold"/>
                </a:rPr>
                <a:t>HOW TO PROVIDE SUPPORT</a:t>
              </a:r>
            </a:p>
          </p:txBody>
        </p:sp>
      </p:grpSp>
      <p:grpSp>
        <p:nvGrpSpPr>
          <p:cNvPr id="6" name="Group 6"/>
          <p:cNvGrpSpPr/>
          <p:nvPr/>
        </p:nvGrpSpPr>
        <p:grpSpPr>
          <a:xfrm>
            <a:off x="1028700" y="2997489"/>
            <a:ext cx="16230600" cy="5422611"/>
            <a:chOff x="0" y="-66675"/>
            <a:chExt cx="21640800" cy="7230148"/>
          </a:xfrm>
        </p:grpSpPr>
        <p:sp>
          <p:nvSpPr>
            <p:cNvPr id="7" name="Freeform 7"/>
            <p:cNvSpPr/>
            <p:nvPr/>
          </p:nvSpPr>
          <p:spPr>
            <a:xfrm>
              <a:off x="444941" y="1646698"/>
              <a:ext cx="4663093" cy="3992775"/>
            </a:xfrm>
            <a:custGeom>
              <a:avLst/>
              <a:gdLst/>
              <a:ahLst/>
              <a:cxnLst/>
              <a:rect l="l" t="t" r="r" b="b"/>
              <a:pathLst>
                <a:path w="4663093" h="3992774">
                  <a:moveTo>
                    <a:pt x="0" y="0"/>
                  </a:moveTo>
                  <a:lnTo>
                    <a:pt x="4663093" y="0"/>
                  </a:lnTo>
                  <a:lnTo>
                    <a:pt x="4663093" y="3992774"/>
                  </a:lnTo>
                  <a:lnTo>
                    <a:pt x="0" y="39927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0" y="-66675"/>
              <a:ext cx="5552975" cy="1869311"/>
            </a:xfrm>
            <a:prstGeom prst="rect">
              <a:avLst/>
            </a:prstGeom>
          </p:spPr>
          <p:txBody>
            <a:bodyPr lIns="0" tIns="0" rIns="0" bIns="0" rtlCol="0" anchor="t">
              <a:spAutoFit/>
            </a:bodyPr>
            <a:lstStyle/>
            <a:p>
              <a:pPr algn="ctr">
                <a:lnSpc>
                  <a:spcPts val="4810"/>
                </a:lnSpc>
                <a:spcBef>
                  <a:spcPct val="0"/>
                </a:spcBef>
              </a:pPr>
              <a:r>
                <a:rPr lang="en-US" sz="3436" dirty="0">
                  <a:solidFill>
                    <a:srgbClr val="FFFFFF"/>
                  </a:solidFill>
                  <a:latin typeface="Open Sans"/>
                  <a:ea typeface="Open Sans"/>
                  <a:cs typeface="Open Sans"/>
                  <a:sym typeface="Open Sans"/>
                </a:rPr>
                <a:t>NAME THE CONCERN</a:t>
              </a:r>
            </a:p>
          </p:txBody>
        </p:sp>
        <p:sp>
          <p:nvSpPr>
            <p:cNvPr id="9" name="Freeform 9"/>
            <p:cNvSpPr/>
            <p:nvPr/>
          </p:nvSpPr>
          <p:spPr>
            <a:xfrm>
              <a:off x="5954717" y="3170698"/>
              <a:ext cx="4663093" cy="3992775"/>
            </a:xfrm>
            <a:custGeom>
              <a:avLst/>
              <a:gdLst/>
              <a:ahLst/>
              <a:cxnLst/>
              <a:rect l="l" t="t" r="r" b="b"/>
              <a:pathLst>
                <a:path w="4663093" h="3992774">
                  <a:moveTo>
                    <a:pt x="0" y="0"/>
                  </a:moveTo>
                  <a:lnTo>
                    <a:pt x="4663093" y="0"/>
                  </a:lnTo>
                  <a:lnTo>
                    <a:pt x="4663093" y="3992773"/>
                  </a:lnTo>
                  <a:lnTo>
                    <a:pt x="0" y="3992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5146897" y="1389002"/>
              <a:ext cx="6278735" cy="2320071"/>
            </a:xfrm>
            <a:prstGeom prst="rect">
              <a:avLst/>
            </a:prstGeom>
          </p:spPr>
          <p:txBody>
            <a:bodyPr lIns="0" tIns="0" rIns="0" bIns="0" rtlCol="0" anchor="t">
              <a:spAutoFit/>
            </a:bodyPr>
            <a:lstStyle/>
            <a:p>
              <a:pPr algn="ctr">
                <a:lnSpc>
                  <a:spcPts val="4810"/>
                </a:lnSpc>
                <a:spcBef>
                  <a:spcPct val="0"/>
                </a:spcBef>
              </a:pPr>
              <a:r>
                <a:rPr lang="en-US" sz="3436" dirty="0">
                  <a:solidFill>
                    <a:srgbClr val="FFFFFF"/>
                  </a:solidFill>
                  <a:latin typeface="Open Sans"/>
                  <a:ea typeface="Open Sans"/>
                  <a:cs typeface="Open Sans"/>
                  <a:sym typeface="Open Sans"/>
                </a:rPr>
                <a:t>DEMONSTRATE EMPATHY</a:t>
              </a:r>
            </a:p>
          </p:txBody>
        </p:sp>
        <p:sp>
          <p:nvSpPr>
            <p:cNvPr id="11" name="Freeform 11"/>
            <p:cNvSpPr/>
            <p:nvPr/>
          </p:nvSpPr>
          <p:spPr>
            <a:xfrm>
              <a:off x="11550891" y="1677073"/>
              <a:ext cx="4663093" cy="3992775"/>
            </a:xfrm>
            <a:custGeom>
              <a:avLst/>
              <a:gdLst/>
              <a:ahLst/>
              <a:cxnLst/>
              <a:rect l="l" t="t" r="r" b="b"/>
              <a:pathLst>
                <a:path w="4663093" h="3992774">
                  <a:moveTo>
                    <a:pt x="0" y="0"/>
                  </a:moveTo>
                  <a:lnTo>
                    <a:pt x="4663093" y="0"/>
                  </a:lnTo>
                  <a:lnTo>
                    <a:pt x="4663093" y="3992774"/>
                  </a:lnTo>
                  <a:lnTo>
                    <a:pt x="0" y="39927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10723013" y="-66675"/>
              <a:ext cx="6318846" cy="2350472"/>
            </a:xfrm>
            <a:prstGeom prst="rect">
              <a:avLst/>
            </a:prstGeom>
          </p:spPr>
          <p:txBody>
            <a:bodyPr lIns="0" tIns="0" rIns="0" bIns="0" rtlCol="0" anchor="t">
              <a:spAutoFit/>
            </a:bodyPr>
            <a:lstStyle/>
            <a:p>
              <a:pPr algn="ctr">
                <a:lnSpc>
                  <a:spcPts val="4810"/>
                </a:lnSpc>
                <a:spcBef>
                  <a:spcPct val="0"/>
                </a:spcBef>
              </a:pPr>
              <a:r>
                <a:rPr lang="en-US" sz="3436" dirty="0">
                  <a:solidFill>
                    <a:srgbClr val="FFFFFF"/>
                  </a:solidFill>
                  <a:latin typeface="Open Sans"/>
                  <a:ea typeface="Open Sans"/>
                  <a:cs typeface="Open Sans"/>
                  <a:sym typeface="Open Sans"/>
                </a:rPr>
                <a:t>OPEN-ENDED QUESTIONS</a:t>
              </a:r>
            </a:p>
          </p:txBody>
        </p:sp>
        <p:sp>
          <p:nvSpPr>
            <p:cNvPr id="13" name="Freeform 13"/>
            <p:cNvSpPr/>
            <p:nvPr/>
          </p:nvSpPr>
          <p:spPr>
            <a:xfrm>
              <a:off x="16977707" y="2489873"/>
              <a:ext cx="4663093" cy="3992775"/>
            </a:xfrm>
            <a:custGeom>
              <a:avLst/>
              <a:gdLst/>
              <a:ahLst/>
              <a:cxnLst/>
              <a:rect l="l" t="t" r="r" b="b"/>
              <a:pathLst>
                <a:path w="4663093" h="3992774">
                  <a:moveTo>
                    <a:pt x="0" y="0"/>
                  </a:moveTo>
                  <a:lnTo>
                    <a:pt x="4663093" y="0"/>
                  </a:lnTo>
                  <a:lnTo>
                    <a:pt x="4663093" y="3992774"/>
                  </a:lnTo>
                  <a:lnTo>
                    <a:pt x="0" y="39927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17553847" y="1575473"/>
              <a:ext cx="3510815" cy="1157688"/>
            </a:xfrm>
            <a:prstGeom prst="rect">
              <a:avLst/>
            </a:prstGeom>
          </p:spPr>
          <p:txBody>
            <a:bodyPr lIns="0" tIns="0" rIns="0" bIns="0" rtlCol="0" anchor="t">
              <a:spAutoFit/>
            </a:bodyPr>
            <a:lstStyle/>
            <a:p>
              <a:pPr algn="ctr">
                <a:lnSpc>
                  <a:spcPts val="4810"/>
                </a:lnSpc>
                <a:spcBef>
                  <a:spcPct val="0"/>
                </a:spcBef>
              </a:pPr>
              <a:r>
                <a:rPr lang="en-US" sz="3436" dirty="0">
                  <a:solidFill>
                    <a:srgbClr val="FFFFFF"/>
                  </a:solidFill>
                  <a:latin typeface="Open Sans"/>
                  <a:ea typeface="Open Sans"/>
                  <a:cs typeface="Open Sans"/>
                  <a:sym typeface="Open Sans"/>
                </a:rPr>
                <a:t>SUMMARIZE</a:t>
              </a:r>
            </a:p>
          </p:txBody>
        </p:sp>
      </p:grpSp>
      <p:grpSp>
        <p:nvGrpSpPr>
          <p:cNvPr id="15" name="Group 15"/>
          <p:cNvGrpSpPr/>
          <p:nvPr/>
        </p:nvGrpSpPr>
        <p:grpSpPr>
          <a:xfrm>
            <a:off x="1028700" y="8455407"/>
            <a:ext cx="16230600" cy="1095529"/>
            <a:chOff x="0" y="0"/>
            <a:chExt cx="21640800" cy="1460706"/>
          </a:xfrm>
        </p:grpSpPr>
        <p:grpSp>
          <p:nvGrpSpPr>
            <p:cNvPr id="16" name="Group 16"/>
            <p:cNvGrpSpPr/>
            <p:nvPr/>
          </p:nvGrpSpPr>
          <p:grpSpPr>
            <a:xfrm>
              <a:off x="0" y="0"/>
              <a:ext cx="21640800" cy="1460706"/>
              <a:chOff x="0" y="0"/>
              <a:chExt cx="2928067" cy="197638"/>
            </a:xfrm>
          </p:grpSpPr>
          <p:sp>
            <p:nvSpPr>
              <p:cNvPr id="17" name="Freeform 17"/>
              <p:cNvSpPr/>
              <p:nvPr/>
            </p:nvSpPr>
            <p:spPr>
              <a:xfrm>
                <a:off x="0" y="0"/>
                <a:ext cx="2928067" cy="197638"/>
              </a:xfrm>
              <a:custGeom>
                <a:avLst/>
                <a:gdLst/>
                <a:ahLst/>
                <a:cxnLst/>
                <a:rect l="l" t="t" r="r" b="b"/>
                <a:pathLst>
                  <a:path w="2928067" h="197638">
                    <a:moveTo>
                      <a:pt x="7026" y="0"/>
                    </a:moveTo>
                    <a:lnTo>
                      <a:pt x="2921041" y="0"/>
                    </a:lnTo>
                    <a:cubicBezTo>
                      <a:pt x="2924921" y="0"/>
                      <a:pt x="2928067" y="3146"/>
                      <a:pt x="2928067" y="7026"/>
                    </a:cubicBezTo>
                    <a:lnTo>
                      <a:pt x="2928067" y="190612"/>
                    </a:lnTo>
                    <a:cubicBezTo>
                      <a:pt x="2928067" y="194492"/>
                      <a:pt x="2924921" y="197638"/>
                      <a:pt x="2921041" y="197638"/>
                    </a:cubicBezTo>
                    <a:lnTo>
                      <a:pt x="7026" y="197638"/>
                    </a:lnTo>
                    <a:cubicBezTo>
                      <a:pt x="3146" y="197638"/>
                      <a:pt x="0" y="194492"/>
                      <a:pt x="0" y="190612"/>
                    </a:cubicBezTo>
                    <a:lnTo>
                      <a:pt x="0" y="7026"/>
                    </a:lnTo>
                    <a:cubicBezTo>
                      <a:pt x="0" y="3146"/>
                      <a:pt x="3146" y="0"/>
                      <a:pt x="7026" y="0"/>
                    </a:cubicBezTo>
                    <a:close/>
                  </a:path>
                </a:pathLst>
              </a:custGeom>
              <a:solidFill>
                <a:srgbClr val="FFFFFF"/>
              </a:solidFill>
            </p:spPr>
          </p:sp>
          <p:sp>
            <p:nvSpPr>
              <p:cNvPr id="18" name="TextBox 18"/>
              <p:cNvSpPr txBox="1"/>
              <p:nvPr/>
            </p:nvSpPr>
            <p:spPr>
              <a:xfrm>
                <a:off x="0" y="-38100"/>
                <a:ext cx="2928067" cy="235738"/>
              </a:xfrm>
              <a:prstGeom prst="rect">
                <a:avLst/>
              </a:prstGeom>
            </p:spPr>
            <p:txBody>
              <a:bodyPr lIns="75526" tIns="75526" rIns="75526" bIns="75526" rtlCol="0" anchor="ctr"/>
              <a:lstStyle/>
              <a:p>
                <a:pPr algn="ctr">
                  <a:lnSpc>
                    <a:spcPts val="3079"/>
                  </a:lnSpc>
                </a:pPr>
                <a:endParaRPr/>
              </a:p>
            </p:txBody>
          </p:sp>
        </p:grpSp>
        <p:sp>
          <p:nvSpPr>
            <p:cNvPr id="19" name="TextBox 19"/>
            <p:cNvSpPr txBox="1"/>
            <p:nvPr/>
          </p:nvSpPr>
          <p:spPr>
            <a:xfrm>
              <a:off x="401988" y="268448"/>
              <a:ext cx="20836823" cy="847609"/>
            </a:xfrm>
            <a:prstGeom prst="rect">
              <a:avLst/>
            </a:prstGeom>
          </p:spPr>
          <p:txBody>
            <a:bodyPr lIns="0" tIns="0" rIns="0" bIns="0" rtlCol="0" anchor="t">
              <a:spAutoFit/>
            </a:bodyPr>
            <a:lstStyle/>
            <a:p>
              <a:pPr algn="ctr">
                <a:lnSpc>
                  <a:spcPts val="5386"/>
                </a:lnSpc>
                <a:spcBef>
                  <a:spcPct val="0"/>
                </a:spcBef>
              </a:pPr>
              <a:r>
                <a:rPr lang="en-US" sz="3847">
                  <a:solidFill>
                    <a:srgbClr val="F78E1D"/>
                  </a:solidFill>
                  <a:latin typeface="Inter"/>
                  <a:ea typeface="Inter"/>
                  <a:cs typeface="Inter"/>
                  <a:sym typeface="Inter"/>
                </a:rPr>
                <a:t>REASSURE THE STUDENT THAT HELP IS AVAILABLE!</a:t>
              </a:r>
            </a:p>
          </p:txBody>
        </p:sp>
      </p:grpSp>
      <p:sp>
        <p:nvSpPr>
          <p:cNvPr id="20" name="TextBox 20"/>
          <p:cNvSpPr txBox="1"/>
          <p:nvPr/>
        </p:nvSpPr>
        <p:spPr>
          <a:xfrm>
            <a:off x="1722609" y="4884411"/>
            <a:ext cx="1822756" cy="308750"/>
          </a:xfrm>
          <a:prstGeom prst="rect">
            <a:avLst/>
          </a:prstGeom>
        </p:spPr>
        <p:txBody>
          <a:bodyPr lIns="0" tIns="0" rIns="0" bIns="0" rtlCol="0" anchor="t">
            <a:spAutoFit/>
          </a:bodyPr>
          <a:lstStyle/>
          <a:p>
            <a:pPr algn="ctr">
              <a:lnSpc>
                <a:spcPts val="2593"/>
              </a:lnSpc>
              <a:spcBef>
                <a:spcPct val="0"/>
              </a:spcBef>
            </a:pPr>
            <a:r>
              <a:rPr lang="en-US" sz="1852" dirty="0">
                <a:solidFill>
                  <a:srgbClr val="7D7D7D"/>
                </a:solidFill>
                <a:latin typeface="Open Sans"/>
                <a:ea typeface="Open Sans"/>
                <a:cs typeface="Open Sans"/>
                <a:sym typeface="Open Sans"/>
              </a:rPr>
              <a:t>"I noticed that..."</a:t>
            </a:r>
          </a:p>
        </p:txBody>
      </p:sp>
      <p:sp>
        <p:nvSpPr>
          <p:cNvPr id="21" name="TextBox 21"/>
          <p:cNvSpPr txBox="1"/>
          <p:nvPr/>
        </p:nvSpPr>
        <p:spPr>
          <a:xfrm>
            <a:off x="1997921" y="5408156"/>
            <a:ext cx="2722730" cy="308750"/>
          </a:xfrm>
          <a:prstGeom prst="rect">
            <a:avLst/>
          </a:prstGeom>
        </p:spPr>
        <p:txBody>
          <a:bodyPr lIns="0" tIns="0" rIns="0" bIns="0" rtlCol="0" anchor="t">
            <a:spAutoFit/>
          </a:bodyPr>
          <a:lstStyle/>
          <a:p>
            <a:pPr algn="ctr">
              <a:lnSpc>
                <a:spcPts val="2593"/>
              </a:lnSpc>
              <a:spcBef>
                <a:spcPct val="0"/>
              </a:spcBef>
            </a:pPr>
            <a:r>
              <a:rPr lang="en-US" sz="1852" dirty="0">
                <a:solidFill>
                  <a:srgbClr val="7D7D7D"/>
                </a:solidFill>
                <a:latin typeface="Open Sans"/>
                <a:ea typeface="Open Sans"/>
                <a:cs typeface="Open Sans"/>
                <a:sym typeface="Open Sans"/>
              </a:rPr>
              <a:t>"Lately you've seemed..."</a:t>
            </a:r>
          </a:p>
        </p:txBody>
      </p:sp>
      <p:sp>
        <p:nvSpPr>
          <p:cNvPr id="22" name="TextBox 22"/>
          <p:cNvSpPr txBox="1"/>
          <p:nvPr/>
        </p:nvSpPr>
        <p:spPr>
          <a:xfrm>
            <a:off x="1709419" y="5920859"/>
            <a:ext cx="1729019" cy="308750"/>
          </a:xfrm>
          <a:prstGeom prst="rect">
            <a:avLst/>
          </a:prstGeom>
        </p:spPr>
        <p:txBody>
          <a:bodyPr lIns="0" tIns="0" rIns="0" bIns="0" rtlCol="0" anchor="t">
            <a:spAutoFit/>
          </a:bodyPr>
          <a:lstStyle/>
          <a:p>
            <a:pPr algn="ctr">
              <a:lnSpc>
                <a:spcPts val="2593"/>
              </a:lnSpc>
              <a:spcBef>
                <a:spcPct val="0"/>
              </a:spcBef>
            </a:pPr>
            <a:r>
              <a:rPr lang="en-US" sz="1852" dirty="0">
                <a:solidFill>
                  <a:srgbClr val="7D7D7D"/>
                </a:solidFill>
                <a:latin typeface="Open Sans"/>
                <a:ea typeface="Open Sans"/>
                <a:cs typeface="Open Sans"/>
                <a:sym typeface="Open Sans"/>
              </a:rPr>
              <a:t>"It seems like..."</a:t>
            </a:r>
          </a:p>
        </p:txBody>
      </p:sp>
      <p:sp>
        <p:nvSpPr>
          <p:cNvPr id="23" name="TextBox 23"/>
          <p:cNvSpPr txBox="1"/>
          <p:nvPr/>
        </p:nvSpPr>
        <p:spPr>
          <a:xfrm>
            <a:off x="5900064" y="5913309"/>
            <a:ext cx="2689245" cy="953073"/>
          </a:xfrm>
          <a:prstGeom prst="rect">
            <a:avLst/>
          </a:prstGeom>
        </p:spPr>
        <p:txBody>
          <a:bodyPr lIns="0" tIns="0" rIns="0" bIns="0" rtlCol="0" anchor="t">
            <a:spAutoFit/>
          </a:bodyPr>
          <a:lstStyle/>
          <a:p>
            <a:pPr algn="l">
              <a:lnSpc>
                <a:spcPts val="2593"/>
              </a:lnSpc>
              <a:spcBef>
                <a:spcPct val="0"/>
              </a:spcBef>
            </a:pPr>
            <a:r>
              <a:rPr lang="en-US" sz="1852" dirty="0">
                <a:solidFill>
                  <a:srgbClr val="7D7D7D"/>
                </a:solidFill>
                <a:latin typeface="Open Sans"/>
                <a:ea typeface="Open Sans"/>
                <a:cs typeface="Open Sans"/>
                <a:sym typeface="Open Sans"/>
              </a:rPr>
              <a:t>"Wow, thank you for sharing that. It must be difficult."</a:t>
            </a:r>
          </a:p>
        </p:txBody>
      </p:sp>
      <p:sp>
        <p:nvSpPr>
          <p:cNvPr id="24" name="TextBox 24"/>
          <p:cNvSpPr txBox="1"/>
          <p:nvPr/>
        </p:nvSpPr>
        <p:spPr>
          <a:xfrm>
            <a:off x="5918949" y="6946277"/>
            <a:ext cx="2575032" cy="629223"/>
          </a:xfrm>
          <a:prstGeom prst="rect">
            <a:avLst/>
          </a:prstGeom>
        </p:spPr>
        <p:txBody>
          <a:bodyPr lIns="0" tIns="0" rIns="0" bIns="0" rtlCol="0" anchor="t">
            <a:spAutoFit/>
          </a:bodyPr>
          <a:lstStyle/>
          <a:p>
            <a:pPr algn="r">
              <a:lnSpc>
                <a:spcPts val="2593"/>
              </a:lnSpc>
            </a:pPr>
            <a:r>
              <a:rPr lang="en-US" sz="1852" dirty="0">
                <a:solidFill>
                  <a:srgbClr val="7D7D7D"/>
                </a:solidFill>
                <a:latin typeface="Open Sans"/>
                <a:ea typeface="Open Sans"/>
                <a:cs typeface="Open Sans"/>
                <a:sym typeface="Open Sans"/>
              </a:rPr>
              <a:t>"You're dealing</a:t>
            </a:r>
          </a:p>
          <a:p>
            <a:pPr algn="r">
              <a:lnSpc>
                <a:spcPts val="2593"/>
              </a:lnSpc>
              <a:spcBef>
                <a:spcPct val="0"/>
              </a:spcBef>
            </a:pPr>
            <a:r>
              <a:rPr lang="en-US" sz="1852" dirty="0">
                <a:solidFill>
                  <a:srgbClr val="7D7D7D"/>
                </a:solidFill>
                <a:latin typeface="Open Sans"/>
                <a:ea typeface="Open Sans"/>
                <a:cs typeface="Open Sans"/>
                <a:sym typeface="Open Sans"/>
              </a:rPr>
              <a:t>with a lot right now."</a:t>
            </a:r>
          </a:p>
        </p:txBody>
      </p:sp>
      <p:sp>
        <p:nvSpPr>
          <p:cNvPr id="25" name="TextBox 25"/>
          <p:cNvSpPr txBox="1"/>
          <p:nvPr/>
        </p:nvSpPr>
        <p:spPr>
          <a:xfrm>
            <a:off x="10169922" y="4878549"/>
            <a:ext cx="2689245" cy="629223"/>
          </a:xfrm>
          <a:prstGeom prst="rect">
            <a:avLst/>
          </a:prstGeom>
        </p:spPr>
        <p:txBody>
          <a:bodyPr lIns="0" tIns="0" rIns="0" bIns="0" rtlCol="0" anchor="t">
            <a:spAutoFit/>
          </a:bodyPr>
          <a:lstStyle/>
          <a:p>
            <a:pPr algn="l">
              <a:lnSpc>
                <a:spcPts val="2593"/>
              </a:lnSpc>
              <a:spcBef>
                <a:spcPct val="0"/>
              </a:spcBef>
            </a:pPr>
            <a:r>
              <a:rPr lang="en-US" sz="1852" dirty="0">
                <a:solidFill>
                  <a:srgbClr val="7D7D7D"/>
                </a:solidFill>
                <a:latin typeface="Open Sans"/>
                <a:ea typeface="Open Sans"/>
                <a:cs typeface="Open Sans"/>
                <a:sym typeface="Open Sans"/>
              </a:rPr>
              <a:t>"How have things been going for you?"</a:t>
            </a:r>
          </a:p>
        </p:txBody>
      </p:sp>
      <p:sp>
        <p:nvSpPr>
          <p:cNvPr id="26" name="TextBox 26"/>
          <p:cNvSpPr txBox="1"/>
          <p:nvPr/>
        </p:nvSpPr>
        <p:spPr>
          <a:xfrm>
            <a:off x="10170716" y="5715500"/>
            <a:ext cx="2575032" cy="629223"/>
          </a:xfrm>
          <a:prstGeom prst="rect">
            <a:avLst/>
          </a:prstGeom>
        </p:spPr>
        <p:txBody>
          <a:bodyPr lIns="0" tIns="0" rIns="0" bIns="0" rtlCol="0" anchor="t">
            <a:spAutoFit/>
          </a:bodyPr>
          <a:lstStyle/>
          <a:p>
            <a:pPr algn="r">
              <a:lnSpc>
                <a:spcPts val="2593"/>
              </a:lnSpc>
              <a:spcBef>
                <a:spcPct val="0"/>
              </a:spcBef>
            </a:pPr>
            <a:r>
              <a:rPr lang="en-US" sz="1852" dirty="0">
                <a:solidFill>
                  <a:srgbClr val="7D7D7D"/>
                </a:solidFill>
                <a:latin typeface="Open Sans"/>
                <a:ea typeface="Open Sans"/>
                <a:cs typeface="Open Sans"/>
                <a:sym typeface="Open Sans"/>
              </a:rPr>
              <a:t>"What has been difficult for you lately?"</a:t>
            </a:r>
          </a:p>
        </p:txBody>
      </p:sp>
      <p:sp>
        <p:nvSpPr>
          <p:cNvPr id="27" name="TextBox 27"/>
          <p:cNvSpPr txBox="1"/>
          <p:nvPr/>
        </p:nvSpPr>
        <p:spPr>
          <a:xfrm>
            <a:off x="14258427" y="5340416"/>
            <a:ext cx="2641564" cy="629223"/>
          </a:xfrm>
          <a:prstGeom prst="rect">
            <a:avLst/>
          </a:prstGeom>
        </p:spPr>
        <p:txBody>
          <a:bodyPr lIns="0" tIns="0" rIns="0" bIns="0" rtlCol="0" anchor="t">
            <a:spAutoFit/>
          </a:bodyPr>
          <a:lstStyle/>
          <a:p>
            <a:pPr algn="l">
              <a:lnSpc>
                <a:spcPts val="2593"/>
              </a:lnSpc>
              <a:spcBef>
                <a:spcPct val="0"/>
              </a:spcBef>
            </a:pPr>
            <a:r>
              <a:rPr lang="en-US" sz="1852" dirty="0">
                <a:solidFill>
                  <a:srgbClr val="7D7D7D"/>
                </a:solidFill>
                <a:latin typeface="Open Sans"/>
                <a:ea typeface="Open Sans"/>
                <a:cs typeface="Open Sans"/>
                <a:sym typeface="Open Sans"/>
              </a:rPr>
              <a:t>"So what I heard you say..."</a:t>
            </a:r>
          </a:p>
        </p:txBody>
      </p:sp>
      <p:sp>
        <p:nvSpPr>
          <p:cNvPr id="28" name="TextBox 28"/>
          <p:cNvSpPr txBox="1"/>
          <p:nvPr/>
        </p:nvSpPr>
        <p:spPr>
          <a:xfrm>
            <a:off x="13701280" y="5760623"/>
            <a:ext cx="3368660" cy="629223"/>
          </a:xfrm>
          <a:prstGeom prst="rect">
            <a:avLst/>
          </a:prstGeom>
        </p:spPr>
        <p:txBody>
          <a:bodyPr lIns="0" tIns="0" rIns="0" bIns="0" rtlCol="0" anchor="t">
            <a:spAutoFit/>
          </a:bodyPr>
          <a:lstStyle/>
          <a:p>
            <a:pPr algn="r">
              <a:lnSpc>
                <a:spcPts val="2593"/>
              </a:lnSpc>
            </a:pPr>
            <a:r>
              <a:rPr lang="en-US" sz="1852" dirty="0">
                <a:solidFill>
                  <a:srgbClr val="7D7D7D"/>
                </a:solidFill>
                <a:latin typeface="Open Sans"/>
                <a:ea typeface="Open Sans"/>
                <a:cs typeface="Open Sans"/>
                <a:sym typeface="Open Sans"/>
              </a:rPr>
              <a:t>"Ok, let me make</a:t>
            </a:r>
          </a:p>
          <a:p>
            <a:pPr algn="r">
              <a:lnSpc>
                <a:spcPts val="2593"/>
              </a:lnSpc>
              <a:spcBef>
                <a:spcPct val="0"/>
              </a:spcBef>
            </a:pPr>
            <a:r>
              <a:rPr lang="en-US" sz="1852" dirty="0">
                <a:solidFill>
                  <a:srgbClr val="7D7D7D"/>
                </a:solidFill>
                <a:latin typeface="Open Sans"/>
                <a:ea typeface="Open Sans"/>
                <a:cs typeface="Open Sans"/>
                <a:sym typeface="Open Sans"/>
              </a:rPr>
              <a:t>sure I understand..."</a:t>
            </a:r>
          </a:p>
        </p:txBody>
      </p:sp>
      <p:sp>
        <p:nvSpPr>
          <p:cNvPr id="29" name="TextBox 29"/>
          <p:cNvSpPr txBox="1"/>
          <p:nvPr/>
        </p:nvSpPr>
        <p:spPr>
          <a:xfrm>
            <a:off x="14408775" y="6517202"/>
            <a:ext cx="3018772" cy="629223"/>
          </a:xfrm>
          <a:prstGeom prst="rect">
            <a:avLst/>
          </a:prstGeom>
        </p:spPr>
        <p:txBody>
          <a:bodyPr lIns="0" tIns="0" rIns="0" bIns="0" rtlCol="0" anchor="t">
            <a:spAutoFit/>
          </a:bodyPr>
          <a:lstStyle/>
          <a:p>
            <a:pPr algn="l">
              <a:lnSpc>
                <a:spcPts val="2593"/>
              </a:lnSpc>
              <a:spcBef>
                <a:spcPct val="0"/>
              </a:spcBef>
            </a:pPr>
            <a:r>
              <a:rPr lang="en-US" sz="1852" dirty="0">
                <a:solidFill>
                  <a:srgbClr val="7D7D7D"/>
                </a:solidFill>
                <a:latin typeface="Open Sans"/>
                <a:ea typeface="Open Sans"/>
                <a:cs typeface="Open Sans"/>
                <a:sym typeface="Open Sans"/>
              </a:rPr>
              <a:t>"What I'm hearing from you..."</a:t>
            </a:r>
          </a:p>
        </p:txBody>
      </p:sp>
      <p:sp>
        <p:nvSpPr>
          <p:cNvPr id="30" name="Freeform 30"/>
          <p:cNvSpPr/>
          <p:nvPr/>
        </p:nvSpPr>
        <p:spPr>
          <a:xfrm>
            <a:off x="744800" y="762355"/>
            <a:ext cx="2037250" cy="1059370"/>
          </a:xfrm>
          <a:custGeom>
            <a:avLst/>
            <a:gdLst/>
            <a:ahLst/>
            <a:cxnLst/>
            <a:rect l="l" t="t" r="r" b="b"/>
            <a:pathLst>
              <a:path w="2037250" h="1059370">
                <a:moveTo>
                  <a:pt x="0" y="0"/>
                </a:moveTo>
                <a:lnTo>
                  <a:pt x="2037250" y="0"/>
                </a:lnTo>
                <a:lnTo>
                  <a:pt x="2037250" y="1059369"/>
                </a:lnTo>
                <a:lnTo>
                  <a:pt x="0" y="1059369"/>
                </a:lnTo>
                <a:lnTo>
                  <a:pt x="0" y="0"/>
                </a:lnTo>
                <a:close/>
              </a:path>
            </a:pathLst>
          </a:custGeom>
          <a:blipFill>
            <a:blip r:embed="rId5"/>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AutoShape 3"/>
          <p:cNvSpPr/>
          <p:nvPr/>
        </p:nvSpPr>
        <p:spPr>
          <a:xfrm flipV="1">
            <a:off x="1028759" y="2019300"/>
            <a:ext cx="11430012" cy="14287"/>
          </a:xfrm>
          <a:prstGeom prst="line">
            <a:avLst/>
          </a:prstGeom>
          <a:ln w="28575" cap="flat">
            <a:solidFill>
              <a:srgbClr val="FFFFFF"/>
            </a:solidFill>
            <a:prstDash val="solid"/>
            <a:headEnd type="none" w="sm" len="sm"/>
            <a:tailEnd type="none" w="sm" len="sm"/>
          </a:ln>
        </p:spPr>
      </p:sp>
      <p:grpSp>
        <p:nvGrpSpPr>
          <p:cNvPr id="4" name="Group 4"/>
          <p:cNvGrpSpPr/>
          <p:nvPr/>
        </p:nvGrpSpPr>
        <p:grpSpPr>
          <a:xfrm>
            <a:off x="13329781" y="0"/>
            <a:ext cx="4958219" cy="10287000"/>
            <a:chOff x="0" y="0"/>
            <a:chExt cx="6610958" cy="13716000"/>
          </a:xfrm>
        </p:grpSpPr>
        <p:pic>
          <p:nvPicPr>
            <p:cNvPr id="5" name="Picture 5"/>
            <p:cNvPicPr>
              <a:picLocks noChangeAspect="1"/>
            </p:cNvPicPr>
            <p:nvPr/>
          </p:nvPicPr>
          <p:blipFill>
            <a:blip r:embed="rId3"/>
            <a:srcRect l="34720" t="5983" r="37726" b="8215"/>
            <a:stretch>
              <a:fillRect/>
            </a:stretch>
          </p:blipFill>
          <p:spPr>
            <a:xfrm>
              <a:off x="0" y="0"/>
              <a:ext cx="6610958" cy="13716000"/>
            </a:xfrm>
            <a:prstGeom prst="rect">
              <a:avLst/>
            </a:prstGeom>
          </p:spPr>
        </p:pic>
      </p:grpSp>
      <p:grpSp>
        <p:nvGrpSpPr>
          <p:cNvPr id="6" name="Group 6"/>
          <p:cNvGrpSpPr/>
          <p:nvPr/>
        </p:nvGrpSpPr>
        <p:grpSpPr>
          <a:xfrm>
            <a:off x="1028700" y="8455407"/>
            <a:ext cx="16230600" cy="1095529"/>
            <a:chOff x="0" y="0"/>
            <a:chExt cx="21640800" cy="1460706"/>
          </a:xfrm>
        </p:grpSpPr>
        <p:grpSp>
          <p:nvGrpSpPr>
            <p:cNvPr id="7" name="Group 7"/>
            <p:cNvGrpSpPr/>
            <p:nvPr/>
          </p:nvGrpSpPr>
          <p:grpSpPr>
            <a:xfrm>
              <a:off x="0" y="0"/>
              <a:ext cx="21640800" cy="1460706"/>
              <a:chOff x="0" y="0"/>
              <a:chExt cx="2928067" cy="197638"/>
            </a:xfrm>
          </p:grpSpPr>
          <p:sp>
            <p:nvSpPr>
              <p:cNvPr id="8" name="Freeform 8"/>
              <p:cNvSpPr/>
              <p:nvPr/>
            </p:nvSpPr>
            <p:spPr>
              <a:xfrm>
                <a:off x="0" y="0"/>
                <a:ext cx="2928067" cy="197638"/>
              </a:xfrm>
              <a:custGeom>
                <a:avLst/>
                <a:gdLst/>
                <a:ahLst/>
                <a:cxnLst/>
                <a:rect l="l" t="t" r="r" b="b"/>
                <a:pathLst>
                  <a:path w="2928067" h="197638">
                    <a:moveTo>
                      <a:pt x="7026" y="0"/>
                    </a:moveTo>
                    <a:lnTo>
                      <a:pt x="2921041" y="0"/>
                    </a:lnTo>
                    <a:cubicBezTo>
                      <a:pt x="2924921" y="0"/>
                      <a:pt x="2928067" y="3146"/>
                      <a:pt x="2928067" y="7026"/>
                    </a:cubicBezTo>
                    <a:lnTo>
                      <a:pt x="2928067" y="190612"/>
                    </a:lnTo>
                    <a:cubicBezTo>
                      <a:pt x="2928067" y="194492"/>
                      <a:pt x="2924921" y="197638"/>
                      <a:pt x="2921041" y="197638"/>
                    </a:cubicBezTo>
                    <a:lnTo>
                      <a:pt x="7026" y="197638"/>
                    </a:lnTo>
                    <a:cubicBezTo>
                      <a:pt x="3146" y="197638"/>
                      <a:pt x="0" y="194492"/>
                      <a:pt x="0" y="190612"/>
                    </a:cubicBezTo>
                    <a:lnTo>
                      <a:pt x="0" y="7026"/>
                    </a:lnTo>
                    <a:cubicBezTo>
                      <a:pt x="0" y="3146"/>
                      <a:pt x="3146" y="0"/>
                      <a:pt x="7026" y="0"/>
                    </a:cubicBezTo>
                    <a:close/>
                  </a:path>
                </a:pathLst>
              </a:custGeom>
              <a:solidFill>
                <a:srgbClr val="FFFFFF"/>
              </a:solidFill>
            </p:spPr>
          </p:sp>
          <p:sp>
            <p:nvSpPr>
              <p:cNvPr id="9" name="TextBox 9"/>
              <p:cNvSpPr txBox="1"/>
              <p:nvPr/>
            </p:nvSpPr>
            <p:spPr>
              <a:xfrm>
                <a:off x="0" y="-38100"/>
                <a:ext cx="2928067" cy="235738"/>
              </a:xfrm>
              <a:prstGeom prst="rect">
                <a:avLst/>
              </a:prstGeom>
            </p:spPr>
            <p:txBody>
              <a:bodyPr lIns="75526" tIns="75526" rIns="75526" bIns="75526" rtlCol="0" anchor="ctr"/>
              <a:lstStyle/>
              <a:p>
                <a:pPr algn="ctr">
                  <a:lnSpc>
                    <a:spcPts val="3079"/>
                  </a:lnSpc>
                </a:pPr>
                <a:endParaRPr/>
              </a:p>
            </p:txBody>
          </p:sp>
        </p:grpSp>
        <p:sp>
          <p:nvSpPr>
            <p:cNvPr id="10" name="TextBox 10"/>
            <p:cNvSpPr txBox="1"/>
            <p:nvPr/>
          </p:nvSpPr>
          <p:spPr>
            <a:xfrm>
              <a:off x="401988" y="268448"/>
              <a:ext cx="20836823" cy="847609"/>
            </a:xfrm>
            <a:prstGeom prst="rect">
              <a:avLst/>
            </a:prstGeom>
          </p:spPr>
          <p:txBody>
            <a:bodyPr lIns="0" tIns="0" rIns="0" bIns="0" rtlCol="0" anchor="t">
              <a:spAutoFit/>
            </a:bodyPr>
            <a:lstStyle/>
            <a:p>
              <a:pPr algn="ctr">
                <a:lnSpc>
                  <a:spcPts val="5386"/>
                </a:lnSpc>
                <a:spcBef>
                  <a:spcPct val="0"/>
                </a:spcBef>
              </a:pPr>
              <a:r>
                <a:rPr lang="en-US" sz="3847">
                  <a:solidFill>
                    <a:srgbClr val="F78E1D"/>
                  </a:solidFill>
                  <a:latin typeface="Inter"/>
                  <a:ea typeface="Inter"/>
                  <a:cs typeface="Inter"/>
                  <a:sym typeface="Inter"/>
                </a:rPr>
                <a:t>CALL 911 IF DE-ESCALATION IS UNSUCCESSFUL</a:t>
              </a:r>
            </a:p>
          </p:txBody>
        </p:sp>
      </p:grpSp>
      <p:sp>
        <p:nvSpPr>
          <p:cNvPr id="11" name="TextBox 11"/>
          <p:cNvSpPr txBox="1"/>
          <p:nvPr/>
        </p:nvSpPr>
        <p:spPr>
          <a:xfrm>
            <a:off x="1101672" y="925899"/>
            <a:ext cx="11357099" cy="1093401"/>
          </a:xfrm>
          <a:prstGeom prst="rect">
            <a:avLst/>
          </a:prstGeom>
        </p:spPr>
        <p:txBody>
          <a:bodyPr lIns="0" tIns="0" rIns="0" bIns="0" rtlCol="0" anchor="t">
            <a:spAutoFit/>
          </a:bodyPr>
          <a:lstStyle/>
          <a:p>
            <a:pPr algn="l">
              <a:lnSpc>
                <a:spcPts val="8974"/>
              </a:lnSpc>
              <a:spcBef>
                <a:spcPct val="0"/>
              </a:spcBef>
            </a:pPr>
            <a:r>
              <a:rPr lang="en-US" sz="6410" dirty="0">
                <a:solidFill>
                  <a:srgbClr val="FFFFFF"/>
                </a:solidFill>
                <a:latin typeface="Inter Bold"/>
                <a:ea typeface="Inter Bold"/>
                <a:cs typeface="Inter Bold"/>
                <a:sym typeface="Inter Bold"/>
              </a:rPr>
              <a:t>IF RISK IS IMMINENT</a:t>
            </a:r>
          </a:p>
        </p:txBody>
      </p:sp>
      <p:sp>
        <p:nvSpPr>
          <p:cNvPr id="12" name="TextBox 12"/>
          <p:cNvSpPr txBox="1"/>
          <p:nvPr/>
        </p:nvSpPr>
        <p:spPr>
          <a:xfrm>
            <a:off x="1028742" y="2324100"/>
            <a:ext cx="11430029" cy="545249"/>
          </a:xfrm>
          <a:prstGeom prst="rect">
            <a:avLst/>
          </a:prstGeom>
        </p:spPr>
        <p:txBody>
          <a:bodyPr lIns="0" tIns="0" rIns="0" bIns="0" rtlCol="0" anchor="t">
            <a:spAutoFit/>
          </a:bodyPr>
          <a:lstStyle/>
          <a:p>
            <a:pPr algn="l">
              <a:lnSpc>
                <a:spcPts val="4415"/>
              </a:lnSpc>
              <a:spcBef>
                <a:spcPct val="0"/>
              </a:spcBef>
            </a:pPr>
            <a:r>
              <a:rPr lang="en-US" sz="3153" dirty="0">
                <a:solidFill>
                  <a:srgbClr val="FFFFFF"/>
                </a:solidFill>
                <a:latin typeface="Inter Bold"/>
                <a:ea typeface="Inter Bold"/>
                <a:cs typeface="Inter Bold"/>
                <a:sym typeface="Inter Bold"/>
              </a:rPr>
              <a:t>IF YOUR SAFETY OR THE SAFETY OF OTHERS IS AT RISK...</a:t>
            </a:r>
          </a:p>
        </p:txBody>
      </p:sp>
      <p:sp>
        <p:nvSpPr>
          <p:cNvPr id="13" name="TextBox 13"/>
          <p:cNvSpPr txBox="1"/>
          <p:nvPr/>
        </p:nvSpPr>
        <p:spPr>
          <a:xfrm>
            <a:off x="1286953" y="3559500"/>
            <a:ext cx="11357117" cy="4650176"/>
          </a:xfrm>
          <a:prstGeom prst="rect">
            <a:avLst/>
          </a:prstGeom>
        </p:spPr>
        <p:txBody>
          <a:bodyPr lIns="0" tIns="0" rIns="0" bIns="0" rtlCol="0" anchor="t">
            <a:spAutoFit/>
          </a:bodyPr>
          <a:lstStyle/>
          <a:p>
            <a:pPr algn="l">
              <a:lnSpc>
                <a:spcPts val="3689"/>
              </a:lnSpc>
            </a:pPr>
            <a:r>
              <a:rPr lang="en-US" sz="2635" dirty="0">
                <a:solidFill>
                  <a:srgbClr val="FFFFFF"/>
                </a:solidFill>
                <a:latin typeface="Open Sans"/>
                <a:ea typeface="Open Sans"/>
                <a:cs typeface="Open Sans"/>
                <a:sym typeface="Open Sans"/>
              </a:rPr>
              <a:t>- </a:t>
            </a:r>
            <a:r>
              <a:rPr lang="en-US" sz="2635" u="sng" dirty="0">
                <a:solidFill>
                  <a:srgbClr val="FFFFFF"/>
                </a:solidFill>
                <a:latin typeface="Open Sans Bold"/>
                <a:ea typeface="Open Sans Bold"/>
                <a:cs typeface="Open Sans Bold"/>
                <a:sym typeface="Open Sans Bold"/>
              </a:rPr>
              <a:t>REMAIN CALM</a:t>
            </a:r>
          </a:p>
          <a:p>
            <a:pPr algn="l">
              <a:lnSpc>
                <a:spcPts val="3689"/>
              </a:lnSpc>
            </a:pPr>
            <a:r>
              <a:rPr lang="en-US" sz="2635" dirty="0">
                <a:solidFill>
                  <a:srgbClr val="FFFFFF"/>
                </a:solidFill>
                <a:latin typeface="Open Sans"/>
                <a:ea typeface="Open Sans"/>
                <a:cs typeface="Open Sans"/>
                <a:sym typeface="Open Sans"/>
              </a:rPr>
              <a:t>    - USE A MODULATED VOICE</a:t>
            </a:r>
          </a:p>
          <a:p>
            <a:pPr algn="l">
              <a:lnSpc>
                <a:spcPts val="3689"/>
              </a:lnSpc>
            </a:pPr>
            <a:r>
              <a:rPr lang="en-US" sz="2635" dirty="0">
                <a:solidFill>
                  <a:srgbClr val="FFFFFF"/>
                </a:solidFill>
                <a:latin typeface="Open Sans"/>
                <a:ea typeface="Open Sans"/>
                <a:cs typeface="Open Sans"/>
                <a:sym typeface="Open Sans"/>
              </a:rPr>
              <a:t>    - IF THEIR VOICE GETS LOUDER YOU GET SOFTER</a:t>
            </a:r>
          </a:p>
          <a:p>
            <a:pPr algn="l">
              <a:lnSpc>
                <a:spcPts val="3689"/>
              </a:lnSpc>
            </a:pPr>
            <a:r>
              <a:rPr lang="en-US" sz="2635" dirty="0">
                <a:solidFill>
                  <a:srgbClr val="FFFFFF"/>
                </a:solidFill>
                <a:latin typeface="Open Sans"/>
                <a:ea typeface="Open Sans"/>
                <a:cs typeface="Open Sans"/>
                <a:sym typeface="Open Sans"/>
              </a:rPr>
              <a:t>    - DO NOT BECOME DEFENSIVE OR ARGUMENTATIVE</a:t>
            </a:r>
          </a:p>
          <a:p>
            <a:pPr algn="l">
              <a:lnSpc>
                <a:spcPts val="1317"/>
              </a:lnSpc>
            </a:pPr>
            <a:endParaRPr lang="en-US" sz="2635" dirty="0">
              <a:solidFill>
                <a:srgbClr val="FFFFFF"/>
              </a:solidFill>
              <a:latin typeface="Open Sans"/>
              <a:ea typeface="Open Sans"/>
              <a:cs typeface="Open Sans"/>
              <a:sym typeface="Open Sans"/>
            </a:endParaRPr>
          </a:p>
          <a:p>
            <a:pPr algn="l">
              <a:lnSpc>
                <a:spcPts val="3689"/>
              </a:lnSpc>
            </a:pPr>
            <a:r>
              <a:rPr lang="en-US" sz="2635" dirty="0">
                <a:solidFill>
                  <a:srgbClr val="FFFFFF"/>
                </a:solidFill>
                <a:latin typeface="Open Sans"/>
                <a:ea typeface="Open Sans"/>
                <a:cs typeface="Open Sans"/>
                <a:sym typeface="Open Sans"/>
              </a:rPr>
              <a:t>- ALLOW PHYSICAL DISTANCE</a:t>
            </a:r>
          </a:p>
          <a:p>
            <a:pPr algn="l">
              <a:lnSpc>
                <a:spcPts val="1317"/>
              </a:lnSpc>
            </a:pPr>
            <a:endParaRPr lang="en-US" sz="2635" dirty="0">
              <a:solidFill>
                <a:srgbClr val="FFFFFF"/>
              </a:solidFill>
              <a:latin typeface="Open Sans"/>
              <a:ea typeface="Open Sans"/>
              <a:cs typeface="Open Sans"/>
              <a:sym typeface="Open Sans"/>
            </a:endParaRPr>
          </a:p>
          <a:p>
            <a:pPr algn="l">
              <a:lnSpc>
                <a:spcPts val="3689"/>
              </a:lnSpc>
            </a:pPr>
            <a:r>
              <a:rPr lang="en-US" sz="2635" dirty="0">
                <a:solidFill>
                  <a:srgbClr val="FFFFFF"/>
                </a:solidFill>
                <a:latin typeface="Open Sans"/>
                <a:ea typeface="Open Sans"/>
                <a:cs typeface="Open Sans"/>
                <a:sym typeface="Open Sans"/>
              </a:rPr>
              <a:t>- VALIDATE THE OTHERS EMOTION</a:t>
            </a:r>
          </a:p>
          <a:p>
            <a:pPr algn="l">
              <a:lnSpc>
                <a:spcPts val="1317"/>
              </a:lnSpc>
            </a:pPr>
            <a:endParaRPr lang="en-US" sz="2635" dirty="0">
              <a:solidFill>
                <a:srgbClr val="FFFFFF"/>
              </a:solidFill>
              <a:latin typeface="Open Sans"/>
              <a:ea typeface="Open Sans"/>
              <a:cs typeface="Open Sans"/>
              <a:sym typeface="Open Sans"/>
            </a:endParaRPr>
          </a:p>
          <a:p>
            <a:pPr algn="l">
              <a:lnSpc>
                <a:spcPts val="3689"/>
              </a:lnSpc>
            </a:pPr>
            <a:r>
              <a:rPr lang="en-US" sz="2635" dirty="0">
                <a:solidFill>
                  <a:srgbClr val="FFFFFF"/>
                </a:solidFill>
                <a:latin typeface="Open Sans"/>
                <a:ea typeface="Open Sans"/>
                <a:cs typeface="Open Sans"/>
                <a:sym typeface="Open Sans"/>
              </a:rPr>
              <a:t>- KNOW YOU HAVE THE CHOICE TO LEAVE</a:t>
            </a:r>
          </a:p>
          <a:p>
            <a:pPr algn="l">
              <a:lnSpc>
                <a:spcPts val="3689"/>
              </a:lnSpc>
            </a:pPr>
            <a:r>
              <a:rPr lang="en-US" sz="2635" dirty="0">
                <a:solidFill>
                  <a:srgbClr val="FFFFFF"/>
                </a:solidFill>
                <a:latin typeface="Open Sans"/>
                <a:ea typeface="Open Sans"/>
                <a:cs typeface="Open Sans"/>
                <a:sym typeface="Open Sans"/>
              </a:rPr>
              <a:t>  (you will usually know within 2-3 min. if de-escalation is working)</a:t>
            </a:r>
          </a:p>
          <a:p>
            <a:pPr algn="l">
              <a:lnSpc>
                <a:spcPts val="3689"/>
              </a:lnSpc>
              <a:spcBef>
                <a:spcPct val="0"/>
              </a:spcBef>
            </a:pPr>
            <a:endParaRPr lang="en-US" sz="2635" dirty="0">
              <a:solidFill>
                <a:srgbClr val="FFFFFF"/>
              </a:solidFill>
              <a:latin typeface="Open Sans"/>
              <a:ea typeface="Open Sans"/>
              <a:cs typeface="Open Sans"/>
              <a:sym typeface="Open Sans"/>
            </a:endParaRPr>
          </a:p>
        </p:txBody>
      </p:sp>
      <p:sp>
        <p:nvSpPr>
          <p:cNvPr id="14" name="Freeform 14"/>
          <p:cNvSpPr/>
          <p:nvPr/>
        </p:nvSpPr>
        <p:spPr>
          <a:xfrm>
            <a:off x="10921574" y="693298"/>
            <a:ext cx="2037250" cy="1059370"/>
          </a:xfrm>
          <a:custGeom>
            <a:avLst/>
            <a:gdLst/>
            <a:ahLst/>
            <a:cxnLst/>
            <a:rect l="l" t="t" r="r" b="b"/>
            <a:pathLst>
              <a:path w="2037250" h="1059370">
                <a:moveTo>
                  <a:pt x="0" y="0"/>
                </a:moveTo>
                <a:lnTo>
                  <a:pt x="2037250" y="0"/>
                </a:lnTo>
                <a:lnTo>
                  <a:pt x="2037250" y="1059370"/>
                </a:lnTo>
                <a:lnTo>
                  <a:pt x="0" y="1059370"/>
                </a:lnTo>
                <a:lnTo>
                  <a:pt x="0" y="0"/>
                </a:lnTo>
                <a:close/>
              </a:path>
            </a:pathLst>
          </a:custGeom>
          <a:blipFill>
            <a:blip r:embed="rId4"/>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13328195" y="0"/>
            <a:ext cx="4959805" cy="10287000"/>
          </a:xfrm>
          <a:custGeom>
            <a:avLst/>
            <a:gdLst/>
            <a:ahLst/>
            <a:cxnLst/>
            <a:rect l="l" t="t" r="r" b="b"/>
            <a:pathLst>
              <a:path w="4959805" h="10287000">
                <a:moveTo>
                  <a:pt x="0" y="0"/>
                </a:moveTo>
                <a:lnTo>
                  <a:pt x="4959805" y="0"/>
                </a:lnTo>
                <a:lnTo>
                  <a:pt x="4959805" y="10287000"/>
                </a:lnTo>
                <a:lnTo>
                  <a:pt x="0" y="10287000"/>
                </a:lnTo>
                <a:lnTo>
                  <a:pt x="0" y="0"/>
                </a:lnTo>
                <a:close/>
              </a:path>
            </a:pathLst>
          </a:custGeom>
          <a:blipFill>
            <a:blip r:embed="rId3"/>
            <a:stretch>
              <a:fillRect r="-38271"/>
            </a:stretch>
          </a:blipFill>
        </p:spPr>
      </p:sp>
      <p:sp>
        <p:nvSpPr>
          <p:cNvPr id="4" name="AutoShape 4"/>
          <p:cNvSpPr/>
          <p:nvPr/>
        </p:nvSpPr>
        <p:spPr>
          <a:xfrm flipV="1">
            <a:off x="1028759" y="2346994"/>
            <a:ext cx="11430012" cy="14287"/>
          </a:xfrm>
          <a:prstGeom prst="line">
            <a:avLst/>
          </a:prstGeom>
          <a:ln w="28575" cap="flat">
            <a:solidFill>
              <a:srgbClr val="FFFFFF"/>
            </a:solidFill>
            <a:prstDash val="solid"/>
            <a:headEnd type="none" w="sm" len="sm"/>
            <a:tailEnd type="none" w="sm" len="sm"/>
          </a:ln>
        </p:spPr>
      </p:sp>
      <p:sp>
        <p:nvSpPr>
          <p:cNvPr id="5" name="TextBox 5"/>
          <p:cNvSpPr txBox="1"/>
          <p:nvPr/>
        </p:nvSpPr>
        <p:spPr>
          <a:xfrm>
            <a:off x="1101672" y="266700"/>
            <a:ext cx="11357099" cy="1093401"/>
          </a:xfrm>
          <a:prstGeom prst="rect">
            <a:avLst/>
          </a:prstGeom>
        </p:spPr>
        <p:txBody>
          <a:bodyPr lIns="0" tIns="0" rIns="0" bIns="0" rtlCol="0" anchor="t">
            <a:spAutoFit/>
          </a:bodyPr>
          <a:lstStyle/>
          <a:p>
            <a:pPr algn="l">
              <a:lnSpc>
                <a:spcPts val="8974"/>
              </a:lnSpc>
              <a:spcBef>
                <a:spcPct val="0"/>
              </a:spcBef>
            </a:pPr>
            <a:r>
              <a:rPr lang="en-US" sz="6410" dirty="0">
                <a:solidFill>
                  <a:srgbClr val="FFFFFF"/>
                </a:solidFill>
                <a:latin typeface="Inter Bold"/>
                <a:ea typeface="Inter Bold"/>
                <a:cs typeface="Inter Bold"/>
                <a:sym typeface="Inter Bold"/>
              </a:rPr>
              <a:t>HOW TO PROVIDE SUPPORT</a:t>
            </a:r>
          </a:p>
        </p:txBody>
      </p:sp>
      <p:sp>
        <p:nvSpPr>
          <p:cNvPr id="6" name="TextBox 6"/>
          <p:cNvSpPr txBox="1"/>
          <p:nvPr/>
        </p:nvSpPr>
        <p:spPr>
          <a:xfrm>
            <a:off x="1028742" y="2760230"/>
            <a:ext cx="11205634" cy="545249"/>
          </a:xfrm>
          <a:prstGeom prst="rect">
            <a:avLst/>
          </a:prstGeom>
        </p:spPr>
        <p:txBody>
          <a:bodyPr lIns="0" tIns="0" rIns="0" bIns="0" rtlCol="0" anchor="t">
            <a:spAutoFit/>
          </a:bodyPr>
          <a:lstStyle/>
          <a:p>
            <a:pPr algn="l">
              <a:lnSpc>
                <a:spcPts val="4415"/>
              </a:lnSpc>
              <a:spcBef>
                <a:spcPct val="0"/>
              </a:spcBef>
            </a:pPr>
            <a:r>
              <a:rPr lang="en-US" sz="3153" dirty="0">
                <a:solidFill>
                  <a:srgbClr val="FFFFFF"/>
                </a:solidFill>
                <a:latin typeface="Inter Bold"/>
                <a:ea typeface="Inter Bold"/>
                <a:cs typeface="Inter Bold"/>
                <a:sym typeface="Inter Bold"/>
              </a:rPr>
              <a:t>A FEW OTHER KEY QUESTIONS THAT CAN ASSIST RAD...</a:t>
            </a:r>
          </a:p>
        </p:txBody>
      </p:sp>
      <p:sp>
        <p:nvSpPr>
          <p:cNvPr id="7" name="TextBox 7"/>
          <p:cNvSpPr txBox="1"/>
          <p:nvPr/>
        </p:nvSpPr>
        <p:spPr>
          <a:xfrm>
            <a:off x="1157832" y="4210354"/>
            <a:ext cx="10532086" cy="976201"/>
          </a:xfrm>
          <a:prstGeom prst="rect">
            <a:avLst/>
          </a:prstGeom>
        </p:spPr>
        <p:txBody>
          <a:bodyPr lIns="0" tIns="0" rIns="0" bIns="0" rtlCol="0" anchor="t">
            <a:spAutoFit/>
          </a:bodyPr>
          <a:lstStyle/>
          <a:p>
            <a:pPr algn="l">
              <a:lnSpc>
                <a:spcPts val="3980"/>
              </a:lnSpc>
              <a:spcBef>
                <a:spcPct val="0"/>
              </a:spcBef>
            </a:pPr>
            <a:r>
              <a:rPr lang="en-US" sz="2843" dirty="0">
                <a:solidFill>
                  <a:srgbClr val="FFFFFF"/>
                </a:solidFill>
                <a:latin typeface="Open Sans"/>
                <a:ea typeface="Open Sans"/>
                <a:cs typeface="Open Sans"/>
                <a:sym typeface="Open Sans"/>
              </a:rPr>
              <a:t>"Have you ever reached out for counseling in the past? Or are you connected to any services or support at this time?" </a:t>
            </a:r>
          </a:p>
        </p:txBody>
      </p:sp>
      <p:sp>
        <p:nvSpPr>
          <p:cNvPr id="8" name="TextBox 8"/>
          <p:cNvSpPr txBox="1"/>
          <p:nvPr/>
        </p:nvSpPr>
        <p:spPr>
          <a:xfrm>
            <a:off x="4248208" y="6196205"/>
            <a:ext cx="7986168" cy="985057"/>
          </a:xfrm>
          <a:prstGeom prst="rect">
            <a:avLst/>
          </a:prstGeom>
        </p:spPr>
        <p:txBody>
          <a:bodyPr lIns="0" tIns="0" rIns="0" bIns="0" rtlCol="0" anchor="t">
            <a:spAutoFit/>
          </a:bodyPr>
          <a:lstStyle/>
          <a:p>
            <a:pPr marL="0" lvl="0" indent="0" algn="r">
              <a:lnSpc>
                <a:spcPts val="3980"/>
              </a:lnSpc>
              <a:spcBef>
                <a:spcPct val="0"/>
              </a:spcBef>
            </a:pPr>
            <a:r>
              <a:rPr lang="en-US" sz="2843" u="none" strike="noStrike">
                <a:solidFill>
                  <a:srgbClr val="FFFFFF"/>
                </a:solidFill>
                <a:latin typeface="Open Sans"/>
                <a:ea typeface="Open Sans"/>
                <a:cs typeface="Open Sans"/>
                <a:sym typeface="Open Sans"/>
              </a:rPr>
              <a:t>"Would you be interested in the mental health services offered at COS?" </a:t>
            </a:r>
          </a:p>
        </p:txBody>
      </p:sp>
      <p:sp>
        <p:nvSpPr>
          <p:cNvPr id="9" name="TextBox 9"/>
          <p:cNvSpPr txBox="1"/>
          <p:nvPr/>
        </p:nvSpPr>
        <p:spPr>
          <a:xfrm>
            <a:off x="1028700" y="8190912"/>
            <a:ext cx="7986168" cy="476067"/>
          </a:xfrm>
          <a:prstGeom prst="rect">
            <a:avLst/>
          </a:prstGeom>
        </p:spPr>
        <p:txBody>
          <a:bodyPr lIns="0" tIns="0" rIns="0" bIns="0" rtlCol="0" anchor="t">
            <a:spAutoFit/>
          </a:bodyPr>
          <a:lstStyle/>
          <a:p>
            <a:pPr marL="0" lvl="0" indent="0" algn="l">
              <a:lnSpc>
                <a:spcPts val="3980"/>
              </a:lnSpc>
              <a:spcBef>
                <a:spcPct val="0"/>
              </a:spcBef>
            </a:pPr>
            <a:r>
              <a:rPr lang="en-US" sz="2843" u="none" strike="noStrike">
                <a:solidFill>
                  <a:srgbClr val="FFFFFF"/>
                </a:solidFill>
                <a:latin typeface="Open Sans"/>
                <a:ea typeface="Open Sans"/>
                <a:cs typeface="Open Sans"/>
                <a:sym typeface="Open Sans"/>
              </a:rPr>
              <a:t>"Are you in a safe environment right now?"</a:t>
            </a:r>
          </a:p>
        </p:txBody>
      </p:sp>
      <p:sp>
        <p:nvSpPr>
          <p:cNvPr id="10" name="Freeform 10"/>
          <p:cNvSpPr/>
          <p:nvPr/>
        </p:nvSpPr>
        <p:spPr>
          <a:xfrm>
            <a:off x="10671293" y="8907089"/>
            <a:ext cx="2037250" cy="1059370"/>
          </a:xfrm>
          <a:custGeom>
            <a:avLst/>
            <a:gdLst/>
            <a:ahLst/>
            <a:cxnLst/>
            <a:rect l="l" t="t" r="r" b="b"/>
            <a:pathLst>
              <a:path w="2037250" h="1059370">
                <a:moveTo>
                  <a:pt x="0" y="0"/>
                </a:moveTo>
                <a:lnTo>
                  <a:pt x="2037250" y="0"/>
                </a:lnTo>
                <a:lnTo>
                  <a:pt x="2037250" y="1059370"/>
                </a:lnTo>
                <a:lnTo>
                  <a:pt x="0" y="1059370"/>
                </a:lnTo>
                <a:lnTo>
                  <a:pt x="0" y="0"/>
                </a:lnTo>
                <a:close/>
              </a:path>
            </a:pathLst>
          </a:custGeom>
          <a:blipFill>
            <a:blip r:embed="rId4"/>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1647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9259" b="-9259"/>
            </a:stretch>
          </a:blipFill>
        </p:spPr>
      </p:sp>
      <p:grpSp>
        <p:nvGrpSpPr>
          <p:cNvPr id="3" name="Group 3"/>
          <p:cNvGrpSpPr/>
          <p:nvPr/>
        </p:nvGrpSpPr>
        <p:grpSpPr>
          <a:xfrm>
            <a:off x="990600" y="4052582"/>
            <a:ext cx="10799978" cy="4676033"/>
            <a:chOff x="0" y="0"/>
            <a:chExt cx="14399971" cy="6234711"/>
          </a:xfrm>
        </p:grpSpPr>
        <p:sp>
          <p:nvSpPr>
            <p:cNvPr id="4" name="TextBox 4"/>
            <p:cNvSpPr txBox="1"/>
            <p:nvPr/>
          </p:nvSpPr>
          <p:spPr>
            <a:xfrm>
              <a:off x="212984" y="-342900"/>
              <a:ext cx="13721358" cy="3804448"/>
            </a:xfrm>
            <a:prstGeom prst="rect">
              <a:avLst/>
            </a:prstGeom>
          </p:spPr>
          <p:txBody>
            <a:bodyPr lIns="0" tIns="0" rIns="0" bIns="0" rtlCol="0" anchor="t">
              <a:spAutoFit/>
            </a:bodyPr>
            <a:lstStyle/>
            <a:p>
              <a:pPr algn="ctr">
                <a:lnSpc>
                  <a:spcPts val="23854"/>
                </a:lnSpc>
                <a:spcBef>
                  <a:spcPct val="0"/>
                </a:spcBef>
              </a:pPr>
              <a:r>
                <a:rPr lang="en-US" sz="17038">
                  <a:solidFill>
                    <a:srgbClr val="FFFFFF"/>
                  </a:solidFill>
                  <a:latin typeface="Inter Thin"/>
                  <a:ea typeface="Inter Thin"/>
                  <a:cs typeface="Inter Thin"/>
                  <a:sym typeface="Inter Thin"/>
                </a:rPr>
                <a:t>MAKING A</a:t>
              </a:r>
            </a:p>
          </p:txBody>
        </p:sp>
        <p:sp>
          <p:nvSpPr>
            <p:cNvPr id="5" name="TextBox 5"/>
            <p:cNvSpPr txBox="1"/>
            <p:nvPr/>
          </p:nvSpPr>
          <p:spPr>
            <a:xfrm>
              <a:off x="0" y="2719819"/>
              <a:ext cx="14399971" cy="3514891"/>
            </a:xfrm>
            <a:prstGeom prst="rect">
              <a:avLst/>
            </a:prstGeom>
          </p:spPr>
          <p:txBody>
            <a:bodyPr lIns="0" tIns="0" rIns="0" bIns="0" rtlCol="0" anchor="t">
              <a:spAutoFit/>
            </a:bodyPr>
            <a:lstStyle/>
            <a:p>
              <a:pPr algn="ctr">
                <a:lnSpc>
                  <a:spcPts val="22219"/>
                </a:lnSpc>
                <a:spcBef>
                  <a:spcPct val="0"/>
                </a:spcBef>
              </a:pPr>
              <a:r>
                <a:rPr lang="en-US" sz="15871" dirty="0">
                  <a:solidFill>
                    <a:srgbClr val="FFFFFF"/>
                  </a:solidFill>
                  <a:latin typeface="Inter Bold"/>
                  <a:ea typeface="Inter Bold"/>
                  <a:cs typeface="Inter Bold"/>
                  <a:sym typeface="Inter Bold"/>
                </a:rPr>
                <a:t>REFERRAL</a:t>
              </a:r>
            </a:p>
          </p:txBody>
        </p:sp>
      </p:grpSp>
      <p:sp>
        <p:nvSpPr>
          <p:cNvPr id="6" name="Freeform 6"/>
          <p:cNvSpPr/>
          <p:nvPr/>
        </p:nvSpPr>
        <p:spPr>
          <a:xfrm>
            <a:off x="14801779" y="8728615"/>
            <a:ext cx="2037250" cy="1059370"/>
          </a:xfrm>
          <a:custGeom>
            <a:avLst/>
            <a:gdLst/>
            <a:ahLst/>
            <a:cxnLst/>
            <a:rect l="l" t="t" r="r" b="b"/>
            <a:pathLst>
              <a:path w="2037250" h="1059370">
                <a:moveTo>
                  <a:pt x="0" y="0"/>
                </a:moveTo>
                <a:lnTo>
                  <a:pt x="2037249" y="0"/>
                </a:lnTo>
                <a:lnTo>
                  <a:pt x="2037249" y="1059370"/>
                </a:lnTo>
                <a:lnTo>
                  <a:pt x="0" y="1059370"/>
                </a:lnTo>
                <a:lnTo>
                  <a:pt x="0" y="0"/>
                </a:lnTo>
                <a:close/>
              </a:path>
            </a:pathLst>
          </a:custGeom>
          <a:blipFill>
            <a:blip r:embed="rId3"/>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TextBox 3"/>
          <p:cNvSpPr txBox="1"/>
          <p:nvPr/>
        </p:nvSpPr>
        <p:spPr>
          <a:xfrm>
            <a:off x="1028700" y="838200"/>
            <a:ext cx="16230600" cy="1595514"/>
          </a:xfrm>
          <a:prstGeom prst="rect">
            <a:avLst/>
          </a:prstGeom>
        </p:spPr>
        <p:txBody>
          <a:bodyPr lIns="0" tIns="0" rIns="0" bIns="0" rtlCol="0" anchor="t">
            <a:spAutoFit/>
          </a:bodyPr>
          <a:lstStyle/>
          <a:p>
            <a:pPr algn="l">
              <a:lnSpc>
                <a:spcPts val="13005"/>
              </a:lnSpc>
              <a:spcBef>
                <a:spcPct val="0"/>
              </a:spcBef>
            </a:pPr>
            <a:r>
              <a:rPr lang="en-US" sz="9289">
                <a:solidFill>
                  <a:srgbClr val="FFFFFF"/>
                </a:solidFill>
                <a:latin typeface="Inter Bold"/>
                <a:ea typeface="Inter Bold"/>
                <a:cs typeface="Inter Bold"/>
                <a:sym typeface="Inter Bold"/>
              </a:rPr>
              <a:t>HOW TO MAKE A REFERRAL</a:t>
            </a:r>
          </a:p>
        </p:txBody>
      </p:sp>
      <p:sp>
        <p:nvSpPr>
          <p:cNvPr id="4" name="AutoShape 4"/>
          <p:cNvSpPr/>
          <p:nvPr/>
        </p:nvSpPr>
        <p:spPr>
          <a:xfrm flipV="1">
            <a:off x="9144000" y="3128535"/>
            <a:ext cx="0" cy="6457950"/>
          </a:xfrm>
          <a:prstGeom prst="line">
            <a:avLst/>
          </a:prstGeom>
          <a:ln w="28575" cap="flat">
            <a:solidFill>
              <a:srgbClr val="FFFFFF"/>
            </a:solidFill>
            <a:prstDash val="lgDash"/>
            <a:headEnd type="none" w="sm" len="sm"/>
            <a:tailEnd type="none" w="sm" len="sm"/>
          </a:ln>
        </p:spPr>
      </p:sp>
      <p:sp>
        <p:nvSpPr>
          <p:cNvPr id="5" name="AutoShape 5"/>
          <p:cNvSpPr/>
          <p:nvPr/>
        </p:nvSpPr>
        <p:spPr>
          <a:xfrm>
            <a:off x="1028700" y="2433714"/>
            <a:ext cx="16230600" cy="0"/>
          </a:xfrm>
          <a:prstGeom prst="line">
            <a:avLst/>
          </a:prstGeom>
          <a:ln w="28575" cap="flat">
            <a:solidFill>
              <a:srgbClr val="FFFFFF"/>
            </a:solidFill>
            <a:prstDash val="solid"/>
            <a:headEnd type="none" w="sm" len="sm"/>
            <a:tailEnd type="none" w="sm" len="sm"/>
          </a:ln>
        </p:spPr>
      </p:sp>
      <p:sp>
        <p:nvSpPr>
          <p:cNvPr id="6" name="TextBox 6"/>
          <p:cNvSpPr txBox="1"/>
          <p:nvPr/>
        </p:nvSpPr>
        <p:spPr>
          <a:xfrm>
            <a:off x="12379858" y="3176160"/>
            <a:ext cx="2686571" cy="722203"/>
          </a:xfrm>
          <a:prstGeom prst="rect">
            <a:avLst/>
          </a:prstGeom>
        </p:spPr>
        <p:txBody>
          <a:bodyPr lIns="0" tIns="0" rIns="0" bIns="0" rtlCol="0" anchor="t">
            <a:spAutoFit/>
          </a:bodyPr>
          <a:lstStyle/>
          <a:p>
            <a:pPr algn="r">
              <a:lnSpc>
                <a:spcPts val="5868"/>
              </a:lnSpc>
              <a:spcBef>
                <a:spcPct val="0"/>
              </a:spcBef>
            </a:pPr>
            <a:r>
              <a:rPr lang="en-US" sz="4191">
                <a:solidFill>
                  <a:srgbClr val="FFFFFF"/>
                </a:solidFill>
                <a:latin typeface="Inter Bold"/>
                <a:ea typeface="Inter Bold"/>
                <a:cs typeface="Inter Bold"/>
                <a:sym typeface="Inter Bold"/>
              </a:rPr>
              <a:t>HIGH RISK</a:t>
            </a:r>
          </a:p>
        </p:txBody>
      </p:sp>
      <p:sp>
        <p:nvSpPr>
          <p:cNvPr id="7" name="TextBox 7"/>
          <p:cNvSpPr txBox="1"/>
          <p:nvPr/>
        </p:nvSpPr>
        <p:spPr>
          <a:xfrm>
            <a:off x="2018854" y="3176160"/>
            <a:ext cx="5092005" cy="722203"/>
          </a:xfrm>
          <a:prstGeom prst="rect">
            <a:avLst/>
          </a:prstGeom>
        </p:spPr>
        <p:txBody>
          <a:bodyPr lIns="0" tIns="0" rIns="0" bIns="0" rtlCol="0" anchor="t">
            <a:spAutoFit/>
          </a:bodyPr>
          <a:lstStyle/>
          <a:p>
            <a:pPr algn="l">
              <a:lnSpc>
                <a:spcPts val="5868"/>
              </a:lnSpc>
              <a:spcBef>
                <a:spcPct val="0"/>
              </a:spcBef>
            </a:pPr>
            <a:r>
              <a:rPr lang="en-US" sz="4191">
                <a:solidFill>
                  <a:srgbClr val="FFFFFF"/>
                </a:solidFill>
                <a:latin typeface="Inter Bold"/>
                <a:ea typeface="Inter Bold"/>
                <a:cs typeface="Inter Bold"/>
                <a:sym typeface="Inter Bold"/>
              </a:rPr>
              <a:t>LOW-MEDIUM RISK</a:t>
            </a:r>
          </a:p>
        </p:txBody>
      </p:sp>
      <p:sp>
        <p:nvSpPr>
          <p:cNvPr id="8" name="TextBox 8"/>
          <p:cNvSpPr txBox="1"/>
          <p:nvPr/>
        </p:nvSpPr>
        <p:spPr>
          <a:xfrm>
            <a:off x="998386" y="4233943"/>
            <a:ext cx="7132941" cy="909557"/>
          </a:xfrm>
          <a:prstGeom prst="rect">
            <a:avLst/>
          </a:prstGeom>
        </p:spPr>
        <p:txBody>
          <a:bodyPr lIns="0" tIns="0" rIns="0" bIns="0" rtlCol="0" anchor="t">
            <a:spAutoFit/>
          </a:bodyPr>
          <a:lstStyle/>
          <a:p>
            <a:pPr algn="l">
              <a:lnSpc>
                <a:spcPts val="3689"/>
              </a:lnSpc>
              <a:spcBef>
                <a:spcPct val="0"/>
              </a:spcBef>
            </a:pPr>
            <a:r>
              <a:rPr lang="en-US" sz="2635">
                <a:solidFill>
                  <a:srgbClr val="FFFFFF"/>
                </a:solidFill>
                <a:latin typeface="Open Sans"/>
                <a:ea typeface="Open Sans"/>
                <a:cs typeface="Open Sans"/>
                <a:sym typeface="Open Sans"/>
              </a:rPr>
              <a:t>If there is not an immediate health or safety concern, make a referral by:</a:t>
            </a:r>
          </a:p>
        </p:txBody>
      </p:sp>
      <p:sp>
        <p:nvSpPr>
          <p:cNvPr id="9" name="TextBox 9"/>
          <p:cNvSpPr txBox="1"/>
          <p:nvPr/>
        </p:nvSpPr>
        <p:spPr>
          <a:xfrm>
            <a:off x="1280277" y="5476875"/>
            <a:ext cx="6099423" cy="1380744"/>
          </a:xfrm>
          <a:prstGeom prst="rect">
            <a:avLst/>
          </a:prstGeom>
        </p:spPr>
        <p:txBody>
          <a:bodyPr lIns="0" tIns="0" rIns="0" bIns="0" rtlCol="0" anchor="t">
            <a:spAutoFit/>
          </a:bodyPr>
          <a:lstStyle/>
          <a:p>
            <a:pPr algn="l">
              <a:lnSpc>
                <a:spcPts val="3696"/>
              </a:lnSpc>
            </a:pPr>
            <a:r>
              <a:rPr lang="en-US" sz="2640">
                <a:solidFill>
                  <a:srgbClr val="FFFFFF"/>
                </a:solidFill>
                <a:latin typeface="Inter"/>
                <a:ea typeface="Inter"/>
                <a:cs typeface="Inter"/>
                <a:sym typeface="Inter"/>
              </a:rPr>
              <a:t>- </a:t>
            </a:r>
            <a:r>
              <a:rPr lang="en-US" sz="2640" u="sng">
                <a:solidFill>
                  <a:srgbClr val="FFFFFF"/>
                </a:solidFill>
                <a:latin typeface="Inter"/>
                <a:ea typeface="Inter"/>
                <a:cs typeface="Inter"/>
                <a:sym typeface="Inter"/>
              </a:rPr>
              <a:t>Preferred method: </a:t>
            </a:r>
          </a:p>
          <a:p>
            <a:pPr algn="l">
              <a:lnSpc>
                <a:spcPts val="3696"/>
              </a:lnSpc>
            </a:pPr>
            <a:r>
              <a:rPr lang="en-US" sz="2640">
                <a:solidFill>
                  <a:srgbClr val="FFFFFF"/>
                </a:solidFill>
                <a:latin typeface="Inter"/>
                <a:ea typeface="Inter"/>
                <a:cs typeface="Inter"/>
                <a:sym typeface="Inter"/>
              </a:rPr>
              <a:t>   Completing the referral form at your</a:t>
            </a:r>
          </a:p>
          <a:p>
            <a:pPr algn="l">
              <a:lnSpc>
                <a:spcPts val="3696"/>
              </a:lnSpc>
              <a:spcBef>
                <a:spcPct val="0"/>
              </a:spcBef>
            </a:pPr>
            <a:r>
              <a:rPr lang="en-US" sz="2640">
                <a:solidFill>
                  <a:srgbClr val="FFFFFF"/>
                </a:solidFill>
                <a:latin typeface="Inter"/>
                <a:ea typeface="Inter"/>
                <a:cs typeface="Inter"/>
                <a:sym typeface="Inter"/>
              </a:rPr>
              <a:t>   MyGiant portal or COS website</a:t>
            </a:r>
          </a:p>
        </p:txBody>
      </p:sp>
      <p:sp>
        <p:nvSpPr>
          <p:cNvPr id="10" name="TextBox 10"/>
          <p:cNvSpPr txBox="1"/>
          <p:nvPr/>
        </p:nvSpPr>
        <p:spPr>
          <a:xfrm>
            <a:off x="1280277" y="7096221"/>
            <a:ext cx="7746151" cy="914019"/>
          </a:xfrm>
          <a:prstGeom prst="rect">
            <a:avLst/>
          </a:prstGeom>
        </p:spPr>
        <p:txBody>
          <a:bodyPr lIns="0" tIns="0" rIns="0" bIns="0" rtlCol="0" anchor="t">
            <a:spAutoFit/>
          </a:bodyPr>
          <a:lstStyle/>
          <a:p>
            <a:pPr algn="l">
              <a:lnSpc>
                <a:spcPts val="3696"/>
              </a:lnSpc>
            </a:pPr>
            <a:r>
              <a:rPr lang="en-US" sz="2640">
                <a:solidFill>
                  <a:srgbClr val="FFFFFF"/>
                </a:solidFill>
                <a:latin typeface="Inter"/>
                <a:ea typeface="Inter"/>
                <a:cs typeface="Inter"/>
                <a:sym typeface="Inter"/>
              </a:rPr>
              <a:t>- Call/email your Division Chair or Dean for</a:t>
            </a:r>
          </a:p>
          <a:p>
            <a:pPr algn="l">
              <a:lnSpc>
                <a:spcPts val="3696"/>
              </a:lnSpc>
              <a:spcBef>
                <a:spcPct val="0"/>
              </a:spcBef>
            </a:pPr>
            <a:r>
              <a:rPr lang="en-US" sz="2640">
                <a:solidFill>
                  <a:srgbClr val="FFFFFF"/>
                </a:solidFill>
                <a:latin typeface="Inter"/>
                <a:ea typeface="Inter"/>
                <a:cs typeface="Inter"/>
                <a:sym typeface="Inter"/>
              </a:rPr>
              <a:t>   support</a:t>
            </a:r>
          </a:p>
        </p:txBody>
      </p:sp>
      <p:sp>
        <p:nvSpPr>
          <p:cNvPr id="11" name="TextBox 11"/>
          <p:cNvSpPr txBox="1"/>
          <p:nvPr/>
        </p:nvSpPr>
        <p:spPr>
          <a:xfrm>
            <a:off x="1280277" y="8248842"/>
            <a:ext cx="7746151" cy="447294"/>
          </a:xfrm>
          <a:prstGeom prst="rect">
            <a:avLst/>
          </a:prstGeom>
        </p:spPr>
        <p:txBody>
          <a:bodyPr lIns="0" tIns="0" rIns="0" bIns="0" rtlCol="0" anchor="t">
            <a:spAutoFit/>
          </a:bodyPr>
          <a:lstStyle/>
          <a:p>
            <a:pPr algn="l">
              <a:lnSpc>
                <a:spcPts val="3696"/>
              </a:lnSpc>
              <a:spcBef>
                <a:spcPct val="0"/>
              </a:spcBef>
            </a:pPr>
            <a:r>
              <a:rPr lang="en-US" sz="2640" dirty="0">
                <a:solidFill>
                  <a:srgbClr val="FFFFFF"/>
                </a:solidFill>
                <a:latin typeface="Inter"/>
                <a:ea typeface="Inter"/>
                <a:cs typeface="Inter"/>
                <a:sym typeface="Inter"/>
              </a:rPr>
              <a:t>- Call/email RAD Team members</a:t>
            </a:r>
          </a:p>
        </p:txBody>
      </p:sp>
      <p:sp>
        <p:nvSpPr>
          <p:cNvPr id="12" name="TextBox 12"/>
          <p:cNvSpPr txBox="1"/>
          <p:nvPr/>
        </p:nvSpPr>
        <p:spPr>
          <a:xfrm>
            <a:off x="10156673" y="4233943"/>
            <a:ext cx="7132941" cy="2767314"/>
          </a:xfrm>
          <a:prstGeom prst="rect">
            <a:avLst/>
          </a:prstGeom>
        </p:spPr>
        <p:txBody>
          <a:bodyPr lIns="0" tIns="0" rIns="0" bIns="0" rtlCol="0" anchor="t">
            <a:spAutoFit/>
          </a:bodyPr>
          <a:lstStyle/>
          <a:p>
            <a:pPr algn="l">
              <a:lnSpc>
                <a:spcPts val="3689"/>
              </a:lnSpc>
              <a:spcBef>
                <a:spcPct val="0"/>
              </a:spcBef>
            </a:pPr>
            <a:r>
              <a:rPr lang="en-US" sz="2635">
                <a:solidFill>
                  <a:srgbClr val="FFFFFF"/>
                </a:solidFill>
                <a:latin typeface="Open Sans"/>
                <a:ea typeface="Open Sans"/>
                <a:cs typeface="Open Sans"/>
                <a:sym typeface="Open Sans"/>
              </a:rPr>
              <a:t>If there is an emergency related to safety (themes of or direct statement of, self-harm, suicide, or harm to others, seems out of touch with reality, displays delusional or aggressive behavior, etc.) get immediate help by:</a:t>
            </a:r>
          </a:p>
        </p:txBody>
      </p:sp>
      <p:sp>
        <p:nvSpPr>
          <p:cNvPr id="13" name="TextBox 13"/>
          <p:cNvSpPr txBox="1"/>
          <p:nvPr/>
        </p:nvSpPr>
        <p:spPr>
          <a:xfrm>
            <a:off x="9850068" y="7186470"/>
            <a:ext cx="7746151" cy="1380744"/>
          </a:xfrm>
          <a:prstGeom prst="rect">
            <a:avLst/>
          </a:prstGeom>
        </p:spPr>
        <p:txBody>
          <a:bodyPr lIns="0" tIns="0" rIns="0" bIns="0" rtlCol="0" anchor="t">
            <a:spAutoFit/>
          </a:bodyPr>
          <a:lstStyle/>
          <a:p>
            <a:pPr algn="l">
              <a:lnSpc>
                <a:spcPts val="3696"/>
              </a:lnSpc>
            </a:pPr>
            <a:r>
              <a:rPr lang="en-US" sz="2640">
                <a:solidFill>
                  <a:srgbClr val="F78E1D"/>
                </a:solidFill>
                <a:latin typeface="Inter"/>
                <a:ea typeface="Inter"/>
                <a:cs typeface="Inter"/>
                <a:sym typeface="Inter"/>
              </a:rPr>
              <a:t>- Contacting 911: V|730-3999, H|583-2599,</a:t>
            </a:r>
          </a:p>
          <a:p>
            <a:pPr algn="l">
              <a:lnSpc>
                <a:spcPts val="3696"/>
              </a:lnSpc>
            </a:pPr>
            <a:r>
              <a:rPr lang="en-US" sz="2640">
                <a:solidFill>
                  <a:srgbClr val="F78E1D"/>
                </a:solidFill>
                <a:latin typeface="Inter"/>
                <a:ea typeface="Inter"/>
                <a:cs typeface="Inter"/>
                <a:sym typeface="Inter"/>
              </a:rPr>
              <a:t>   T|688-3299</a:t>
            </a:r>
          </a:p>
          <a:p>
            <a:pPr algn="l">
              <a:lnSpc>
                <a:spcPts val="3696"/>
              </a:lnSpc>
              <a:spcBef>
                <a:spcPct val="0"/>
              </a:spcBef>
            </a:pPr>
            <a:endParaRPr lang="en-US" sz="2640">
              <a:solidFill>
                <a:srgbClr val="F78E1D"/>
              </a:solidFill>
              <a:latin typeface="Inter"/>
              <a:ea typeface="Inter"/>
              <a:cs typeface="Inter"/>
              <a:sym typeface="Inter"/>
            </a:endParaRPr>
          </a:p>
        </p:txBody>
      </p:sp>
      <p:sp>
        <p:nvSpPr>
          <p:cNvPr id="14" name="TextBox 14"/>
          <p:cNvSpPr txBox="1"/>
          <p:nvPr/>
        </p:nvSpPr>
        <p:spPr>
          <a:xfrm>
            <a:off x="9850068" y="8339091"/>
            <a:ext cx="7746151" cy="1380744"/>
          </a:xfrm>
          <a:prstGeom prst="rect">
            <a:avLst/>
          </a:prstGeom>
        </p:spPr>
        <p:txBody>
          <a:bodyPr lIns="0" tIns="0" rIns="0" bIns="0" rtlCol="0" anchor="t">
            <a:spAutoFit/>
          </a:bodyPr>
          <a:lstStyle/>
          <a:p>
            <a:pPr algn="l">
              <a:lnSpc>
                <a:spcPts val="3696"/>
              </a:lnSpc>
            </a:pPr>
            <a:r>
              <a:rPr lang="en-US" sz="2640">
                <a:solidFill>
                  <a:srgbClr val="FFFFFF"/>
                </a:solidFill>
                <a:latin typeface="Inter"/>
                <a:ea typeface="Inter"/>
                <a:cs typeface="Inter"/>
                <a:sym typeface="Inter"/>
              </a:rPr>
              <a:t>- Once you’ve gotten immediate help, make a</a:t>
            </a:r>
          </a:p>
          <a:p>
            <a:pPr algn="l">
              <a:lnSpc>
                <a:spcPts val="3696"/>
              </a:lnSpc>
            </a:pPr>
            <a:r>
              <a:rPr lang="en-US" sz="2640">
                <a:solidFill>
                  <a:srgbClr val="FFFFFF"/>
                </a:solidFill>
                <a:latin typeface="Inter"/>
                <a:ea typeface="Inter"/>
                <a:cs typeface="Inter"/>
                <a:sym typeface="Inter"/>
              </a:rPr>
              <a:t>   referral to the team </a:t>
            </a:r>
          </a:p>
          <a:p>
            <a:pPr algn="l">
              <a:lnSpc>
                <a:spcPts val="3696"/>
              </a:lnSpc>
              <a:spcBef>
                <a:spcPct val="0"/>
              </a:spcBef>
            </a:pPr>
            <a:endParaRPr lang="en-US" sz="2640">
              <a:solidFill>
                <a:srgbClr val="FFFFFF"/>
              </a:solidFill>
              <a:latin typeface="Inter"/>
              <a:ea typeface="Inter"/>
              <a:cs typeface="Inter"/>
              <a:sym typeface="Inter"/>
            </a:endParaRPr>
          </a:p>
        </p:txBody>
      </p:sp>
      <p:sp>
        <p:nvSpPr>
          <p:cNvPr id="15" name="Freeform 15"/>
          <p:cNvSpPr/>
          <p:nvPr/>
        </p:nvSpPr>
        <p:spPr>
          <a:xfrm>
            <a:off x="634522" y="8981886"/>
            <a:ext cx="1511637" cy="786051"/>
          </a:xfrm>
          <a:custGeom>
            <a:avLst/>
            <a:gdLst/>
            <a:ahLst/>
            <a:cxnLst/>
            <a:rect l="l" t="t" r="r" b="b"/>
            <a:pathLst>
              <a:path w="1511637" h="786051">
                <a:moveTo>
                  <a:pt x="0" y="0"/>
                </a:moveTo>
                <a:lnTo>
                  <a:pt x="1511637" y="0"/>
                </a:lnTo>
                <a:lnTo>
                  <a:pt x="1511637" y="786051"/>
                </a:lnTo>
                <a:lnTo>
                  <a:pt x="0" y="786051"/>
                </a:lnTo>
                <a:lnTo>
                  <a:pt x="0" y="0"/>
                </a:lnTo>
                <a:close/>
              </a:path>
            </a:pathLst>
          </a:custGeom>
          <a:blipFill>
            <a:blip r:embed="rId3"/>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17898006" y="8232317"/>
            <a:ext cx="399519" cy="1025983"/>
            <a:chOff x="0" y="0"/>
            <a:chExt cx="1280047" cy="3287216"/>
          </a:xfrm>
        </p:grpSpPr>
        <p:sp>
          <p:nvSpPr>
            <p:cNvPr id="4" name="Freeform 4"/>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171616"/>
            </a:solidFill>
          </p:spPr>
        </p:sp>
      </p:grpSp>
      <p:sp>
        <p:nvSpPr>
          <p:cNvPr id="5" name="TextBox 5"/>
          <p:cNvSpPr txBox="1"/>
          <p:nvPr/>
        </p:nvSpPr>
        <p:spPr>
          <a:xfrm>
            <a:off x="787867" y="8999855"/>
            <a:ext cx="1349143" cy="488315"/>
          </a:xfrm>
          <a:prstGeom prst="rect">
            <a:avLst/>
          </a:prstGeom>
        </p:spPr>
        <p:txBody>
          <a:bodyPr lIns="0" tIns="0" rIns="0" bIns="0" rtlCol="0" anchor="t">
            <a:spAutoFit/>
          </a:bodyPr>
          <a:lstStyle/>
          <a:p>
            <a:pPr algn="l">
              <a:lnSpc>
                <a:spcPts val="1960"/>
              </a:lnSpc>
            </a:pPr>
            <a:r>
              <a:rPr lang="en-US" sz="1400">
                <a:solidFill>
                  <a:srgbClr val="171616"/>
                </a:solidFill>
                <a:latin typeface="Open Sans"/>
                <a:ea typeface="Open Sans"/>
                <a:cs typeface="Open Sans"/>
                <a:sym typeface="Open Sans"/>
              </a:rPr>
              <a:t>2022</a:t>
            </a:r>
          </a:p>
          <a:p>
            <a:pPr algn="l">
              <a:lnSpc>
                <a:spcPts val="1960"/>
              </a:lnSpc>
              <a:spcBef>
                <a:spcPct val="0"/>
              </a:spcBef>
            </a:pPr>
            <a:r>
              <a:rPr lang="en-US" sz="1400">
                <a:solidFill>
                  <a:srgbClr val="171616"/>
                </a:solidFill>
                <a:latin typeface="Open Sans"/>
                <a:ea typeface="Open Sans"/>
                <a:cs typeface="Open Sans"/>
                <a:sym typeface="Open Sans"/>
              </a:rPr>
              <a:t>Company</a:t>
            </a:r>
          </a:p>
        </p:txBody>
      </p:sp>
      <p:sp>
        <p:nvSpPr>
          <p:cNvPr id="6" name="TextBox 6"/>
          <p:cNvSpPr txBox="1"/>
          <p:nvPr/>
        </p:nvSpPr>
        <p:spPr>
          <a:xfrm>
            <a:off x="1194265" y="932896"/>
            <a:ext cx="15899470" cy="1120108"/>
          </a:xfrm>
          <a:prstGeom prst="rect">
            <a:avLst/>
          </a:prstGeom>
        </p:spPr>
        <p:txBody>
          <a:bodyPr lIns="0" tIns="0" rIns="0" bIns="0" rtlCol="0" anchor="t">
            <a:spAutoFit/>
          </a:bodyPr>
          <a:lstStyle/>
          <a:p>
            <a:pPr algn="ctr">
              <a:lnSpc>
                <a:spcPts val="9136"/>
              </a:lnSpc>
              <a:spcBef>
                <a:spcPct val="0"/>
              </a:spcBef>
            </a:pPr>
            <a:r>
              <a:rPr lang="en-US" sz="6526">
                <a:solidFill>
                  <a:srgbClr val="FFFFFF"/>
                </a:solidFill>
                <a:latin typeface="Inter Bold"/>
                <a:ea typeface="Inter Bold"/>
                <a:cs typeface="Inter Bold"/>
                <a:sym typeface="Inter Bold"/>
              </a:rPr>
              <a:t>BEHAVIORAL INTERVENTION TEAMS</a:t>
            </a:r>
          </a:p>
        </p:txBody>
      </p:sp>
      <p:sp>
        <p:nvSpPr>
          <p:cNvPr id="7" name="Freeform 7"/>
          <p:cNvSpPr/>
          <p:nvPr/>
        </p:nvSpPr>
        <p:spPr>
          <a:xfrm>
            <a:off x="634522" y="8708567"/>
            <a:ext cx="2037250" cy="1059370"/>
          </a:xfrm>
          <a:custGeom>
            <a:avLst/>
            <a:gdLst/>
            <a:ahLst/>
            <a:cxnLst/>
            <a:rect l="l" t="t" r="r" b="b"/>
            <a:pathLst>
              <a:path w="2037250" h="1059370">
                <a:moveTo>
                  <a:pt x="0" y="0"/>
                </a:moveTo>
                <a:lnTo>
                  <a:pt x="2037249" y="0"/>
                </a:lnTo>
                <a:lnTo>
                  <a:pt x="2037249" y="1059370"/>
                </a:lnTo>
                <a:lnTo>
                  <a:pt x="0" y="1059370"/>
                </a:lnTo>
                <a:lnTo>
                  <a:pt x="0" y="0"/>
                </a:lnTo>
                <a:close/>
              </a:path>
            </a:pathLst>
          </a:custGeom>
          <a:blipFill>
            <a:blip r:embed="rId3"/>
            <a:stretch>
              <a:fillRect/>
            </a:stretch>
          </a:blipFill>
        </p:spPr>
      </p:sp>
      <p:sp>
        <p:nvSpPr>
          <p:cNvPr id="8" name="TextBox 8"/>
          <p:cNvSpPr txBox="1"/>
          <p:nvPr/>
        </p:nvSpPr>
        <p:spPr>
          <a:xfrm>
            <a:off x="3529457" y="2430780"/>
            <a:ext cx="11229085" cy="6990715"/>
          </a:xfrm>
          <a:prstGeom prst="rect">
            <a:avLst/>
          </a:prstGeom>
        </p:spPr>
        <p:txBody>
          <a:bodyPr lIns="0" tIns="0" rIns="0" bIns="0" rtlCol="0" anchor="t">
            <a:spAutoFit/>
          </a:bodyPr>
          <a:lstStyle/>
          <a:p>
            <a:pPr algn="l">
              <a:lnSpc>
                <a:spcPts val="2659"/>
              </a:lnSpc>
            </a:pPr>
            <a:r>
              <a:rPr lang="en-US" sz="1899" dirty="0">
                <a:solidFill>
                  <a:srgbClr val="FFFFFF"/>
                </a:solidFill>
                <a:latin typeface="Open Sans Bold"/>
                <a:ea typeface="Open Sans Bold"/>
                <a:cs typeface="Open Sans Bold"/>
                <a:sym typeface="Open Sans Bold"/>
              </a:rPr>
              <a:t>Behavioral Intervention Teams (BIT Teams) are small groups of school officials who meet regularly to collect and review concerning information about at-risk students and develop intervention plans to assist.  BIT is tasked with intake of referrals from the community, reviewing them to determine the level of risk or concern, and then developing action plans to address the risk.</a:t>
            </a:r>
          </a:p>
          <a:p>
            <a:pPr algn="l">
              <a:lnSpc>
                <a:spcPts val="2659"/>
              </a:lnSpc>
            </a:pPr>
            <a:endParaRPr lang="en-US" sz="1899" dirty="0">
              <a:solidFill>
                <a:srgbClr val="FFFFFF"/>
              </a:solidFill>
              <a:latin typeface="Open Sans Bold"/>
              <a:ea typeface="Open Sans Bold"/>
              <a:cs typeface="Open Sans Bold"/>
              <a:sym typeface="Open Sans Bold"/>
            </a:endParaRPr>
          </a:p>
          <a:p>
            <a:pPr algn="l">
              <a:lnSpc>
                <a:spcPts val="2659"/>
              </a:lnSpc>
            </a:pPr>
            <a:r>
              <a:rPr lang="en-US" sz="1899" dirty="0">
                <a:solidFill>
                  <a:srgbClr val="FFFFFF"/>
                </a:solidFill>
                <a:latin typeface="Open Sans Bold"/>
                <a:ea typeface="Open Sans Bold"/>
                <a:cs typeface="Open Sans Bold"/>
                <a:sym typeface="Open Sans Bold"/>
              </a:rPr>
              <a:t>At College of the Sequoias, this work is  done through a unit called the  Resolution &amp; Advocacy Department (</a:t>
            </a:r>
            <a:r>
              <a:rPr lang="en-US" sz="1899" dirty="0">
                <a:solidFill>
                  <a:srgbClr val="FFFFFF"/>
                </a:solidFill>
                <a:latin typeface="Open Sans Bold Italics"/>
                <a:ea typeface="Open Sans Bold Italics"/>
                <a:cs typeface="Open Sans Bold Italics"/>
                <a:sym typeface="Open Sans Bold Italics"/>
              </a:rPr>
              <a:t>The RAD Team</a:t>
            </a:r>
            <a:r>
              <a:rPr lang="en-US" sz="1899" dirty="0">
                <a:solidFill>
                  <a:srgbClr val="FFFFFF"/>
                </a:solidFill>
                <a:latin typeface="Open Sans Bold"/>
                <a:ea typeface="Open Sans Bold"/>
                <a:cs typeface="Open Sans Bold"/>
                <a:sym typeface="Open Sans Bold"/>
              </a:rPr>
              <a:t>), which falls under the Office of the Deans of Student Services.  The multi-disciplinary team receives initial information through an incident reporting process that includes both individual of concern reports and student conduct reports, as well as other types of reports.  </a:t>
            </a:r>
          </a:p>
          <a:p>
            <a:pPr algn="l">
              <a:lnSpc>
                <a:spcPts val="2659"/>
              </a:lnSpc>
            </a:pPr>
            <a:endParaRPr lang="en-US" sz="1899" dirty="0">
              <a:solidFill>
                <a:srgbClr val="FFFFFF"/>
              </a:solidFill>
              <a:latin typeface="Open Sans Bold"/>
              <a:ea typeface="Open Sans Bold"/>
              <a:cs typeface="Open Sans Bold"/>
              <a:sym typeface="Open Sans Bold"/>
            </a:endParaRPr>
          </a:p>
          <a:p>
            <a:pPr algn="l">
              <a:lnSpc>
                <a:spcPts val="2659"/>
              </a:lnSpc>
            </a:pPr>
            <a:r>
              <a:rPr lang="en-US" sz="1899" dirty="0">
                <a:solidFill>
                  <a:srgbClr val="FFFFFF"/>
                </a:solidFill>
                <a:latin typeface="Open Sans Bold"/>
                <a:ea typeface="Open Sans Bold"/>
                <a:cs typeface="Open Sans Bold"/>
                <a:sym typeface="Open Sans Bold"/>
              </a:rPr>
              <a:t>The focus of the RAD Team is to support student success in a holistic approach, looking at various aspects of the student’s life that can impact student success. Our RAD team is committed to creating a safe, supportive learning and working environment for all member of the campus community.  Intervention plans are intended to balance the needs and rights of the individual student and the well-being of the campus community.</a:t>
            </a:r>
          </a:p>
          <a:p>
            <a:pPr algn="l">
              <a:lnSpc>
                <a:spcPts val="2659"/>
              </a:lnSpc>
            </a:pPr>
            <a:endParaRPr lang="en-US" sz="1899" dirty="0">
              <a:solidFill>
                <a:srgbClr val="FFFFFF"/>
              </a:solidFill>
              <a:latin typeface="Open Sans Bold"/>
              <a:ea typeface="Open Sans Bold"/>
              <a:cs typeface="Open Sans Bold"/>
              <a:sym typeface="Open Sans Bold"/>
            </a:endParaRPr>
          </a:p>
          <a:p>
            <a:pPr algn="l">
              <a:lnSpc>
                <a:spcPts val="2659"/>
              </a:lnSpc>
            </a:pPr>
            <a:r>
              <a:rPr lang="en-US" sz="1899" dirty="0">
                <a:solidFill>
                  <a:srgbClr val="FFFFFF"/>
                </a:solidFill>
                <a:latin typeface="Open Sans Bold"/>
                <a:ea typeface="Open Sans Bold"/>
                <a:cs typeface="Open Sans Bold"/>
                <a:sym typeface="Open Sans Bold"/>
              </a:rPr>
              <a:t>Our Team uses best practices and training offered by the National Association of Behavioral Intervention &amp; Threat Assessment (NABITA).</a:t>
            </a:r>
          </a:p>
          <a:p>
            <a:pPr algn="l">
              <a:lnSpc>
                <a:spcPts val="2659"/>
              </a:lnSpc>
              <a:spcBef>
                <a:spcPct val="0"/>
              </a:spcBef>
            </a:pPr>
            <a:endParaRPr lang="en-US" sz="1899" dirty="0">
              <a:solidFill>
                <a:srgbClr val="FFFFFF"/>
              </a:solidFill>
              <a:latin typeface="Open Sans Bold"/>
              <a:ea typeface="Open Sans Bold"/>
              <a:cs typeface="Open Sans Bold"/>
              <a:sym typeface="Open Sans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AutoShape 3"/>
          <p:cNvSpPr/>
          <p:nvPr/>
        </p:nvSpPr>
        <p:spPr>
          <a:xfrm>
            <a:off x="1028672" y="2552700"/>
            <a:ext cx="7421952" cy="5198"/>
          </a:xfrm>
          <a:prstGeom prst="line">
            <a:avLst/>
          </a:prstGeom>
          <a:ln w="28575" cap="flat">
            <a:solidFill>
              <a:srgbClr val="FFFFFF"/>
            </a:solidFill>
            <a:prstDash val="solid"/>
            <a:headEnd type="none" w="sm" len="sm"/>
            <a:tailEnd type="none" w="sm" len="sm"/>
          </a:ln>
        </p:spPr>
      </p:sp>
      <p:grpSp>
        <p:nvGrpSpPr>
          <p:cNvPr id="4" name="Group 4"/>
          <p:cNvGrpSpPr/>
          <p:nvPr/>
        </p:nvGrpSpPr>
        <p:grpSpPr>
          <a:xfrm>
            <a:off x="1028672" y="4381500"/>
            <a:ext cx="16230602" cy="4176915"/>
            <a:chOff x="0" y="-708612"/>
            <a:chExt cx="21640802" cy="5569220"/>
          </a:xfrm>
        </p:grpSpPr>
        <p:sp>
          <p:nvSpPr>
            <p:cNvPr id="5" name="TextBox 5"/>
            <p:cNvSpPr txBox="1"/>
            <p:nvPr/>
          </p:nvSpPr>
          <p:spPr>
            <a:xfrm>
              <a:off x="0" y="-708612"/>
              <a:ext cx="9906299" cy="611983"/>
            </a:xfrm>
            <a:prstGeom prst="rect">
              <a:avLst/>
            </a:prstGeom>
          </p:spPr>
          <p:txBody>
            <a:bodyPr lIns="0" tIns="0" rIns="0" bIns="0" rtlCol="0" anchor="t">
              <a:spAutoFit/>
            </a:bodyPr>
            <a:lstStyle/>
            <a:p>
              <a:pPr algn="ctr">
                <a:lnSpc>
                  <a:spcPts val="3839"/>
                </a:lnSpc>
                <a:spcBef>
                  <a:spcPct val="0"/>
                </a:spcBef>
              </a:pPr>
              <a:r>
                <a:rPr lang="en-US" sz="2742" dirty="0">
                  <a:solidFill>
                    <a:srgbClr val="FFFFFF"/>
                  </a:solidFill>
                  <a:latin typeface="Inter Bold"/>
                  <a:ea typeface="Inter Bold"/>
                  <a:cs typeface="Inter Bold"/>
                  <a:sym typeface="Inter Bold"/>
                </a:rPr>
                <a:t>INCIDENT REPORT CATEGORIES INCLUDE...</a:t>
              </a:r>
            </a:p>
          </p:txBody>
        </p:sp>
        <p:sp>
          <p:nvSpPr>
            <p:cNvPr id="6" name="TextBox 6"/>
            <p:cNvSpPr txBox="1"/>
            <p:nvPr/>
          </p:nvSpPr>
          <p:spPr>
            <a:xfrm>
              <a:off x="344339" y="850108"/>
              <a:ext cx="21296463" cy="4010500"/>
            </a:xfrm>
            <a:prstGeom prst="rect">
              <a:avLst/>
            </a:prstGeom>
          </p:spPr>
          <p:txBody>
            <a:bodyPr lIns="0" tIns="0" rIns="0" bIns="0" rtlCol="0" anchor="t">
              <a:spAutoFit/>
            </a:bodyPr>
            <a:lstStyle/>
            <a:p>
              <a:pPr algn="l">
                <a:lnSpc>
                  <a:spcPts val="3689"/>
                </a:lnSpc>
              </a:pPr>
              <a:r>
                <a:rPr lang="en-US" sz="2635" dirty="0">
                  <a:solidFill>
                    <a:srgbClr val="FFFFFF"/>
                  </a:solidFill>
                  <a:latin typeface="Open Sans"/>
                  <a:ea typeface="Open Sans"/>
                  <a:cs typeface="Open Sans"/>
                  <a:sym typeface="Open Sans"/>
                </a:rPr>
                <a:t>- Student Conduct Reports (staff and faculty referral only) (AP 5500)</a:t>
              </a:r>
            </a:p>
            <a:p>
              <a:pPr algn="l">
                <a:lnSpc>
                  <a:spcPts val="1317"/>
                </a:lnSpc>
              </a:pPr>
              <a:endParaRPr lang="en-US" sz="2635" dirty="0">
                <a:solidFill>
                  <a:srgbClr val="FFFFFF"/>
                </a:solidFill>
                <a:latin typeface="Open Sans"/>
                <a:ea typeface="Open Sans"/>
                <a:cs typeface="Open Sans"/>
                <a:sym typeface="Open Sans"/>
              </a:endParaRPr>
            </a:p>
            <a:p>
              <a:pPr algn="l">
                <a:lnSpc>
                  <a:spcPts val="3689"/>
                </a:lnSpc>
              </a:pPr>
              <a:r>
                <a:rPr lang="en-US" sz="2635" dirty="0">
                  <a:solidFill>
                    <a:srgbClr val="FFFFFF"/>
                  </a:solidFill>
                  <a:latin typeface="Open Sans"/>
                  <a:ea typeface="Open Sans"/>
                  <a:cs typeface="Open Sans"/>
                  <a:sym typeface="Open Sans"/>
                </a:rPr>
                <a:t>- Academic Dishonesty (staff and faculty referral only)</a:t>
              </a:r>
            </a:p>
            <a:p>
              <a:pPr algn="l">
                <a:lnSpc>
                  <a:spcPts val="1317"/>
                </a:lnSpc>
              </a:pPr>
              <a:endParaRPr lang="en-US" sz="2635" dirty="0">
                <a:solidFill>
                  <a:srgbClr val="FFFFFF"/>
                </a:solidFill>
                <a:latin typeface="Open Sans"/>
                <a:ea typeface="Open Sans"/>
                <a:cs typeface="Open Sans"/>
                <a:sym typeface="Open Sans"/>
              </a:endParaRPr>
            </a:p>
            <a:p>
              <a:pPr algn="l">
                <a:lnSpc>
                  <a:spcPts val="3689"/>
                </a:lnSpc>
              </a:pPr>
              <a:r>
                <a:rPr lang="en-US" sz="2635" dirty="0">
                  <a:solidFill>
                    <a:srgbClr val="FFFFFF"/>
                  </a:solidFill>
                  <a:latin typeface="Open Sans"/>
                  <a:ea typeface="Open Sans"/>
                  <a:cs typeface="Open Sans"/>
                  <a:sym typeface="Open Sans"/>
                </a:rPr>
                <a:t>- Student Complaints (any student)</a:t>
              </a:r>
            </a:p>
            <a:p>
              <a:pPr algn="l">
                <a:lnSpc>
                  <a:spcPts val="1317"/>
                </a:lnSpc>
              </a:pPr>
              <a:endParaRPr lang="en-US" sz="2635" dirty="0">
                <a:solidFill>
                  <a:srgbClr val="FFFFFF"/>
                </a:solidFill>
                <a:latin typeface="Open Sans"/>
                <a:ea typeface="Open Sans"/>
                <a:cs typeface="Open Sans"/>
                <a:sym typeface="Open Sans"/>
              </a:endParaRPr>
            </a:p>
            <a:p>
              <a:pPr algn="l">
                <a:lnSpc>
                  <a:spcPts val="3689"/>
                </a:lnSpc>
              </a:pPr>
              <a:r>
                <a:rPr lang="en-US" sz="2635" dirty="0">
                  <a:solidFill>
                    <a:srgbClr val="FFFFFF"/>
                  </a:solidFill>
                  <a:latin typeface="Open Sans"/>
                  <a:ea typeface="Open Sans"/>
                  <a:cs typeface="Open Sans"/>
                  <a:sym typeface="Open Sans"/>
                </a:rPr>
                <a:t>- Individuals of Concern (concern about the well-being of a student)</a:t>
              </a:r>
            </a:p>
            <a:p>
              <a:pPr algn="l">
                <a:lnSpc>
                  <a:spcPts val="1317"/>
                </a:lnSpc>
              </a:pPr>
              <a:endParaRPr lang="en-US" sz="2635" dirty="0">
                <a:solidFill>
                  <a:srgbClr val="FFFFFF"/>
                </a:solidFill>
                <a:latin typeface="Open Sans"/>
                <a:ea typeface="Open Sans"/>
                <a:cs typeface="Open Sans"/>
                <a:sym typeface="Open Sans"/>
              </a:endParaRPr>
            </a:p>
            <a:p>
              <a:pPr algn="l">
                <a:lnSpc>
                  <a:spcPts val="3689"/>
                </a:lnSpc>
                <a:spcBef>
                  <a:spcPct val="0"/>
                </a:spcBef>
              </a:pPr>
              <a:r>
                <a:rPr lang="en-US" sz="2635" dirty="0">
                  <a:solidFill>
                    <a:srgbClr val="FFFFFF"/>
                  </a:solidFill>
                  <a:latin typeface="Open Sans"/>
                  <a:ea typeface="Open Sans"/>
                  <a:cs typeface="Open Sans"/>
                  <a:sym typeface="Open Sans"/>
                </a:rPr>
                <a:t>- Sexual Assaults or Harassment (Title IX complaints)</a:t>
              </a:r>
            </a:p>
          </p:txBody>
        </p:sp>
      </p:grpSp>
      <p:grpSp>
        <p:nvGrpSpPr>
          <p:cNvPr id="7" name="Group 7"/>
          <p:cNvGrpSpPr/>
          <p:nvPr/>
        </p:nvGrpSpPr>
        <p:grpSpPr>
          <a:xfrm>
            <a:off x="1206986" y="8805437"/>
            <a:ext cx="15873974" cy="1165201"/>
            <a:chOff x="0" y="0"/>
            <a:chExt cx="21165298" cy="1553601"/>
          </a:xfrm>
        </p:grpSpPr>
        <p:grpSp>
          <p:nvGrpSpPr>
            <p:cNvPr id="8" name="Group 8"/>
            <p:cNvGrpSpPr/>
            <p:nvPr/>
          </p:nvGrpSpPr>
          <p:grpSpPr>
            <a:xfrm>
              <a:off x="0" y="0"/>
              <a:ext cx="21165298" cy="1553601"/>
              <a:chOff x="0" y="0"/>
              <a:chExt cx="4221228" cy="309852"/>
            </a:xfrm>
          </p:grpSpPr>
          <p:sp>
            <p:nvSpPr>
              <p:cNvPr id="9" name="Freeform 9"/>
              <p:cNvSpPr/>
              <p:nvPr/>
            </p:nvSpPr>
            <p:spPr>
              <a:xfrm>
                <a:off x="0" y="0"/>
                <a:ext cx="4221228" cy="309852"/>
              </a:xfrm>
              <a:custGeom>
                <a:avLst/>
                <a:gdLst/>
                <a:ahLst/>
                <a:cxnLst/>
                <a:rect l="l" t="t" r="r" b="b"/>
                <a:pathLst>
                  <a:path w="4221228" h="309852">
                    <a:moveTo>
                      <a:pt x="7316" y="0"/>
                    </a:moveTo>
                    <a:lnTo>
                      <a:pt x="4213912" y="0"/>
                    </a:lnTo>
                    <a:cubicBezTo>
                      <a:pt x="4217953" y="0"/>
                      <a:pt x="4221228" y="3275"/>
                      <a:pt x="4221228" y="7316"/>
                    </a:cubicBezTo>
                    <a:lnTo>
                      <a:pt x="4221228" y="302536"/>
                    </a:lnTo>
                    <a:cubicBezTo>
                      <a:pt x="4221228" y="306576"/>
                      <a:pt x="4217953" y="309852"/>
                      <a:pt x="4213912" y="309852"/>
                    </a:cubicBezTo>
                    <a:lnTo>
                      <a:pt x="7316" y="309852"/>
                    </a:lnTo>
                    <a:cubicBezTo>
                      <a:pt x="3275" y="309852"/>
                      <a:pt x="0" y="306576"/>
                      <a:pt x="0" y="302536"/>
                    </a:cubicBezTo>
                    <a:lnTo>
                      <a:pt x="0" y="7316"/>
                    </a:lnTo>
                    <a:cubicBezTo>
                      <a:pt x="0" y="3275"/>
                      <a:pt x="3275" y="0"/>
                      <a:pt x="7316" y="0"/>
                    </a:cubicBezTo>
                    <a:close/>
                  </a:path>
                </a:pathLst>
              </a:custGeom>
              <a:solidFill>
                <a:srgbClr val="FFFFFF"/>
              </a:solidFill>
            </p:spPr>
          </p:sp>
          <p:sp>
            <p:nvSpPr>
              <p:cNvPr id="10" name="TextBox 10"/>
              <p:cNvSpPr txBox="1"/>
              <p:nvPr/>
            </p:nvSpPr>
            <p:spPr>
              <a:xfrm>
                <a:off x="0" y="-38100"/>
                <a:ext cx="4221228" cy="347952"/>
              </a:xfrm>
              <a:prstGeom prst="rect">
                <a:avLst/>
              </a:prstGeom>
            </p:spPr>
            <p:txBody>
              <a:bodyPr lIns="59696" tIns="59696" rIns="59696" bIns="59696" rtlCol="0" anchor="ctr"/>
              <a:lstStyle/>
              <a:p>
                <a:pPr algn="ctr">
                  <a:lnSpc>
                    <a:spcPts val="3079"/>
                  </a:lnSpc>
                </a:pPr>
                <a:endParaRPr/>
              </a:p>
            </p:txBody>
          </p:sp>
        </p:grpSp>
        <p:sp>
          <p:nvSpPr>
            <p:cNvPr id="11" name="TextBox 11"/>
            <p:cNvSpPr txBox="1"/>
            <p:nvPr/>
          </p:nvSpPr>
          <p:spPr>
            <a:xfrm>
              <a:off x="3669991" y="794350"/>
              <a:ext cx="13825320" cy="532796"/>
            </a:xfrm>
            <a:prstGeom prst="rect">
              <a:avLst/>
            </a:prstGeom>
          </p:spPr>
          <p:txBody>
            <a:bodyPr lIns="0" tIns="0" rIns="0" bIns="0" rtlCol="0" anchor="t">
              <a:spAutoFit/>
            </a:bodyPr>
            <a:lstStyle/>
            <a:p>
              <a:pPr algn="ctr">
                <a:lnSpc>
                  <a:spcPts val="3369"/>
                </a:lnSpc>
                <a:spcBef>
                  <a:spcPct val="0"/>
                </a:spcBef>
              </a:pPr>
              <a:r>
                <a:rPr lang="en-US" sz="2406" dirty="0">
                  <a:solidFill>
                    <a:srgbClr val="F78E1D"/>
                  </a:solidFill>
                  <a:latin typeface="Inter"/>
                  <a:ea typeface="Inter"/>
                  <a:cs typeface="Inter"/>
                  <a:sym typeface="Inter"/>
                  <a:hlinkClick r:id="rId3"/>
                </a:rPr>
                <a:t>https://www.cos.edu/en-us/student-support/tell-a-giant</a:t>
              </a:r>
              <a:endParaRPr lang="en-US" sz="2406" dirty="0">
                <a:solidFill>
                  <a:srgbClr val="F78E1D"/>
                </a:solidFill>
                <a:latin typeface="Inter"/>
                <a:ea typeface="Inter"/>
                <a:cs typeface="Inter"/>
                <a:sym typeface="Inter"/>
              </a:endParaRPr>
            </a:p>
          </p:txBody>
        </p:sp>
        <p:sp>
          <p:nvSpPr>
            <p:cNvPr id="12" name="TextBox 12"/>
            <p:cNvSpPr txBox="1"/>
            <p:nvPr/>
          </p:nvSpPr>
          <p:spPr>
            <a:xfrm>
              <a:off x="1978966" y="170962"/>
              <a:ext cx="17544174" cy="611983"/>
            </a:xfrm>
            <a:prstGeom prst="rect">
              <a:avLst/>
            </a:prstGeom>
          </p:spPr>
          <p:txBody>
            <a:bodyPr lIns="0" tIns="0" rIns="0" bIns="0" rtlCol="0" anchor="t">
              <a:spAutoFit/>
            </a:bodyPr>
            <a:lstStyle/>
            <a:p>
              <a:pPr algn="l">
                <a:lnSpc>
                  <a:spcPts val="3839"/>
                </a:lnSpc>
                <a:spcBef>
                  <a:spcPct val="0"/>
                </a:spcBef>
              </a:pPr>
              <a:r>
                <a:rPr lang="en-US" sz="2742" dirty="0">
                  <a:solidFill>
                    <a:srgbClr val="F78E1D"/>
                  </a:solidFill>
                  <a:latin typeface="Inter Bold"/>
                  <a:ea typeface="Inter Bold"/>
                  <a:cs typeface="Inter Bold"/>
                  <a:sym typeface="Inter Bold"/>
                </a:rPr>
                <a:t>SUBMITTED REPORTS OR COMPLAINTS ARE HANDLED BY A RAD MEMBER</a:t>
              </a:r>
            </a:p>
          </p:txBody>
        </p:sp>
      </p:grpSp>
      <p:sp>
        <p:nvSpPr>
          <p:cNvPr id="13" name="AutoShape 13"/>
          <p:cNvSpPr/>
          <p:nvPr/>
        </p:nvSpPr>
        <p:spPr>
          <a:xfrm>
            <a:off x="1028700" y="5338857"/>
            <a:ext cx="7421924" cy="14288"/>
          </a:xfrm>
          <a:prstGeom prst="line">
            <a:avLst/>
          </a:prstGeom>
          <a:ln w="28575" cap="flat">
            <a:solidFill>
              <a:srgbClr val="FFFFFF"/>
            </a:solidFill>
            <a:prstDash val="solid"/>
            <a:headEnd type="none" w="sm" len="sm"/>
            <a:tailEnd type="none" w="sm" len="sm"/>
          </a:ln>
        </p:spPr>
      </p:sp>
      <p:sp>
        <p:nvSpPr>
          <p:cNvPr id="14" name="Freeform 14"/>
          <p:cNvSpPr/>
          <p:nvPr/>
        </p:nvSpPr>
        <p:spPr>
          <a:xfrm>
            <a:off x="12766114" y="5008002"/>
            <a:ext cx="3860024" cy="2721317"/>
          </a:xfrm>
          <a:custGeom>
            <a:avLst/>
            <a:gdLst/>
            <a:ahLst/>
            <a:cxnLst/>
            <a:rect l="l" t="t" r="r" b="b"/>
            <a:pathLst>
              <a:path w="3860024" h="2721317">
                <a:moveTo>
                  <a:pt x="0" y="0"/>
                </a:moveTo>
                <a:lnTo>
                  <a:pt x="3860025" y="0"/>
                </a:lnTo>
                <a:lnTo>
                  <a:pt x="3860025" y="2721317"/>
                </a:lnTo>
                <a:lnTo>
                  <a:pt x="0" y="27213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4819826" y="782896"/>
            <a:ext cx="2037250" cy="1059370"/>
          </a:xfrm>
          <a:custGeom>
            <a:avLst/>
            <a:gdLst/>
            <a:ahLst/>
            <a:cxnLst/>
            <a:rect l="l" t="t" r="r" b="b"/>
            <a:pathLst>
              <a:path w="2037250" h="1059370">
                <a:moveTo>
                  <a:pt x="0" y="0"/>
                </a:moveTo>
                <a:lnTo>
                  <a:pt x="2037250" y="0"/>
                </a:lnTo>
                <a:lnTo>
                  <a:pt x="2037250" y="1059370"/>
                </a:lnTo>
                <a:lnTo>
                  <a:pt x="0" y="1059370"/>
                </a:lnTo>
                <a:lnTo>
                  <a:pt x="0" y="0"/>
                </a:lnTo>
                <a:close/>
              </a:path>
            </a:pathLst>
          </a:custGeom>
          <a:blipFill>
            <a:blip r:embed="rId6"/>
            <a:stretch>
              <a:fillRect/>
            </a:stretch>
          </a:blipFill>
        </p:spPr>
      </p:sp>
      <p:sp>
        <p:nvSpPr>
          <p:cNvPr id="16" name="TextBox 16"/>
          <p:cNvSpPr txBox="1"/>
          <p:nvPr/>
        </p:nvSpPr>
        <p:spPr>
          <a:xfrm>
            <a:off x="1028700" y="342900"/>
            <a:ext cx="8841817" cy="1443064"/>
          </a:xfrm>
          <a:prstGeom prst="rect">
            <a:avLst/>
          </a:prstGeom>
        </p:spPr>
        <p:txBody>
          <a:bodyPr lIns="0" tIns="0" rIns="0" bIns="0" rtlCol="0" anchor="t">
            <a:spAutoFit/>
          </a:bodyPr>
          <a:lstStyle/>
          <a:p>
            <a:pPr algn="l">
              <a:lnSpc>
                <a:spcPts val="11770"/>
              </a:lnSpc>
              <a:spcBef>
                <a:spcPct val="0"/>
              </a:spcBef>
            </a:pPr>
            <a:r>
              <a:rPr lang="en-US" sz="8407" dirty="0">
                <a:solidFill>
                  <a:srgbClr val="FFFFFF"/>
                </a:solidFill>
                <a:latin typeface="Inter Bold"/>
                <a:ea typeface="Inter Bold"/>
                <a:cs typeface="Inter Bold"/>
                <a:sym typeface="Inter Bold"/>
              </a:rPr>
              <a:t>RAD REFERRALS</a:t>
            </a:r>
          </a:p>
        </p:txBody>
      </p:sp>
      <p:sp>
        <p:nvSpPr>
          <p:cNvPr id="17" name="TextBox 17"/>
          <p:cNvSpPr txBox="1"/>
          <p:nvPr/>
        </p:nvSpPr>
        <p:spPr>
          <a:xfrm>
            <a:off x="1028700" y="1638300"/>
            <a:ext cx="10907241" cy="722203"/>
          </a:xfrm>
          <a:prstGeom prst="rect">
            <a:avLst/>
          </a:prstGeom>
        </p:spPr>
        <p:txBody>
          <a:bodyPr lIns="0" tIns="0" rIns="0" bIns="0" rtlCol="0" anchor="t">
            <a:spAutoFit/>
          </a:bodyPr>
          <a:lstStyle/>
          <a:p>
            <a:pPr algn="l">
              <a:lnSpc>
                <a:spcPts val="5868"/>
              </a:lnSpc>
              <a:spcBef>
                <a:spcPct val="0"/>
              </a:spcBef>
            </a:pPr>
            <a:r>
              <a:rPr lang="en-US" sz="4191" dirty="0">
                <a:solidFill>
                  <a:srgbClr val="FFFFFF"/>
                </a:solidFill>
                <a:latin typeface="Inter Bold"/>
                <a:ea typeface="Inter Bold"/>
                <a:cs typeface="Inter Bold"/>
                <a:sym typeface="Inter Bold"/>
              </a:rPr>
              <a:t>ARE MADE VIA "TELL-A-GIANT" REPORTS</a:t>
            </a:r>
          </a:p>
        </p:txBody>
      </p:sp>
      <p:sp>
        <p:nvSpPr>
          <p:cNvPr id="18" name="TextBox 18"/>
          <p:cNvSpPr txBox="1"/>
          <p:nvPr/>
        </p:nvSpPr>
        <p:spPr>
          <a:xfrm>
            <a:off x="1157813" y="2705100"/>
            <a:ext cx="15972347" cy="1558760"/>
          </a:xfrm>
          <a:prstGeom prst="rect">
            <a:avLst/>
          </a:prstGeom>
        </p:spPr>
        <p:txBody>
          <a:bodyPr lIns="0" tIns="0" rIns="0" bIns="0" rtlCol="0" anchor="t">
            <a:spAutoFit/>
          </a:bodyPr>
          <a:lstStyle/>
          <a:p>
            <a:pPr algn="l">
              <a:lnSpc>
                <a:spcPts val="3689"/>
              </a:lnSpc>
            </a:pPr>
            <a:r>
              <a:rPr lang="en-US" sz="2635" dirty="0">
                <a:solidFill>
                  <a:srgbClr val="FFFFFF"/>
                </a:solidFill>
                <a:latin typeface="Open Sans"/>
                <a:ea typeface="Open Sans"/>
                <a:cs typeface="Open Sans"/>
                <a:sym typeface="Open Sans"/>
              </a:rPr>
              <a:t>- Faculty, Staff and students can submit reports using </a:t>
            </a:r>
            <a:r>
              <a:rPr lang="en-US" sz="2635" dirty="0" err="1">
                <a:solidFill>
                  <a:srgbClr val="FFFFFF"/>
                </a:solidFill>
                <a:latin typeface="Open Sans"/>
                <a:ea typeface="Open Sans"/>
                <a:cs typeface="Open Sans"/>
                <a:sym typeface="Open Sans"/>
              </a:rPr>
              <a:t>MyGiant</a:t>
            </a:r>
            <a:r>
              <a:rPr lang="en-US" sz="2635" dirty="0">
                <a:solidFill>
                  <a:srgbClr val="FFFFFF"/>
                </a:solidFill>
                <a:latin typeface="Open Sans"/>
                <a:ea typeface="Open Sans"/>
                <a:cs typeface="Open Sans"/>
                <a:sym typeface="Open Sans"/>
              </a:rPr>
              <a:t> or the District’s website.</a:t>
            </a:r>
          </a:p>
          <a:p>
            <a:pPr algn="l">
              <a:lnSpc>
                <a:spcPts val="1317"/>
              </a:lnSpc>
            </a:pPr>
            <a:endParaRPr lang="en-US" sz="2635" dirty="0">
              <a:solidFill>
                <a:srgbClr val="FFFFFF"/>
              </a:solidFill>
              <a:latin typeface="Open Sans"/>
              <a:ea typeface="Open Sans"/>
              <a:cs typeface="Open Sans"/>
              <a:sym typeface="Open Sans"/>
            </a:endParaRPr>
          </a:p>
          <a:p>
            <a:pPr marL="179388" indent="-179388" algn="l">
              <a:lnSpc>
                <a:spcPts val="3689"/>
              </a:lnSpc>
              <a:spcBef>
                <a:spcPct val="0"/>
              </a:spcBef>
            </a:pPr>
            <a:r>
              <a:rPr lang="en-US" sz="2635" dirty="0">
                <a:solidFill>
                  <a:srgbClr val="FFFFFF"/>
                </a:solidFill>
                <a:latin typeface="Open Sans"/>
                <a:ea typeface="Open Sans"/>
                <a:cs typeface="Open Sans"/>
                <a:sym typeface="Open Sans"/>
              </a:rPr>
              <a:t>- Reports are made by clicking on the “Tell A Giant” link at the bottom of COS.edu homepage or in your      </a:t>
            </a:r>
            <a:r>
              <a:rPr lang="en-US" sz="2635" dirty="0" err="1">
                <a:solidFill>
                  <a:srgbClr val="FFFFFF"/>
                </a:solidFill>
                <a:latin typeface="Open Sans"/>
                <a:ea typeface="Open Sans"/>
                <a:cs typeface="Open Sans"/>
                <a:sym typeface="Open Sans"/>
              </a:rPr>
              <a:t>MyGiant</a:t>
            </a:r>
            <a:r>
              <a:rPr lang="en-US" sz="2635" dirty="0">
                <a:solidFill>
                  <a:srgbClr val="FFFFFF"/>
                </a:solidFill>
                <a:latin typeface="Open Sans"/>
                <a:ea typeface="Open Sans"/>
                <a:cs typeface="Open Sans"/>
                <a:sym typeface="Open Sans"/>
              </a:rPr>
              <a:t> portal.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59" b="-9259"/>
            </a:stretch>
          </a:blipFill>
        </p:spPr>
      </p:sp>
      <p:grpSp>
        <p:nvGrpSpPr>
          <p:cNvPr id="3" name="Group 3"/>
          <p:cNvGrpSpPr/>
          <p:nvPr/>
        </p:nvGrpSpPr>
        <p:grpSpPr>
          <a:xfrm>
            <a:off x="13177896" y="0"/>
            <a:ext cx="5110104" cy="10287000"/>
            <a:chOff x="0" y="0"/>
            <a:chExt cx="1345871" cy="2709333"/>
          </a:xfrm>
        </p:grpSpPr>
        <p:sp>
          <p:nvSpPr>
            <p:cNvPr id="4" name="Freeform 4"/>
            <p:cNvSpPr/>
            <p:nvPr/>
          </p:nvSpPr>
          <p:spPr>
            <a:xfrm>
              <a:off x="0" y="0"/>
              <a:ext cx="1345871" cy="2709333"/>
            </a:xfrm>
            <a:custGeom>
              <a:avLst/>
              <a:gdLst/>
              <a:ahLst/>
              <a:cxnLst/>
              <a:rect l="l" t="t" r="r" b="b"/>
              <a:pathLst>
                <a:path w="1345871" h="2709333">
                  <a:moveTo>
                    <a:pt x="0" y="0"/>
                  </a:moveTo>
                  <a:lnTo>
                    <a:pt x="1345871" y="0"/>
                  </a:lnTo>
                  <a:lnTo>
                    <a:pt x="1345871" y="2709333"/>
                  </a:lnTo>
                  <a:lnTo>
                    <a:pt x="0" y="2709333"/>
                  </a:lnTo>
                  <a:close/>
                </a:path>
              </a:pathLst>
            </a:custGeom>
            <a:solidFill>
              <a:srgbClr val="616470"/>
            </a:solidFill>
          </p:spPr>
        </p:sp>
        <p:sp>
          <p:nvSpPr>
            <p:cNvPr id="5" name="TextBox 5"/>
            <p:cNvSpPr txBox="1"/>
            <p:nvPr/>
          </p:nvSpPr>
          <p:spPr>
            <a:xfrm>
              <a:off x="0" y="-47625"/>
              <a:ext cx="1345871" cy="2756958"/>
            </a:xfrm>
            <a:prstGeom prst="rect">
              <a:avLst/>
            </a:prstGeom>
          </p:spPr>
          <p:txBody>
            <a:bodyPr lIns="50800" tIns="50800" rIns="50800" bIns="50800" rtlCol="0" anchor="ctr"/>
            <a:lstStyle/>
            <a:p>
              <a:pPr algn="ctr">
                <a:lnSpc>
                  <a:spcPts val="3696"/>
                </a:lnSpc>
              </a:pPr>
              <a:endParaRPr/>
            </a:p>
          </p:txBody>
        </p:sp>
      </p:grpSp>
      <p:sp>
        <p:nvSpPr>
          <p:cNvPr id="6" name="AutoShape 6"/>
          <p:cNvSpPr/>
          <p:nvPr/>
        </p:nvSpPr>
        <p:spPr>
          <a:xfrm flipV="1">
            <a:off x="1028759" y="2346994"/>
            <a:ext cx="11430012" cy="14287"/>
          </a:xfrm>
          <a:prstGeom prst="line">
            <a:avLst/>
          </a:prstGeom>
          <a:ln w="28575" cap="flat">
            <a:solidFill>
              <a:srgbClr val="FFFFFF"/>
            </a:solidFill>
            <a:prstDash val="solid"/>
            <a:headEnd type="none" w="sm" len="sm"/>
            <a:tailEnd type="none" w="sm" len="sm"/>
          </a:ln>
        </p:spPr>
      </p:sp>
      <p:sp>
        <p:nvSpPr>
          <p:cNvPr id="9" name="TextBox 9"/>
          <p:cNvSpPr txBox="1"/>
          <p:nvPr/>
        </p:nvSpPr>
        <p:spPr>
          <a:xfrm>
            <a:off x="455035" y="8549181"/>
            <a:ext cx="7841644" cy="1308476"/>
          </a:xfrm>
          <a:prstGeom prst="rect">
            <a:avLst/>
          </a:prstGeom>
        </p:spPr>
        <p:txBody>
          <a:bodyPr lIns="59696" tIns="59696" rIns="59696" bIns="59696" rtlCol="0" anchor="ctr"/>
          <a:lstStyle/>
          <a:p>
            <a:pPr algn="ctr">
              <a:lnSpc>
                <a:spcPts val="3079"/>
              </a:lnSpc>
            </a:pPr>
            <a:endParaRPr/>
          </a:p>
        </p:txBody>
      </p:sp>
      <p:sp>
        <p:nvSpPr>
          <p:cNvPr id="10" name="Freeform 10"/>
          <p:cNvSpPr/>
          <p:nvPr/>
        </p:nvSpPr>
        <p:spPr>
          <a:xfrm>
            <a:off x="13177896" y="-107743"/>
            <a:ext cx="5110104" cy="10394743"/>
          </a:xfrm>
          <a:custGeom>
            <a:avLst/>
            <a:gdLst/>
            <a:ahLst/>
            <a:cxnLst/>
            <a:rect l="l" t="t" r="r" b="b"/>
            <a:pathLst>
              <a:path w="5110104" h="10394743">
                <a:moveTo>
                  <a:pt x="0" y="0"/>
                </a:moveTo>
                <a:lnTo>
                  <a:pt x="5110104" y="0"/>
                </a:lnTo>
                <a:lnTo>
                  <a:pt x="5110104" y="10394743"/>
                </a:lnTo>
                <a:lnTo>
                  <a:pt x="0" y="10394743"/>
                </a:lnTo>
                <a:lnTo>
                  <a:pt x="0" y="0"/>
                </a:lnTo>
                <a:close/>
              </a:path>
            </a:pathLst>
          </a:custGeom>
          <a:blipFill>
            <a:blip r:embed="rId5">
              <a:alphaModFix amt="30000"/>
            </a:blip>
            <a:stretch>
              <a:fillRect l="-150621" r="-54501"/>
            </a:stretch>
          </a:blipFill>
        </p:spPr>
      </p:sp>
      <p:grpSp>
        <p:nvGrpSpPr>
          <p:cNvPr id="11" name="Group 11"/>
          <p:cNvGrpSpPr/>
          <p:nvPr/>
        </p:nvGrpSpPr>
        <p:grpSpPr>
          <a:xfrm>
            <a:off x="1600200" y="8620818"/>
            <a:ext cx="9310138" cy="1165201"/>
            <a:chOff x="0" y="0"/>
            <a:chExt cx="12413517" cy="1553601"/>
          </a:xfrm>
        </p:grpSpPr>
        <p:grpSp>
          <p:nvGrpSpPr>
            <p:cNvPr id="12" name="Group 12"/>
            <p:cNvGrpSpPr/>
            <p:nvPr/>
          </p:nvGrpSpPr>
          <p:grpSpPr>
            <a:xfrm>
              <a:off x="0" y="0"/>
              <a:ext cx="12413517" cy="1553601"/>
              <a:chOff x="0" y="0"/>
              <a:chExt cx="2475764" cy="309852"/>
            </a:xfrm>
          </p:grpSpPr>
          <p:sp>
            <p:nvSpPr>
              <p:cNvPr id="13" name="Freeform 13"/>
              <p:cNvSpPr/>
              <p:nvPr/>
            </p:nvSpPr>
            <p:spPr>
              <a:xfrm>
                <a:off x="0" y="0"/>
                <a:ext cx="2475764" cy="309852"/>
              </a:xfrm>
              <a:custGeom>
                <a:avLst/>
                <a:gdLst/>
                <a:ahLst/>
                <a:cxnLst/>
                <a:rect l="l" t="t" r="r" b="b"/>
                <a:pathLst>
                  <a:path w="2475764" h="309852">
                    <a:moveTo>
                      <a:pt x="12473" y="0"/>
                    </a:moveTo>
                    <a:lnTo>
                      <a:pt x="2463291" y="0"/>
                    </a:lnTo>
                    <a:cubicBezTo>
                      <a:pt x="2470180" y="0"/>
                      <a:pt x="2475764" y="5585"/>
                      <a:pt x="2475764" y="12473"/>
                    </a:cubicBezTo>
                    <a:lnTo>
                      <a:pt x="2475764" y="297378"/>
                    </a:lnTo>
                    <a:cubicBezTo>
                      <a:pt x="2475764" y="304267"/>
                      <a:pt x="2470180" y="309852"/>
                      <a:pt x="2463291" y="309852"/>
                    </a:cubicBezTo>
                    <a:lnTo>
                      <a:pt x="12473" y="309852"/>
                    </a:lnTo>
                    <a:cubicBezTo>
                      <a:pt x="5585" y="309852"/>
                      <a:pt x="0" y="304267"/>
                      <a:pt x="0" y="297378"/>
                    </a:cubicBezTo>
                    <a:lnTo>
                      <a:pt x="0" y="12473"/>
                    </a:lnTo>
                    <a:cubicBezTo>
                      <a:pt x="0" y="5585"/>
                      <a:pt x="5585" y="0"/>
                      <a:pt x="12473" y="0"/>
                    </a:cubicBezTo>
                    <a:close/>
                  </a:path>
                </a:pathLst>
              </a:custGeom>
              <a:solidFill>
                <a:srgbClr val="FFFFFF"/>
              </a:solidFill>
            </p:spPr>
          </p:sp>
          <p:sp>
            <p:nvSpPr>
              <p:cNvPr id="14" name="TextBox 14"/>
              <p:cNvSpPr txBox="1"/>
              <p:nvPr/>
            </p:nvSpPr>
            <p:spPr>
              <a:xfrm>
                <a:off x="0" y="-38100"/>
                <a:ext cx="2475764" cy="347952"/>
              </a:xfrm>
              <a:prstGeom prst="rect">
                <a:avLst/>
              </a:prstGeom>
            </p:spPr>
            <p:txBody>
              <a:bodyPr lIns="59696" tIns="59696" rIns="59696" bIns="59696" rtlCol="0" anchor="ctr"/>
              <a:lstStyle/>
              <a:p>
                <a:pPr algn="ctr">
                  <a:lnSpc>
                    <a:spcPts val="3079"/>
                  </a:lnSpc>
                </a:pPr>
                <a:endParaRPr/>
              </a:p>
            </p:txBody>
          </p:sp>
        </p:grpSp>
        <p:sp>
          <p:nvSpPr>
            <p:cNvPr id="15" name="TextBox 15"/>
            <p:cNvSpPr txBox="1"/>
            <p:nvPr/>
          </p:nvSpPr>
          <p:spPr>
            <a:xfrm>
              <a:off x="766841" y="797457"/>
              <a:ext cx="10932588" cy="532796"/>
            </a:xfrm>
            <a:prstGeom prst="rect">
              <a:avLst/>
            </a:prstGeom>
          </p:spPr>
          <p:txBody>
            <a:bodyPr wrap="square" lIns="0" tIns="0" rIns="0" bIns="0" rtlCol="0" anchor="t">
              <a:spAutoFit/>
            </a:bodyPr>
            <a:lstStyle/>
            <a:p>
              <a:pPr algn="ctr">
                <a:lnSpc>
                  <a:spcPts val="3369"/>
                </a:lnSpc>
                <a:spcBef>
                  <a:spcPct val="0"/>
                </a:spcBef>
              </a:pPr>
              <a:r>
                <a:rPr lang="en-US" sz="2406" dirty="0">
                  <a:solidFill>
                    <a:srgbClr val="F78E1D"/>
                  </a:solidFill>
                  <a:latin typeface="Inter"/>
                  <a:ea typeface="Inter"/>
                  <a:cs typeface="Inter"/>
                  <a:sym typeface="Inter"/>
                  <a:hlinkClick r:id="rId6"/>
                </a:rPr>
                <a:t>https://www.cos.edu/en-us/student-support/tell-a-giant</a:t>
              </a:r>
              <a:endParaRPr lang="en-US" sz="2406" dirty="0">
                <a:solidFill>
                  <a:srgbClr val="F78E1D"/>
                </a:solidFill>
                <a:latin typeface="Inter"/>
                <a:ea typeface="Inter"/>
                <a:cs typeface="Inter"/>
                <a:sym typeface="Inter"/>
              </a:endParaRPr>
            </a:p>
          </p:txBody>
        </p:sp>
        <p:sp>
          <p:nvSpPr>
            <p:cNvPr id="16" name="TextBox 16"/>
            <p:cNvSpPr txBox="1"/>
            <p:nvPr/>
          </p:nvSpPr>
          <p:spPr>
            <a:xfrm>
              <a:off x="4985317" y="174067"/>
              <a:ext cx="3228969" cy="611983"/>
            </a:xfrm>
            <a:prstGeom prst="rect">
              <a:avLst/>
            </a:prstGeom>
          </p:spPr>
          <p:txBody>
            <a:bodyPr wrap="square" lIns="0" tIns="0" rIns="0" bIns="0" rtlCol="0" anchor="t">
              <a:spAutoFit/>
            </a:bodyPr>
            <a:lstStyle/>
            <a:p>
              <a:pPr algn="ctr">
                <a:lnSpc>
                  <a:spcPts val="3839"/>
                </a:lnSpc>
                <a:spcBef>
                  <a:spcPct val="0"/>
                </a:spcBef>
              </a:pPr>
              <a:r>
                <a:rPr lang="en-US" sz="2742" dirty="0">
                  <a:solidFill>
                    <a:srgbClr val="F78E1D"/>
                  </a:solidFill>
                  <a:latin typeface="Inter Bold"/>
                  <a:ea typeface="Inter Bold"/>
                  <a:cs typeface="Inter Bold"/>
                  <a:sym typeface="Inter Bold"/>
                </a:rPr>
                <a:t>TO REPORT:</a:t>
              </a:r>
            </a:p>
          </p:txBody>
        </p:sp>
      </p:grpSp>
      <p:sp>
        <p:nvSpPr>
          <p:cNvPr id="17" name="Freeform 17"/>
          <p:cNvSpPr/>
          <p:nvPr/>
        </p:nvSpPr>
        <p:spPr>
          <a:xfrm>
            <a:off x="13514463" y="3076146"/>
            <a:ext cx="4436969" cy="4436969"/>
          </a:xfrm>
          <a:custGeom>
            <a:avLst/>
            <a:gdLst/>
            <a:ahLst/>
            <a:cxnLst/>
            <a:rect l="l" t="t" r="r" b="b"/>
            <a:pathLst>
              <a:path w="4436969" h="4436969">
                <a:moveTo>
                  <a:pt x="0" y="0"/>
                </a:moveTo>
                <a:lnTo>
                  <a:pt x="4436970" y="0"/>
                </a:lnTo>
                <a:lnTo>
                  <a:pt x="4436970" y="4436969"/>
                </a:lnTo>
                <a:lnTo>
                  <a:pt x="0" y="4436969"/>
                </a:lnTo>
                <a:lnTo>
                  <a:pt x="0" y="0"/>
                </a:lnTo>
                <a:close/>
              </a:path>
            </a:pathLst>
          </a:custGeom>
          <a:blipFill>
            <a:blip r:embed="rId7"/>
            <a:stretch>
              <a:fillRect/>
            </a:stretch>
          </a:blipFill>
        </p:spPr>
      </p:sp>
      <p:grpSp>
        <p:nvGrpSpPr>
          <p:cNvPr id="18" name="Group 18"/>
          <p:cNvGrpSpPr/>
          <p:nvPr/>
        </p:nvGrpSpPr>
        <p:grpSpPr>
          <a:xfrm>
            <a:off x="1028700" y="2776899"/>
            <a:ext cx="11430071" cy="4394677"/>
            <a:chOff x="0" y="-66675"/>
            <a:chExt cx="15240095" cy="5859568"/>
          </a:xfrm>
        </p:grpSpPr>
        <p:sp>
          <p:nvSpPr>
            <p:cNvPr id="19" name="TextBox 19"/>
            <p:cNvSpPr txBox="1"/>
            <p:nvPr/>
          </p:nvSpPr>
          <p:spPr>
            <a:xfrm>
              <a:off x="56" y="-66675"/>
              <a:ext cx="7683053" cy="704772"/>
            </a:xfrm>
            <a:prstGeom prst="rect">
              <a:avLst/>
            </a:prstGeom>
          </p:spPr>
          <p:txBody>
            <a:bodyPr lIns="0" tIns="0" rIns="0" bIns="0" rtlCol="0" anchor="t">
              <a:spAutoFit/>
            </a:bodyPr>
            <a:lstStyle/>
            <a:p>
              <a:pPr algn="l">
                <a:lnSpc>
                  <a:spcPts val="4415"/>
                </a:lnSpc>
                <a:spcBef>
                  <a:spcPct val="0"/>
                </a:spcBef>
              </a:pPr>
              <a:r>
                <a:rPr lang="en-US" sz="3153">
                  <a:solidFill>
                    <a:srgbClr val="FFFFFF"/>
                  </a:solidFill>
                  <a:latin typeface="Inter Bold"/>
                  <a:ea typeface="Inter Bold"/>
                  <a:cs typeface="Inter Bold"/>
                  <a:sym typeface="Inter Bold"/>
                </a:rPr>
                <a:t>INFORMATION TO INCLUDE...</a:t>
              </a:r>
            </a:p>
          </p:txBody>
        </p:sp>
        <p:sp>
          <p:nvSpPr>
            <p:cNvPr id="20" name="TextBox 20"/>
            <p:cNvSpPr txBox="1"/>
            <p:nvPr/>
          </p:nvSpPr>
          <p:spPr>
            <a:xfrm>
              <a:off x="0" y="1046783"/>
              <a:ext cx="15240095" cy="4746110"/>
            </a:xfrm>
            <a:prstGeom prst="rect">
              <a:avLst/>
            </a:prstGeom>
          </p:spPr>
          <p:txBody>
            <a:bodyPr lIns="0" tIns="0" rIns="0" bIns="0" rtlCol="0" anchor="t">
              <a:spAutoFit/>
            </a:bodyPr>
            <a:lstStyle/>
            <a:p>
              <a:pPr algn="l">
                <a:lnSpc>
                  <a:spcPts val="3695"/>
                </a:lnSpc>
                <a:spcBef>
                  <a:spcPct val="0"/>
                </a:spcBef>
              </a:pPr>
              <a:r>
                <a:rPr lang="en-US" sz="2639" dirty="0">
                  <a:solidFill>
                    <a:srgbClr val="FFFFFF"/>
                  </a:solidFill>
                  <a:latin typeface="Inter"/>
                  <a:ea typeface="Inter"/>
                  <a:cs typeface="Inter"/>
                  <a:sym typeface="Inter"/>
                </a:rPr>
                <a:t>- Any demographic information known: </a:t>
              </a:r>
              <a:r>
                <a:rPr lang="en-US" sz="2639" dirty="0">
                  <a:solidFill>
                    <a:srgbClr val="F78E1D"/>
                  </a:solidFill>
                  <a:latin typeface="Inter"/>
                  <a:ea typeface="Inter"/>
                  <a:cs typeface="Inter"/>
                  <a:sym typeface="Inter"/>
                </a:rPr>
                <a:t>name</a:t>
              </a:r>
              <a:r>
                <a:rPr lang="en-US" sz="2639" dirty="0">
                  <a:solidFill>
                    <a:srgbClr val="FFFFFF"/>
                  </a:solidFill>
                  <a:latin typeface="Inter"/>
                  <a:ea typeface="Inter"/>
                  <a:cs typeface="Inter"/>
                  <a:sym typeface="Inter"/>
                </a:rPr>
                <a:t>, </a:t>
              </a:r>
              <a:r>
                <a:rPr lang="en-US" sz="2639" dirty="0">
                  <a:solidFill>
                    <a:srgbClr val="F78E1D"/>
                  </a:solidFill>
                  <a:latin typeface="Inter"/>
                  <a:ea typeface="Inter"/>
                  <a:cs typeface="Inter"/>
                  <a:sym typeface="Inter"/>
                </a:rPr>
                <a:t>contact information</a:t>
              </a:r>
              <a:r>
                <a:rPr lang="en-US" sz="2639" dirty="0">
                  <a:solidFill>
                    <a:srgbClr val="FFFFFF"/>
                  </a:solidFill>
                  <a:latin typeface="Inter"/>
                  <a:ea typeface="Inter"/>
                  <a:cs typeface="Inter"/>
                  <a:sym typeface="Inter"/>
                </a:rPr>
                <a:t>, etc.</a:t>
              </a:r>
            </a:p>
            <a:p>
              <a:pPr algn="l">
                <a:lnSpc>
                  <a:spcPts val="3695"/>
                </a:lnSpc>
                <a:spcBef>
                  <a:spcPct val="0"/>
                </a:spcBef>
              </a:pPr>
              <a:r>
                <a:rPr lang="en-US" sz="2639" dirty="0">
                  <a:solidFill>
                    <a:srgbClr val="FFFFFF"/>
                  </a:solidFill>
                  <a:latin typeface="Inter"/>
                  <a:ea typeface="Inter"/>
                  <a:cs typeface="Inter"/>
                  <a:sym typeface="Inter"/>
                </a:rPr>
                <a:t>Objective description of actual </a:t>
              </a:r>
              <a:r>
                <a:rPr lang="en-US" sz="2639" dirty="0">
                  <a:solidFill>
                    <a:srgbClr val="F78E1D"/>
                  </a:solidFill>
                  <a:latin typeface="Inter"/>
                  <a:ea typeface="Inter"/>
                  <a:cs typeface="Inter"/>
                  <a:sym typeface="Inter"/>
                </a:rPr>
                <a:t>observed behavior</a:t>
              </a:r>
              <a:r>
                <a:rPr lang="en-US" sz="2639" dirty="0">
                  <a:solidFill>
                    <a:srgbClr val="FFFFFF"/>
                  </a:solidFill>
                  <a:latin typeface="Inter"/>
                  <a:ea typeface="Inter"/>
                  <a:cs typeface="Inter"/>
                  <a:sym typeface="Inter"/>
                </a:rPr>
                <a:t>, </a:t>
              </a:r>
              <a:r>
                <a:rPr lang="en-US" sz="2639" dirty="0">
                  <a:solidFill>
                    <a:srgbClr val="F78E1D"/>
                  </a:solidFill>
                  <a:latin typeface="Inter"/>
                  <a:ea typeface="Inter"/>
                  <a:cs typeface="Inter"/>
                  <a:sym typeface="Inter"/>
                </a:rPr>
                <a:t>statement</a:t>
              </a:r>
              <a:r>
                <a:rPr lang="en-US" sz="2639" dirty="0">
                  <a:solidFill>
                    <a:srgbClr val="FFFFFF"/>
                  </a:solidFill>
                  <a:latin typeface="Inter"/>
                  <a:ea typeface="Inter"/>
                  <a:cs typeface="Inter"/>
                  <a:sym typeface="Inter"/>
                </a:rPr>
                <a:t>, </a:t>
              </a:r>
              <a:r>
                <a:rPr lang="en-US" sz="2639" dirty="0">
                  <a:solidFill>
                    <a:srgbClr val="F78E1D"/>
                  </a:solidFill>
                  <a:latin typeface="Inter"/>
                  <a:ea typeface="Inter"/>
                  <a:cs typeface="Inter"/>
                  <a:sym typeface="Inter"/>
                </a:rPr>
                <a:t>written communication</a:t>
              </a:r>
              <a:r>
                <a:rPr lang="en-US" sz="2639" dirty="0">
                  <a:solidFill>
                    <a:srgbClr val="FFFFFF"/>
                  </a:solidFill>
                  <a:latin typeface="Inter"/>
                  <a:ea typeface="Inter"/>
                  <a:cs typeface="Inter"/>
                  <a:sym typeface="Inter"/>
                </a:rPr>
                <a:t>, etc., that led to your concern.</a:t>
              </a:r>
            </a:p>
            <a:p>
              <a:pPr algn="l">
                <a:lnSpc>
                  <a:spcPts val="1319"/>
                </a:lnSpc>
              </a:pPr>
              <a:endParaRPr lang="en-US" sz="2639" dirty="0">
                <a:solidFill>
                  <a:srgbClr val="FFFFFF"/>
                </a:solidFill>
                <a:latin typeface="Inter"/>
                <a:ea typeface="Inter"/>
                <a:cs typeface="Inter"/>
                <a:sym typeface="Inter"/>
              </a:endParaRPr>
            </a:p>
            <a:p>
              <a:pPr algn="l">
                <a:lnSpc>
                  <a:spcPts val="3695"/>
                </a:lnSpc>
                <a:spcBef>
                  <a:spcPct val="0"/>
                </a:spcBef>
              </a:pPr>
              <a:r>
                <a:rPr lang="en-US" sz="2639" dirty="0">
                  <a:solidFill>
                    <a:srgbClr val="FFFFFF"/>
                  </a:solidFill>
                  <a:latin typeface="Inter"/>
                  <a:ea typeface="Inter"/>
                  <a:cs typeface="Inter"/>
                  <a:sym typeface="Inter"/>
                </a:rPr>
                <a:t>- Specific examples, including </a:t>
              </a:r>
              <a:r>
                <a:rPr lang="en-US" sz="2639" dirty="0">
                  <a:solidFill>
                    <a:srgbClr val="F78E1D"/>
                  </a:solidFill>
                  <a:latin typeface="Inter"/>
                  <a:ea typeface="Inter"/>
                  <a:cs typeface="Inter"/>
                  <a:sym typeface="Inter"/>
                </a:rPr>
                <a:t>direct quotes</a:t>
              </a:r>
              <a:r>
                <a:rPr lang="en-US" sz="2639" dirty="0">
                  <a:solidFill>
                    <a:srgbClr val="FFFFFF"/>
                  </a:solidFill>
                  <a:latin typeface="Inter"/>
                  <a:ea typeface="Inter"/>
                  <a:cs typeface="Inter"/>
                  <a:sym typeface="Inter"/>
                </a:rPr>
                <a:t> of what was said, </a:t>
              </a:r>
              <a:r>
                <a:rPr lang="en-US" sz="2639" dirty="0">
                  <a:solidFill>
                    <a:srgbClr val="F78E1D"/>
                  </a:solidFill>
                  <a:latin typeface="Inter"/>
                  <a:ea typeface="Inter"/>
                  <a:cs typeface="Inter"/>
                  <a:sym typeface="Inter"/>
                </a:rPr>
                <a:t>emails exchanged</a:t>
              </a:r>
              <a:r>
                <a:rPr lang="en-US" sz="2639" dirty="0">
                  <a:solidFill>
                    <a:srgbClr val="FFFFFF"/>
                  </a:solidFill>
                  <a:latin typeface="Inter"/>
                  <a:ea typeface="Inter"/>
                  <a:cs typeface="Inter"/>
                  <a:sym typeface="Inter"/>
                </a:rPr>
                <a:t>, </a:t>
              </a:r>
              <a:r>
                <a:rPr lang="en-US" sz="2639" dirty="0">
                  <a:solidFill>
                    <a:srgbClr val="F78E1D"/>
                  </a:solidFill>
                  <a:latin typeface="Inter"/>
                  <a:ea typeface="Inter"/>
                  <a:cs typeface="Inter"/>
                  <a:sym typeface="Inter"/>
                </a:rPr>
                <a:t>assignments submitted</a:t>
              </a:r>
              <a:r>
                <a:rPr lang="en-US" sz="2639" dirty="0">
                  <a:solidFill>
                    <a:srgbClr val="FFFFFF"/>
                  </a:solidFill>
                  <a:latin typeface="Inter"/>
                  <a:ea typeface="Inter"/>
                  <a:cs typeface="Inter"/>
                  <a:sym typeface="Inter"/>
                </a:rPr>
                <a:t>, etc., that are relevant to your concern.</a:t>
              </a:r>
            </a:p>
            <a:p>
              <a:pPr algn="l">
                <a:lnSpc>
                  <a:spcPts val="1319"/>
                </a:lnSpc>
              </a:pPr>
              <a:endParaRPr lang="en-US" sz="2639" dirty="0">
                <a:solidFill>
                  <a:srgbClr val="FFFFFF"/>
                </a:solidFill>
                <a:latin typeface="Inter"/>
                <a:ea typeface="Inter"/>
                <a:cs typeface="Inter"/>
                <a:sym typeface="Inter"/>
              </a:endParaRPr>
            </a:p>
            <a:p>
              <a:pPr algn="l">
                <a:lnSpc>
                  <a:spcPts val="3695"/>
                </a:lnSpc>
                <a:spcBef>
                  <a:spcPct val="0"/>
                </a:spcBef>
              </a:pPr>
              <a:endParaRPr lang="en-US" sz="2639" dirty="0">
                <a:solidFill>
                  <a:srgbClr val="FFFFFF"/>
                </a:solidFill>
                <a:latin typeface="Inter"/>
                <a:ea typeface="Inter"/>
                <a:cs typeface="Inter"/>
                <a:sym typeface="Inter"/>
              </a:endParaRPr>
            </a:p>
          </p:txBody>
        </p:sp>
      </p:grpSp>
      <p:sp>
        <p:nvSpPr>
          <p:cNvPr id="21" name="Freeform 21"/>
          <p:cNvSpPr/>
          <p:nvPr/>
        </p:nvSpPr>
        <p:spPr>
          <a:xfrm rot="6103471" flipV="1">
            <a:off x="10934128" y="6014251"/>
            <a:ext cx="1236468" cy="2336968"/>
          </a:xfrm>
          <a:custGeom>
            <a:avLst/>
            <a:gdLst/>
            <a:ahLst/>
            <a:cxnLst/>
            <a:rect l="l" t="t" r="r" b="b"/>
            <a:pathLst>
              <a:path w="1236468" h="2336968">
                <a:moveTo>
                  <a:pt x="0" y="2336968"/>
                </a:moveTo>
                <a:lnTo>
                  <a:pt x="1236468" y="2336968"/>
                </a:lnTo>
                <a:lnTo>
                  <a:pt x="1236468" y="0"/>
                </a:lnTo>
                <a:lnTo>
                  <a:pt x="0" y="0"/>
                </a:lnTo>
                <a:lnTo>
                  <a:pt x="0" y="2336968"/>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TextBox 22"/>
          <p:cNvSpPr txBox="1"/>
          <p:nvPr/>
        </p:nvSpPr>
        <p:spPr>
          <a:xfrm>
            <a:off x="1143537" y="266700"/>
            <a:ext cx="11200457" cy="1093401"/>
          </a:xfrm>
          <a:prstGeom prst="rect">
            <a:avLst/>
          </a:prstGeom>
        </p:spPr>
        <p:txBody>
          <a:bodyPr lIns="0" tIns="0" rIns="0" bIns="0" rtlCol="0" anchor="t">
            <a:spAutoFit/>
          </a:bodyPr>
          <a:lstStyle/>
          <a:p>
            <a:pPr algn="l">
              <a:lnSpc>
                <a:spcPts val="8974"/>
              </a:lnSpc>
              <a:spcBef>
                <a:spcPct val="0"/>
              </a:spcBef>
            </a:pPr>
            <a:r>
              <a:rPr lang="en-US" sz="6410" dirty="0">
                <a:solidFill>
                  <a:srgbClr val="FFFFFF"/>
                </a:solidFill>
                <a:latin typeface="Inter Bold"/>
                <a:ea typeface="Inter Bold"/>
                <a:cs typeface="Inter Bold"/>
                <a:sym typeface="Inter Bold"/>
              </a:rPr>
              <a:t>HOW TO MAKE A REFERRAL</a:t>
            </a:r>
          </a:p>
        </p:txBody>
      </p:sp>
      <p:sp>
        <p:nvSpPr>
          <p:cNvPr id="26" name="TextBox 26"/>
          <p:cNvSpPr txBox="1"/>
          <p:nvPr/>
        </p:nvSpPr>
        <p:spPr>
          <a:xfrm>
            <a:off x="1028700" y="6934042"/>
            <a:ext cx="8561561" cy="1091472"/>
          </a:xfrm>
          <a:prstGeom prst="rect">
            <a:avLst/>
          </a:prstGeom>
        </p:spPr>
        <p:txBody>
          <a:bodyPr lIns="0" tIns="0" rIns="0" bIns="0" rtlCol="0" anchor="t">
            <a:spAutoFit/>
          </a:bodyPr>
          <a:lstStyle/>
          <a:p>
            <a:pPr marL="0" lvl="0" indent="0" algn="l">
              <a:lnSpc>
                <a:spcPts val="4415"/>
              </a:lnSpc>
              <a:spcBef>
                <a:spcPct val="0"/>
              </a:spcBef>
            </a:pPr>
            <a:r>
              <a:rPr lang="en-US" sz="3153" u="none" strike="noStrike" dirty="0">
                <a:solidFill>
                  <a:srgbClr val="FFFFFF"/>
                </a:solidFill>
                <a:latin typeface="Inter Bold"/>
                <a:ea typeface="Inter Bold"/>
                <a:cs typeface="Inter Bold"/>
                <a:sym typeface="Inter Bold"/>
              </a:rPr>
              <a:t>FACULTY LINK TO REPORT FOUND IN YOUR</a:t>
            </a:r>
          </a:p>
          <a:p>
            <a:pPr marL="0" lvl="0" indent="0" algn="l">
              <a:lnSpc>
                <a:spcPts val="4415"/>
              </a:lnSpc>
              <a:spcBef>
                <a:spcPct val="0"/>
              </a:spcBef>
            </a:pPr>
            <a:r>
              <a:rPr lang="en-US" sz="3153" u="none" strike="noStrike" dirty="0">
                <a:solidFill>
                  <a:srgbClr val="FFFFFF"/>
                </a:solidFill>
                <a:latin typeface="Inter Bold"/>
                <a:ea typeface="Inter Bold"/>
                <a:cs typeface="Inter Bold"/>
                <a:sym typeface="Inter Bold"/>
              </a:rPr>
              <a:t>MYGIANT DASHBOARD - “MAXIENT” ICON. </a:t>
            </a:r>
          </a:p>
        </p:txBody>
      </p:sp>
      <p:sp>
        <p:nvSpPr>
          <p:cNvPr id="27" name="Freeform 27"/>
          <p:cNvSpPr/>
          <p:nvPr/>
        </p:nvSpPr>
        <p:spPr>
          <a:xfrm>
            <a:off x="11262948" y="7620135"/>
            <a:ext cx="1559147" cy="810757"/>
          </a:xfrm>
          <a:custGeom>
            <a:avLst/>
            <a:gdLst/>
            <a:ahLst/>
            <a:cxnLst/>
            <a:rect l="l" t="t" r="r" b="b"/>
            <a:pathLst>
              <a:path w="1559147" h="810757">
                <a:moveTo>
                  <a:pt x="0" y="0"/>
                </a:moveTo>
                <a:lnTo>
                  <a:pt x="1559148" y="0"/>
                </a:lnTo>
                <a:lnTo>
                  <a:pt x="1559148" y="810757"/>
                </a:lnTo>
                <a:lnTo>
                  <a:pt x="0" y="810757"/>
                </a:lnTo>
                <a:lnTo>
                  <a:pt x="0" y="0"/>
                </a:lnTo>
                <a:close/>
              </a:path>
            </a:pathLst>
          </a:custGeom>
          <a:blipFill>
            <a:blip r:embed="rId10"/>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AutoShape 3"/>
          <p:cNvSpPr/>
          <p:nvPr/>
        </p:nvSpPr>
        <p:spPr>
          <a:xfrm>
            <a:off x="1591299" y="2346994"/>
            <a:ext cx="15105403" cy="0"/>
          </a:xfrm>
          <a:prstGeom prst="line">
            <a:avLst/>
          </a:prstGeom>
          <a:ln w="28575" cap="flat">
            <a:solidFill>
              <a:srgbClr val="FFFFFF"/>
            </a:solidFill>
            <a:prstDash val="solid"/>
            <a:headEnd type="none" w="sm" len="sm"/>
            <a:tailEnd type="none" w="sm" len="sm"/>
          </a:ln>
        </p:spPr>
      </p:sp>
      <p:sp>
        <p:nvSpPr>
          <p:cNvPr id="4" name="TextBox 4"/>
          <p:cNvSpPr txBox="1"/>
          <p:nvPr/>
        </p:nvSpPr>
        <p:spPr>
          <a:xfrm>
            <a:off x="1576027" y="266700"/>
            <a:ext cx="15135947" cy="1093401"/>
          </a:xfrm>
          <a:prstGeom prst="rect">
            <a:avLst/>
          </a:prstGeom>
        </p:spPr>
        <p:txBody>
          <a:bodyPr lIns="0" tIns="0" rIns="0" bIns="0" rtlCol="0" anchor="t">
            <a:spAutoFit/>
          </a:bodyPr>
          <a:lstStyle/>
          <a:p>
            <a:pPr algn="l">
              <a:lnSpc>
                <a:spcPts val="8974"/>
              </a:lnSpc>
              <a:spcBef>
                <a:spcPct val="0"/>
              </a:spcBef>
            </a:pPr>
            <a:r>
              <a:rPr lang="en-US" sz="6410" dirty="0">
                <a:solidFill>
                  <a:srgbClr val="FFFFFF"/>
                </a:solidFill>
                <a:latin typeface="Inter Bold"/>
                <a:ea typeface="Inter Bold"/>
                <a:cs typeface="Inter Bold"/>
                <a:sym typeface="Inter Bold"/>
              </a:rPr>
              <a:t>WHAT HAPPENS AFTER A REFERRAL?</a:t>
            </a:r>
          </a:p>
        </p:txBody>
      </p:sp>
      <p:grpSp>
        <p:nvGrpSpPr>
          <p:cNvPr id="5" name="Group 5"/>
          <p:cNvGrpSpPr/>
          <p:nvPr/>
        </p:nvGrpSpPr>
        <p:grpSpPr>
          <a:xfrm>
            <a:off x="645872" y="2522106"/>
            <a:ext cx="5145570" cy="6012650"/>
            <a:chOff x="0" y="0"/>
            <a:chExt cx="6860760" cy="8016867"/>
          </a:xfrm>
        </p:grpSpPr>
        <p:sp>
          <p:nvSpPr>
            <p:cNvPr id="6" name="Freeform 6"/>
            <p:cNvSpPr/>
            <p:nvPr/>
          </p:nvSpPr>
          <p:spPr>
            <a:xfrm rot="2700000">
              <a:off x="2032904" y="474116"/>
              <a:ext cx="2794951" cy="3510143"/>
            </a:xfrm>
            <a:custGeom>
              <a:avLst/>
              <a:gdLst/>
              <a:ahLst/>
              <a:cxnLst/>
              <a:rect l="l" t="t" r="r" b="b"/>
              <a:pathLst>
                <a:path w="2794951" h="3510143">
                  <a:moveTo>
                    <a:pt x="0" y="0"/>
                  </a:moveTo>
                  <a:lnTo>
                    <a:pt x="2794952" y="0"/>
                  </a:lnTo>
                  <a:lnTo>
                    <a:pt x="2794952" y="3510143"/>
                  </a:lnTo>
                  <a:lnTo>
                    <a:pt x="0" y="35101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2114243" y="4410750"/>
              <a:ext cx="2632273" cy="580517"/>
            </a:xfrm>
            <a:prstGeom prst="rect">
              <a:avLst/>
            </a:prstGeom>
          </p:spPr>
          <p:txBody>
            <a:bodyPr lIns="0" tIns="0" rIns="0" bIns="0" rtlCol="0" anchor="t">
              <a:spAutoFit/>
            </a:bodyPr>
            <a:lstStyle/>
            <a:p>
              <a:pPr algn="ctr">
                <a:lnSpc>
                  <a:spcPts val="3696"/>
                </a:lnSpc>
                <a:spcBef>
                  <a:spcPct val="0"/>
                </a:spcBef>
              </a:pPr>
              <a:r>
                <a:rPr lang="en-US" sz="2640">
                  <a:solidFill>
                    <a:srgbClr val="FFFFFF"/>
                  </a:solidFill>
                  <a:latin typeface="Inter Bold"/>
                  <a:ea typeface="Inter Bold"/>
                  <a:cs typeface="Inter Bold"/>
                  <a:sym typeface="Inter Bold"/>
                </a:rPr>
                <a:t>Gather Data</a:t>
              </a:r>
            </a:p>
          </p:txBody>
        </p:sp>
        <p:sp>
          <p:nvSpPr>
            <p:cNvPr id="8" name="TextBox 8"/>
            <p:cNvSpPr txBox="1"/>
            <p:nvPr/>
          </p:nvSpPr>
          <p:spPr>
            <a:xfrm>
              <a:off x="0" y="6005710"/>
              <a:ext cx="6860760" cy="2011157"/>
            </a:xfrm>
            <a:prstGeom prst="rect">
              <a:avLst/>
            </a:prstGeom>
          </p:spPr>
          <p:txBody>
            <a:bodyPr lIns="0" tIns="0" rIns="0" bIns="0" rtlCol="0" anchor="t">
              <a:spAutoFit/>
            </a:bodyPr>
            <a:lstStyle/>
            <a:p>
              <a:pPr marL="0" lvl="0" indent="0" algn="ctr">
                <a:lnSpc>
                  <a:spcPts val="3042"/>
                </a:lnSpc>
                <a:spcBef>
                  <a:spcPct val="0"/>
                </a:spcBef>
              </a:pPr>
              <a:r>
                <a:rPr lang="en-US" sz="2173" u="none" strike="noStrike">
                  <a:solidFill>
                    <a:srgbClr val="FFFFFF"/>
                  </a:solidFill>
                  <a:latin typeface="Inter"/>
                  <a:ea typeface="Inter"/>
                  <a:cs typeface="Inter"/>
                  <a:sym typeface="Inter"/>
                </a:rPr>
                <a:t>Once the BIT team receives the referral, we will begin collecting any additional information to put together the pieces of the puzzle.</a:t>
              </a:r>
            </a:p>
          </p:txBody>
        </p:sp>
      </p:grpSp>
      <p:grpSp>
        <p:nvGrpSpPr>
          <p:cNvPr id="9" name="Group 9"/>
          <p:cNvGrpSpPr/>
          <p:nvPr/>
        </p:nvGrpSpPr>
        <p:grpSpPr>
          <a:xfrm>
            <a:off x="6443838" y="3282188"/>
            <a:ext cx="5100053" cy="5617638"/>
            <a:chOff x="0" y="0"/>
            <a:chExt cx="6800070" cy="7490183"/>
          </a:xfrm>
        </p:grpSpPr>
        <p:sp>
          <p:nvSpPr>
            <p:cNvPr id="10" name="Freeform 10"/>
            <p:cNvSpPr/>
            <p:nvPr/>
          </p:nvSpPr>
          <p:spPr>
            <a:xfrm>
              <a:off x="2267732" y="0"/>
              <a:ext cx="2070200" cy="2964381"/>
            </a:xfrm>
            <a:custGeom>
              <a:avLst/>
              <a:gdLst/>
              <a:ahLst/>
              <a:cxnLst/>
              <a:rect l="l" t="t" r="r" b="b"/>
              <a:pathLst>
                <a:path w="2070200" h="2964381">
                  <a:moveTo>
                    <a:pt x="0" y="0"/>
                  </a:moveTo>
                  <a:lnTo>
                    <a:pt x="2070200" y="0"/>
                  </a:lnTo>
                  <a:lnTo>
                    <a:pt x="2070200" y="2964381"/>
                  </a:lnTo>
                  <a:lnTo>
                    <a:pt x="0" y="2964381"/>
                  </a:lnTo>
                  <a:lnTo>
                    <a:pt x="0" y="0"/>
                  </a:lnTo>
                  <a:close/>
                </a:path>
              </a:pathLst>
            </a:custGeom>
            <a:blipFill>
              <a:blip r:embed="rId5">
                <a:extLst>
                  <a:ext uri="{96DAC541-7B7A-43D3-8B79-37D633B846F1}">
                    <asvg:svgBlip xmlns:asvg="http://schemas.microsoft.com/office/drawing/2016/SVG/main" r:embed="rId6"/>
                  </a:ext>
                </a:extLst>
              </a:blip>
              <a:stretch>
                <a:fillRect r="-27083"/>
              </a:stretch>
            </a:blipFill>
          </p:spPr>
        </p:sp>
        <p:sp>
          <p:nvSpPr>
            <p:cNvPr id="11" name="TextBox 11"/>
            <p:cNvSpPr txBox="1"/>
            <p:nvPr/>
          </p:nvSpPr>
          <p:spPr>
            <a:xfrm>
              <a:off x="1385461" y="3309874"/>
              <a:ext cx="3597672" cy="580517"/>
            </a:xfrm>
            <a:prstGeom prst="rect">
              <a:avLst/>
            </a:prstGeom>
          </p:spPr>
          <p:txBody>
            <a:bodyPr lIns="0" tIns="0" rIns="0" bIns="0" rtlCol="0" anchor="t">
              <a:spAutoFit/>
            </a:bodyPr>
            <a:lstStyle/>
            <a:p>
              <a:pPr algn="ctr">
                <a:lnSpc>
                  <a:spcPts val="3696"/>
                </a:lnSpc>
                <a:spcBef>
                  <a:spcPct val="0"/>
                </a:spcBef>
              </a:pPr>
              <a:r>
                <a:rPr lang="en-US" sz="2640">
                  <a:solidFill>
                    <a:srgbClr val="FFFFFF"/>
                  </a:solidFill>
                  <a:latin typeface="Inter Bold"/>
                  <a:ea typeface="Inter Bold"/>
                  <a:cs typeface="Inter Bold"/>
                  <a:sym typeface="Inter Bold"/>
                </a:rPr>
                <a:t>Assess Concern</a:t>
              </a:r>
            </a:p>
          </p:txBody>
        </p:sp>
        <p:sp>
          <p:nvSpPr>
            <p:cNvPr id="12" name="TextBox 12"/>
            <p:cNvSpPr txBox="1"/>
            <p:nvPr/>
          </p:nvSpPr>
          <p:spPr>
            <a:xfrm>
              <a:off x="0" y="4992267"/>
              <a:ext cx="6800070" cy="2497916"/>
            </a:xfrm>
            <a:prstGeom prst="rect">
              <a:avLst/>
            </a:prstGeom>
          </p:spPr>
          <p:txBody>
            <a:bodyPr lIns="0" tIns="0" rIns="0" bIns="0" rtlCol="0" anchor="t">
              <a:spAutoFit/>
            </a:bodyPr>
            <a:lstStyle/>
            <a:p>
              <a:pPr marL="0" lvl="0" indent="0" algn="ctr">
                <a:lnSpc>
                  <a:spcPts val="3042"/>
                </a:lnSpc>
                <a:spcBef>
                  <a:spcPct val="0"/>
                </a:spcBef>
              </a:pPr>
              <a:r>
                <a:rPr lang="en-US" sz="2173" u="none" strike="noStrike">
                  <a:solidFill>
                    <a:srgbClr val="FFFFFF"/>
                  </a:solidFill>
                  <a:latin typeface="Inter"/>
                  <a:ea typeface="Inter"/>
                  <a:cs typeface="Inter"/>
                  <a:sym typeface="Inter"/>
                </a:rPr>
                <a:t>In order to determine how to best intervene and support the student, the BIT team reviews the data collected to assess the level of concern, risk, or threat.</a:t>
              </a:r>
            </a:p>
          </p:txBody>
        </p:sp>
      </p:grpSp>
      <p:grpSp>
        <p:nvGrpSpPr>
          <p:cNvPr id="13" name="Group 13"/>
          <p:cNvGrpSpPr/>
          <p:nvPr/>
        </p:nvGrpSpPr>
        <p:grpSpPr>
          <a:xfrm>
            <a:off x="12001091" y="3027588"/>
            <a:ext cx="6105934" cy="5884313"/>
            <a:chOff x="0" y="0"/>
            <a:chExt cx="8141246" cy="7845750"/>
          </a:xfrm>
        </p:grpSpPr>
        <p:sp>
          <p:nvSpPr>
            <p:cNvPr id="14" name="Freeform 14"/>
            <p:cNvSpPr/>
            <p:nvPr/>
          </p:nvSpPr>
          <p:spPr>
            <a:xfrm>
              <a:off x="2546723" y="0"/>
              <a:ext cx="3047799" cy="3303847"/>
            </a:xfrm>
            <a:custGeom>
              <a:avLst/>
              <a:gdLst/>
              <a:ahLst/>
              <a:cxnLst/>
              <a:rect l="l" t="t" r="r" b="b"/>
              <a:pathLst>
                <a:path w="3047799" h="3303847">
                  <a:moveTo>
                    <a:pt x="0" y="0"/>
                  </a:moveTo>
                  <a:lnTo>
                    <a:pt x="3047799" y="0"/>
                  </a:lnTo>
                  <a:lnTo>
                    <a:pt x="3047799" y="3303847"/>
                  </a:lnTo>
                  <a:lnTo>
                    <a:pt x="0" y="33038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1781497" y="3649341"/>
              <a:ext cx="4578251" cy="580517"/>
            </a:xfrm>
            <a:prstGeom prst="rect">
              <a:avLst/>
            </a:prstGeom>
          </p:spPr>
          <p:txBody>
            <a:bodyPr lIns="0" tIns="0" rIns="0" bIns="0" rtlCol="0" anchor="t">
              <a:spAutoFit/>
            </a:bodyPr>
            <a:lstStyle/>
            <a:p>
              <a:pPr algn="ctr">
                <a:lnSpc>
                  <a:spcPts val="3696"/>
                </a:lnSpc>
                <a:spcBef>
                  <a:spcPct val="0"/>
                </a:spcBef>
              </a:pPr>
              <a:r>
                <a:rPr lang="en-US" sz="2640">
                  <a:solidFill>
                    <a:srgbClr val="FFFFFF"/>
                  </a:solidFill>
                  <a:latin typeface="Inter Bold"/>
                  <a:ea typeface="Inter Bold"/>
                  <a:cs typeface="Inter Bold"/>
                  <a:sym typeface="Inter Bold"/>
                </a:rPr>
                <a:t>Deploy Interventions</a:t>
              </a:r>
            </a:p>
          </p:txBody>
        </p:sp>
        <p:sp>
          <p:nvSpPr>
            <p:cNvPr id="16" name="TextBox 16"/>
            <p:cNvSpPr txBox="1"/>
            <p:nvPr/>
          </p:nvSpPr>
          <p:spPr>
            <a:xfrm>
              <a:off x="0" y="5331733"/>
              <a:ext cx="8141246" cy="2514017"/>
            </a:xfrm>
            <a:prstGeom prst="rect">
              <a:avLst/>
            </a:prstGeom>
          </p:spPr>
          <p:txBody>
            <a:bodyPr lIns="0" tIns="0" rIns="0" bIns="0" rtlCol="0" anchor="t">
              <a:spAutoFit/>
            </a:bodyPr>
            <a:lstStyle/>
            <a:p>
              <a:pPr marL="0" lvl="0" indent="0" algn="ctr">
                <a:lnSpc>
                  <a:spcPts val="3042"/>
                </a:lnSpc>
                <a:spcBef>
                  <a:spcPct val="0"/>
                </a:spcBef>
              </a:pPr>
              <a:r>
                <a:rPr lang="en-US" sz="2173" u="none" strike="noStrike">
                  <a:solidFill>
                    <a:srgbClr val="FFFFFF"/>
                  </a:solidFill>
                  <a:latin typeface="Inter"/>
                  <a:ea typeface="Inter"/>
                  <a:cs typeface="Inter"/>
                  <a:sym typeface="Inter"/>
                </a:rPr>
                <a:t>Based on the level of concern, risk or threat, the BIT team will deploy interventions such as a meeting with the individual, case management services, restorative justice, police/campus safety response.</a:t>
              </a:r>
            </a:p>
          </p:txBody>
        </p:sp>
      </p:grpSp>
      <p:sp>
        <p:nvSpPr>
          <p:cNvPr id="17" name="AutoShape 17"/>
          <p:cNvSpPr/>
          <p:nvPr/>
        </p:nvSpPr>
        <p:spPr>
          <a:xfrm flipV="1">
            <a:off x="6155220" y="2953862"/>
            <a:ext cx="0" cy="6492240"/>
          </a:xfrm>
          <a:prstGeom prst="line">
            <a:avLst/>
          </a:prstGeom>
          <a:ln w="38100" cap="flat">
            <a:solidFill>
              <a:srgbClr val="FFFFFF"/>
            </a:solidFill>
            <a:prstDash val="lgDash"/>
            <a:headEnd type="none" w="sm" len="sm"/>
            <a:tailEnd type="none" w="sm" len="sm"/>
          </a:ln>
        </p:spPr>
      </p:sp>
      <p:sp>
        <p:nvSpPr>
          <p:cNvPr id="18" name="AutoShape 18"/>
          <p:cNvSpPr/>
          <p:nvPr/>
        </p:nvSpPr>
        <p:spPr>
          <a:xfrm flipV="1">
            <a:off x="11820116" y="2953862"/>
            <a:ext cx="0" cy="6492240"/>
          </a:xfrm>
          <a:prstGeom prst="line">
            <a:avLst/>
          </a:prstGeom>
          <a:ln w="38100" cap="flat">
            <a:solidFill>
              <a:srgbClr val="FFFFFF"/>
            </a:solidFill>
            <a:prstDash val="lgDash"/>
            <a:headEnd type="none" w="sm" len="sm"/>
            <a:tailEnd type="none" w="sm" len="sm"/>
          </a:ln>
        </p:spPr>
      </p:sp>
      <p:sp>
        <p:nvSpPr>
          <p:cNvPr id="19" name="Freeform 19"/>
          <p:cNvSpPr/>
          <p:nvPr/>
        </p:nvSpPr>
        <p:spPr>
          <a:xfrm>
            <a:off x="634522" y="8899826"/>
            <a:ext cx="1669444" cy="868111"/>
          </a:xfrm>
          <a:custGeom>
            <a:avLst/>
            <a:gdLst/>
            <a:ahLst/>
            <a:cxnLst/>
            <a:rect l="l" t="t" r="r" b="b"/>
            <a:pathLst>
              <a:path w="1669444" h="868111">
                <a:moveTo>
                  <a:pt x="0" y="0"/>
                </a:moveTo>
                <a:lnTo>
                  <a:pt x="1669444" y="0"/>
                </a:lnTo>
                <a:lnTo>
                  <a:pt x="1669444" y="868111"/>
                </a:lnTo>
                <a:lnTo>
                  <a:pt x="0" y="868111"/>
                </a:lnTo>
                <a:lnTo>
                  <a:pt x="0" y="0"/>
                </a:lnTo>
                <a:close/>
              </a:path>
            </a:pathLst>
          </a:custGeom>
          <a:blipFill>
            <a:blip r:embed="rId9"/>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TextBox 3"/>
          <p:cNvSpPr txBox="1"/>
          <p:nvPr/>
        </p:nvSpPr>
        <p:spPr>
          <a:xfrm>
            <a:off x="1028700" y="974251"/>
            <a:ext cx="16230607" cy="1326063"/>
          </a:xfrm>
          <a:prstGeom prst="rect">
            <a:avLst/>
          </a:prstGeom>
        </p:spPr>
        <p:txBody>
          <a:bodyPr lIns="0" tIns="0" rIns="0" bIns="0" rtlCol="0" anchor="t">
            <a:spAutoFit/>
          </a:bodyPr>
          <a:lstStyle/>
          <a:p>
            <a:pPr algn="l">
              <a:lnSpc>
                <a:spcPts val="10863"/>
              </a:lnSpc>
              <a:spcBef>
                <a:spcPct val="0"/>
              </a:spcBef>
            </a:pPr>
            <a:r>
              <a:rPr lang="en-US" sz="7759">
                <a:solidFill>
                  <a:srgbClr val="FFFFFF"/>
                </a:solidFill>
                <a:latin typeface="Inter Bold"/>
                <a:ea typeface="Inter Bold"/>
                <a:cs typeface="Inter Bold"/>
                <a:sym typeface="Inter Bold"/>
              </a:rPr>
              <a:t>FREQUENTLY ASKED QUESTIONS</a:t>
            </a:r>
          </a:p>
        </p:txBody>
      </p:sp>
      <p:sp>
        <p:nvSpPr>
          <p:cNvPr id="4" name="TextBox 4"/>
          <p:cNvSpPr txBox="1"/>
          <p:nvPr/>
        </p:nvSpPr>
        <p:spPr>
          <a:xfrm>
            <a:off x="1028700" y="2214589"/>
            <a:ext cx="4186461" cy="722203"/>
          </a:xfrm>
          <a:prstGeom prst="rect">
            <a:avLst/>
          </a:prstGeom>
        </p:spPr>
        <p:txBody>
          <a:bodyPr lIns="0" tIns="0" rIns="0" bIns="0" rtlCol="0" anchor="t">
            <a:spAutoFit/>
          </a:bodyPr>
          <a:lstStyle/>
          <a:p>
            <a:pPr algn="l">
              <a:lnSpc>
                <a:spcPts val="5868"/>
              </a:lnSpc>
              <a:spcBef>
                <a:spcPct val="0"/>
              </a:spcBef>
            </a:pPr>
            <a:r>
              <a:rPr lang="en-US" sz="4191">
                <a:solidFill>
                  <a:srgbClr val="FFFFFF"/>
                </a:solidFill>
                <a:latin typeface="Inter Bold"/>
                <a:ea typeface="Inter Bold"/>
                <a:cs typeface="Inter Bold"/>
                <a:sym typeface="Inter Bold"/>
              </a:rPr>
              <a:t>AND ANSWERS!</a:t>
            </a:r>
          </a:p>
        </p:txBody>
      </p:sp>
      <p:sp>
        <p:nvSpPr>
          <p:cNvPr id="5" name="AutoShape 5"/>
          <p:cNvSpPr/>
          <p:nvPr/>
        </p:nvSpPr>
        <p:spPr>
          <a:xfrm flipV="1">
            <a:off x="5577932" y="2618553"/>
            <a:ext cx="11681368" cy="0"/>
          </a:xfrm>
          <a:prstGeom prst="line">
            <a:avLst/>
          </a:prstGeom>
          <a:ln w="28575" cap="flat">
            <a:solidFill>
              <a:srgbClr val="FFFFFF"/>
            </a:solidFill>
            <a:prstDash val="solid"/>
            <a:headEnd type="none" w="sm" len="sm"/>
            <a:tailEnd type="none" w="sm" len="sm"/>
          </a:ln>
        </p:spPr>
      </p:sp>
      <p:sp>
        <p:nvSpPr>
          <p:cNvPr id="6" name="TextBox 6"/>
          <p:cNvSpPr txBox="1"/>
          <p:nvPr/>
        </p:nvSpPr>
        <p:spPr>
          <a:xfrm>
            <a:off x="1002503" y="2860592"/>
            <a:ext cx="1306711" cy="1634496"/>
          </a:xfrm>
          <a:prstGeom prst="rect">
            <a:avLst/>
          </a:prstGeom>
        </p:spPr>
        <p:txBody>
          <a:bodyPr lIns="0" tIns="0" rIns="0" bIns="0" rtlCol="0" anchor="t">
            <a:spAutoFit/>
          </a:bodyPr>
          <a:lstStyle/>
          <a:p>
            <a:pPr algn="ctr">
              <a:lnSpc>
                <a:spcPts val="13334"/>
              </a:lnSpc>
              <a:spcBef>
                <a:spcPct val="0"/>
              </a:spcBef>
            </a:pPr>
            <a:r>
              <a:rPr lang="en-US" sz="9524">
                <a:solidFill>
                  <a:srgbClr val="F78E1D"/>
                </a:solidFill>
                <a:latin typeface="Inter Bold"/>
                <a:ea typeface="Inter Bold"/>
                <a:cs typeface="Inter Bold"/>
                <a:sym typeface="Inter Bold"/>
              </a:rPr>
              <a:t>Q:</a:t>
            </a:r>
          </a:p>
        </p:txBody>
      </p:sp>
      <p:sp>
        <p:nvSpPr>
          <p:cNvPr id="7" name="TextBox 7"/>
          <p:cNvSpPr txBox="1"/>
          <p:nvPr/>
        </p:nvSpPr>
        <p:spPr>
          <a:xfrm>
            <a:off x="2566676" y="3140503"/>
            <a:ext cx="13254979" cy="1100945"/>
          </a:xfrm>
          <a:prstGeom prst="rect">
            <a:avLst/>
          </a:prstGeom>
        </p:spPr>
        <p:txBody>
          <a:bodyPr lIns="0" tIns="0" rIns="0" bIns="0" rtlCol="0" anchor="t">
            <a:spAutoFit/>
          </a:bodyPr>
          <a:lstStyle/>
          <a:p>
            <a:pPr algn="l">
              <a:lnSpc>
                <a:spcPts val="4400"/>
              </a:lnSpc>
              <a:spcBef>
                <a:spcPct val="0"/>
              </a:spcBef>
            </a:pPr>
            <a:r>
              <a:rPr lang="en-US" sz="3143">
                <a:solidFill>
                  <a:srgbClr val="FFFFFF"/>
                </a:solidFill>
                <a:latin typeface="Inter"/>
                <a:ea typeface="Inter"/>
                <a:cs typeface="Inter"/>
                <a:sym typeface="Inter"/>
              </a:rPr>
              <a:t>What if the person asks me to keep their information confidential and they don’t want me to make a referral?</a:t>
            </a:r>
          </a:p>
        </p:txBody>
      </p:sp>
      <p:sp>
        <p:nvSpPr>
          <p:cNvPr id="8" name="TextBox 8"/>
          <p:cNvSpPr txBox="1"/>
          <p:nvPr/>
        </p:nvSpPr>
        <p:spPr>
          <a:xfrm>
            <a:off x="888200" y="4541188"/>
            <a:ext cx="1421013" cy="1566391"/>
          </a:xfrm>
          <a:prstGeom prst="rect">
            <a:avLst/>
          </a:prstGeom>
        </p:spPr>
        <p:txBody>
          <a:bodyPr wrap="square" lIns="0" tIns="0" rIns="0" bIns="0" rtlCol="0" anchor="t">
            <a:spAutoFit/>
          </a:bodyPr>
          <a:lstStyle/>
          <a:p>
            <a:pPr algn="ctr">
              <a:lnSpc>
                <a:spcPts val="13334"/>
              </a:lnSpc>
              <a:spcBef>
                <a:spcPct val="0"/>
              </a:spcBef>
            </a:pPr>
            <a:r>
              <a:rPr lang="en-US" sz="9524" dirty="0">
                <a:solidFill>
                  <a:srgbClr val="F78E1D"/>
                </a:solidFill>
                <a:latin typeface="Inter Bold"/>
                <a:ea typeface="Inter Bold"/>
                <a:cs typeface="Inter Bold"/>
                <a:sym typeface="Inter Bold"/>
              </a:rPr>
              <a:t>A:</a:t>
            </a:r>
          </a:p>
        </p:txBody>
      </p:sp>
      <p:sp>
        <p:nvSpPr>
          <p:cNvPr id="9" name="TextBox 9"/>
          <p:cNvSpPr txBox="1"/>
          <p:nvPr/>
        </p:nvSpPr>
        <p:spPr>
          <a:xfrm>
            <a:off x="2566676" y="4591347"/>
            <a:ext cx="14692630" cy="1658002"/>
          </a:xfrm>
          <a:prstGeom prst="rect">
            <a:avLst/>
          </a:prstGeom>
        </p:spPr>
        <p:txBody>
          <a:bodyPr lIns="0" tIns="0" rIns="0" bIns="0" rtlCol="0" anchor="t">
            <a:spAutoFit/>
          </a:bodyPr>
          <a:lstStyle/>
          <a:p>
            <a:pPr algn="l">
              <a:lnSpc>
                <a:spcPts val="4400"/>
              </a:lnSpc>
              <a:spcBef>
                <a:spcPct val="0"/>
              </a:spcBef>
            </a:pPr>
            <a:r>
              <a:rPr lang="en-US" sz="3143">
                <a:solidFill>
                  <a:srgbClr val="FFFFFF"/>
                </a:solidFill>
                <a:latin typeface="Inter"/>
                <a:ea typeface="Inter"/>
                <a:cs typeface="Inter"/>
                <a:sym typeface="Inter"/>
              </a:rPr>
              <a:t>Unless you are a licensed counselor, doctor, or clergy, you are not bound to a confidentiality clause. FERPA allows you to share this information with the team for the safety and wellbeing of the student and of the campus at large.</a:t>
            </a:r>
          </a:p>
        </p:txBody>
      </p:sp>
      <p:sp>
        <p:nvSpPr>
          <p:cNvPr id="10" name="TextBox 10"/>
          <p:cNvSpPr txBox="1"/>
          <p:nvPr/>
        </p:nvSpPr>
        <p:spPr>
          <a:xfrm>
            <a:off x="1036620" y="6831086"/>
            <a:ext cx="16214760" cy="500568"/>
          </a:xfrm>
          <a:prstGeom prst="rect">
            <a:avLst/>
          </a:prstGeom>
        </p:spPr>
        <p:txBody>
          <a:bodyPr lIns="0" tIns="0" rIns="0" bIns="0" rtlCol="0" anchor="t">
            <a:spAutoFit/>
          </a:bodyPr>
          <a:lstStyle/>
          <a:p>
            <a:pPr algn="ctr">
              <a:lnSpc>
                <a:spcPts val="4012"/>
              </a:lnSpc>
              <a:spcBef>
                <a:spcPct val="0"/>
              </a:spcBef>
            </a:pPr>
            <a:r>
              <a:rPr lang="en-US" sz="2866" dirty="0">
                <a:solidFill>
                  <a:srgbClr val="FFFFFF"/>
                </a:solidFill>
                <a:latin typeface="Inter"/>
                <a:ea typeface="Inter"/>
                <a:cs typeface="Inter"/>
                <a:sym typeface="Inter"/>
              </a:rPr>
              <a:t>If you’re worried, or you have information that would be important to share, make the referral. </a:t>
            </a:r>
          </a:p>
        </p:txBody>
      </p:sp>
      <p:sp>
        <p:nvSpPr>
          <p:cNvPr id="11" name="AutoShape 11"/>
          <p:cNvSpPr/>
          <p:nvPr/>
        </p:nvSpPr>
        <p:spPr>
          <a:xfrm>
            <a:off x="1036620" y="6597723"/>
            <a:ext cx="16214760" cy="0"/>
          </a:xfrm>
          <a:prstGeom prst="line">
            <a:avLst/>
          </a:prstGeom>
          <a:ln w="28575" cap="flat">
            <a:solidFill>
              <a:srgbClr val="FFFFFF"/>
            </a:solidFill>
            <a:prstDash val="solid"/>
            <a:headEnd type="none" w="sm" len="sm"/>
            <a:tailEnd type="none" w="sm" len="sm"/>
          </a:ln>
        </p:spPr>
      </p:sp>
      <p:grpSp>
        <p:nvGrpSpPr>
          <p:cNvPr id="12" name="Group 12"/>
          <p:cNvGrpSpPr/>
          <p:nvPr/>
        </p:nvGrpSpPr>
        <p:grpSpPr>
          <a:xfrm>
            <a:off x="451122" y="7569779"/>
            <a:ext cx="17333388" cy="2237613"/>
            <a:chOff x="0" y="0"/>
            <a:chExt cx="4609317" cy="595029"/>
          </a:xfrm>
        </p:grpSpPr>
        <p:sp>
          <p:nvSpPr>
            <p:cNvPr id="13" name="Freeform 13"/>
            <p:cNvSpPr/>
            <p:nvPr/>
          </p:nvSpPr>
          <p:spPr>
            <a:xfrm>
              <a:off x="0" y="0"/>
              <a:ext cx="4609317" cy="595029"/>
            </a:xfrm>
            <a:custGeom>
              <a:avLst/>
              <a:gdLst/>
              <a:ahLst/>
              <a:cxnLst/>
              <a:rect l="l" t="t" r="r" b="b"/>
              <a:pathLst>
                <a:path w="4609317" h="595029">
                  <a:moveTo>
                    <a:pt x="6700" y="0"/>
                  </a:moveTo>
                  <a:lnTo>
                    <a:pt x="4602618" y="0"/>
                  </a:lnTo>
                  <a:cubicBezTo>
                    <a:pt x="4604395" y="0"/>
                    <a:pt x="4606099" y="706"/>
                    <a:pt x="4607355" y="1962"/>
                  </a:cubicBezTo>
                  <a:cubicBezTo>
                    <a:pt x="4608612" y="3219"/>
                    <a:pt x="4609317" y="4923"/>
                    <a:pt x="4609317" y="6700"/>
                  </a:cubicBezTo>
                  <a:lnTo>
                    <a:pt x="4609317" y="588329"/>
                  </a:lnTo>
                  <a:cubicBezTo>
                    <a:pt x="4609317" y="590106"/>
                    <a:pt x="4608612" y="591810"/>
                    <a:pt x="4607355" y="593067"/>
                  </a:cubicBezTo>
                  <a:cubicBezTo>
                    <a:pt x="4606099" y="594323"/>
                    <a:pt x="4604395" y="595029"/>
                    <a:pt x="4602618" y="595029"/>
                  </a:cubicBezTo>
                  <a:lnTo>
                    <a:pt x="6700" y="595029"/>
                  </a:lnTo>
                  <a:cubicBezTo>
                    <a:pt x="4923" y="595029"/>
                    <a:pt x="3219" y="594323"/>
                    <a:pt x="1962" y="593067"/>
                  </a:cubicBezTo>
                  <a:cubicBezTo>
                    <a:pt x="706" y="591810"/>
                    <a:pt x="0" y="590106"/>
                    <a:pt x="0" y="588329"/>
                  </a:cubicBezTo>
                  <a:lnTo>
                    <a:pt x="0" y="6700"/>
                  </a:lnTo>
                  <a:cubicBezTo>
                    <a:pt x="0" y="4923"/>
                    <a:pt x="706" y="3219"/>
                    <a:pt x="1962" y="1962"/>
                  </a:cubicBezTo>
                  <a:cubicBezTo>
                    <a:pt x="3219" y="706"/>
                    <a:pt x="4923" y="0"/>
                    <a:pt x="6700" y="0"/>
                  </a:cubicBezTo>
                  <a:close/>
                </a:path>
              </a:pathLst>
            </a:custGeom>
            <a:solidFill>
              <a:srgbClr val="FFFFFF"/>
            </a:solidFill>
          </p:spPr>
        </p:sp>
        <p:sp>
          <p:nvSpPr>
            <p:cNvPr id="14" name="TextBox 14"/>
            <p:cNvSpPr txBox="1"/>
            <p:nvPr/>
          </p:nvSpPr>
          <p:spPr>
            <a:xfrm>
              <a:off x="0" y="-38100"/>
              <a:ext cx="4609317" cy="633129"/>
            </a:xfrm>
            <a:prstGeom prst="rect">
              <a:avLst/>
            </a:prstGeom>
          </p:spPr>
          <p:txBody>
            <a:bodyPr lIns="59696" tIns="59696" rIns="59696" bIns="59696" rtlCol="0" anchor="ctr"/>
            <a:lstStyle/>
            <a:p>
              <a:pPr algn="ctr">
                <a:lnSpc>
                  <a:spcPts val="3079"/>
                </a:lnSpc>
              </a:pPr>
              <a:endParaRPr/>
            </a:p>
          </p:txBody>
        </p:sp>
      </p:grpSp>
      <p:sp>
        <p:nvSpPr>
          <p:cNvPr id="15" name="TextBox 15"/>
          <p:cNvSpPr txBox="1"/>
          <p:nvPr/>
        </p:nvSpPr>
        <p:spPr>
          <a:xfrm>
            <a:off x="764540" y="7769804"/>
            <a:ext cx="16837660" cy="447294"/>
          </a:xfrm>
          <a:prstGeom prst="rect">
            <a:avLst/>
          </a:prstGeom>
        </p:spPr>
        <p:txBody>
          <a:bodyPr wrap="square" lIns="0" tIns="0" rIns="0" bIns="0" rtlCol="0" anchor="t">
            <a:spAutoFit/>
          </a:bodyPr>
          <a:lstStyle/>
          <a:p>
            <a:pPr algn="ctr">
              <a:lnSpc>
                <a:spcPts val="3696"/>
              </a:lnSpc>
              <a:spcBef>
                <a:spcPct val="0"/>
              </a:spcBef>
            </a:pPr>
            <a:r>
              <a:rPr lang="en-US" sz="2640" dirty="0">
                <a:solidFill>
                  <a:srgbClr val="F78E1D"/>
                </a:solidFill>
                <a:latin typeface="Inter Bold"/>
                <a:ea typeface="Inter Bold"/>
                <a:cs typeface="Inter Bold"/>
                <a:sym typeface="Inter Bold"/>
              </a:rPr>
              <a:t>The referral is designed to help the student and connect them with resources, not get them in trouble.</a:t>
            </a:r>
          </a:p>
        </p:txBody>
      </p:sp>
      <p:sp>
        <p:nvSpPr>
          <p:cNvPr id="16" name="TextBox 16"/>
          <p:cNvSpPr txBox="1"/>
          <p:nvPr/>
        </p:nvSpPr>
        <p:spPr>
          <a:xfrm>
            <a:off x="1002503" y="8331398"/>
            <a:ext cx="16256804" cy="1189901"/>
          </a:xfrm>
          <a:prstGeom prst="rect">
            <a:avLst/>
          </a:prstGeom>
        </p:spPr>
        <p:txBody>
          <a:bodyPr lIns="0" tIns="0" rIns="0" bIns="0" rtlCol="0" anchor="t">
            <a:spAutoFit/>
          </a:bodyPr>
          <a:lstStyle/>
          <a:p>
            <a:pPr algn="ctr">
              <a:lnSpc>
                <a:spcPts val="3189"/>
              </a:lnSpc>
              <a:spcBef>
                <a:spcPct val="0"/>
              </a:spcBef>
            </a:pPr>
            <a:r>
              <a:rPr lang="en-US" sz="2278">
                <a:solidFill>
                  <a:srgbClr val="F78E1D"/>
                </a:solidFill>
                <a:latin typeface="Inter"/>
                <a:ea typeface="Inter"/>
                <a:cs typeface="Inter"/>
                <a:sym typeface="Inter"/>
              </a:rPr>
              <a:t>Try saying something like…. “Thank you for sharing this with me. I am pretty worried about you and everything you’ve been going through. There is a team on campus, the RAD Team that helps with these types of issues. I’m going to make a referral and they will reach out to you to check in and offer support”.</a:t>
            </a:r>
          </a:p>
        </p:txBody>
      </p:sp>
      <p:sp>
        <p:nvSpPr>
          <p:cNvPr id="17" name="Freeform 17"/>
          <p:cNvSpPr/>
          <p:nvPr/>
        </p:nvSpPr>
        <p:spPr>
          <a:xfrm>
            <a:off x="888200" y="328287"/>
            <a:ext cx="1535316" cy="798364"/>
          </a:xfrm>
          <a:custGeom>
            <a:avLst/>
            <a:gdLst/>
            <a:ahLst/>
            <a:cxnLst/>
            <a:rect l="l" t="t" r="r" b="b"/>
            <a:pathLst>
              <a:path w="1535316" h="798364">
                <a:moveTo>
                  <a:pt x="0" y="0"/>
                </a:moveTo>
                <a:lnTo>
                  <a:pt x="1535316" y="0"/>
                </a:lnTo>
                <a:lnTo>
                  <a:pt x="1535316" y="798364"/>
                </a:lnTo>
                <a:lnTo>
                  <a:pt x="0" y="798364"/>
                </a:lnTo>
                <a:lnTo>
                  <a:pt x="0" y="0"/>
                </a:lnTo>
                <a:close/>
              </a:path>
            </a:pathLst>
          </a:custGeom>
          <a:blipFill>
            <a:blip r:embed="rId3"/>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1647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0"/>
            </a:blip>
            <a:stretch>
              <a:fillRect t="-7814" b="-7814"/>
            </a:stretch>
          </a:blipFill>
        </p:spPr>
      </p:sp>
      <p:sp>
        <p:nvSpPr>
          <p:cNvPr id="3" name="TextBox 3"/>
          <p:cNvSpPr txBox="1"/>
          <p:nvPr/>
        </p:nvSpPr>
        <p:spPr>
          <a:xfrm>
            <a:off x="4233403" y="6543550"/>
            <a:ext cx="13025897" cy="2714750"/>
          </a:xfrm>
          <a:prstGeom prst="rect">
            <a:avLst/>
          </a:prstGeom>
        </p:spPr>
        <p:txBody>
          <a:bodyPr lIns="0" tIns="0" rIns="0" bIns="0" rtlCol="0" anchor="t">
            <a:spAutoFit/>
          </a:bodyPr>
          <a:lstStyle/>
          <a:p>
            <a:pPr algn="ctr">
              <a:lnSpc>
                <a:spcPts val="22219"/>
              </a:lnSpc>
              <a:spcBef>
                <a:spcPct val="0"/>
              </a:spcBef>
            </a:pPr>
            <a:r>
              <a:rPr lang="en-US" sz="15871">
                <a:solidFill>
                  <a:srgbClr val="FFFFFF"/>
                </a:solidFill>
                <a:latin typeface="Inter Bold"/>
                <a:ea typeface="Inter Bold"/>
                <a:cs typeface="Inter Bold"/>
                <a:sym typeface="Inter Bold"/>
              </a:rPr>
              <a:t>QUESTIONS?</a:t>
            </a:r>
          </a:p>
        </p:txBody>
      </p:sp>
      <p:sp>
        <p:nvSpPr>
          <p:cNvPr id="4" name="Freeform 4"/>
          <p:cNvSpPr/>
          <p:nvPr/>
        </p:nvSpPr>
        <p:spPr>
          <a:xfrm>
            <a:off x="634522" y="8708567"/>
            <a:ext cx="2037250" cy="1059370"/>
          </a:xfrm>
          <a:custGeom>
            <a:avLst/>
            <a:gdLst/>
            <a:ahLst/>
            <a:cxnLst/>
            <a:rect l="l" t="t" r="r" b="b"/>
            <a:pathLst>
              <a:path w="2037250" h="1059370">
                <a:moveTo>
                  <a:pt x="0" y="0"/>
                </a:moveTo>
                <a:lnTo>
                  <a:pt x="2037249" y="0"/>
                </a:lnTo>
                <a:lnTo>
                  <a:pt x="2037249" y="1059370"/>
                </a:lnTo>
                <a:lnTo>
                  <a:pt x="0" y="1059370"/>
                </a:lnTo>
                <a:lnTo>
                  <a:pt x="0" y="0"/>
                </a:lnTo>
                <a:close/>
              </a:path>
            </a:pathLst>
          </a:custGeom>
          <a:blipFill>
            <a:blip r:embed="rId3"/>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dirty="0"/>
          </a:p>
        </p:txBody>
      </p:sp>
      <p:sp>
        <p:nvSpPr>
          <p:cNvPr id="3" name="TextBox 3"/>
          <p:cNvSpPr txBox="1"/>
          <p:nvPr/>
        </p:nvSpPr>
        <p:spPr>
          <a:xfrm>
            <a:off x="4454957" y="1339811"/>
            <a:ext cx="9378083" cy="946150"/>
          </a:xfrm>
          <a:prstGeom prst="rect">
            <a:avLst/>
          </a:prstGeom>
        </p:spPr>
        <p:txBody>
          <a:bodyPr lIns="0" tIns="0" rIns="0" bIns="0" rtlCol="0" anchor="t">
            <a:spAutoFit/>
          </a:bodyPr>
          <a:lstStyle/>
          <a:p>
            <a:pPr algn="l">
              <a:lnSpc>
                <a:spcPts val="7699"/>
              </a:lnSpc>
              <a:spcBef>
                <a:spcPct val="0"/>
              </a:spcBef>
            </a:pPr>
            <a:r>
              <a:rPr lang="en-US" sz="5499" dirty="0">
                <a:solidFill>
                  <a:srgbClr val="FFFFFF"/>
                </a:solidFill>
                <a:latin typeface="Inter Bold"/>
                <a:ea typeface="Inter Bold"/>
                <a:cs typeface="Inter Bold"/>
                <a:sym typeface="Inter Bold"/>
              </a:rPr>
              <a:t>CONTACT INFORMATION</a:t>
            </a:r>
          </a:p>
        </p:txBody>
      </p:sp>
      <p:sp>
        <p:nvSpPr>
          <p:cNvPr id="4" name="TextBox 4"/>
          <p:cNvSpPr txBox="1"/>
          <p:nvPr/>
        </p:nvSpPr>
        <p:spPr>
          <a:xfrm>
            <a:off x="1450271" y="2914045"/>
            <a:ext cx="15387458" cy="746952"/>
          </a:xfrm>
          <a:prstGeom prst="rect">
            <a:avLst/>
          </a:prstGeom>
        </p:spPr>
        <p:txBody>
          <a:bodyPr lIns="0" tIns="0" rIns="0" bIns="0" rtlCol="0" anchor="t">
            <a:spAutoFit/>
          </a:bodyPr>
          <a:lstStyle/>
          <a:p>
            <a:pPr algn="ctr">
              <a:lnSpc>
                <a:spcPts val="6079"/>
              </a:lnSpc>
              <a:spcBef>
                <a:spcPct val="0"/>
              </a:spcBef>
            </a:pPr>
            <a:r>
              <a:rPr lang="en-US" sz="4342" b="1" dirty="0">
                <a:solidFill>
                  <a:srgbClr val="FFFFFF"/>
                </a:solidFill>
                <a:latin typeface="Open Sans Light"/>
                <a:ea typeface="Open Sans Light"/>
                <a:cs typeface="Open Sans Light"/>
                <a:sym typeface="Open Sans Light"/>
              </a:rPr>
              <a:t>Email the  RAD Team - RAD@COS.edu</a:t>
            </a:r>
          </a:p>
        </p:txBody>
      </p:sp>
      <p:sp>
        <p:nvSpPr>
          <p:cNvPr id="5" name="TextBox 5"/>
          <p:cNvSpPr txBox="1"/>
          <p:nvPr/>
        </p:nvSpPr>
        <p:spPr>
          <a:xfrm>
            <a:off x="4044857" y="7115379"/>
            <a:ext cx="10198282" cy="2333679"/>
          </a:xfrm>
          <a:prstGeom prst="rect">
            <a:avLst/>
          </a:prstGeom>
        </p:spPr>
        <p:txBody>
          <a:bodyPr lIns="0" tIns="0" rIns="0" bIns="0" rtlCol="0" anchor="t">
            <a:spAutoFit/>
          </a:bodyPr>
          <a:lstStyle/>
          <a:p>
            <a:pPr algn="ctr">
              <a:lnSpc>
                <a:spcPts val="9394"/>
              </a:lnSpc>
            </a:pPr>
            <a:r>
              <a:rPr lang="en-US" sz="6710" dirty="0">
                <a:solidFill>
                  <a:srgbClr val="FFFFFF"/>
                </a:solidFill>
                <a:latin typeface="Inter Bold"/>
                <a:ea typeface="Inter Bold"/>
                <a:cs typeface="Inter Bold"/>
                <a:sym typeface="Inter Bold"/>
              </a:rPr>
              <a:t>RAD NEEDS YOUR PIECE</a:t>
            </a:r>
          </a:p>
          <a:p>
            <a:pPr algn="ctr">
              <a:lnSpc>
                <a:spcPts val="9394"/>
              </a:lnSpc>
              <a:spcBef>
                <a:spcPct val="0"/>
              </a:spcBef>
            </a:pPr>
            <a:r>
              <a:rPr lang="en-US" sz="6710" dirty="0">
                <a:solidFill>
                  <a:srgbClr val="FFFFFF"/>
                </a:solidFill>
                <a:latin typeface="Inter Bold"/>
                <a:ea typeface="Inter Bold"/>
                <a:cs typeface="Inter Bold"/>
                <a:sym typeface="Inter Bold"/>
              </a:rPr>
              <a:t>OF THE PUZZLE!</a:t>
            </a:r>
          </a:p>
        </p:txBody>
      </p:sp>
      <p:sp>
        <p:nvSpPr>
          <p:cNvPr id="6" name="Freeform 6"/>
          <p:cNvSpPr/>
          <p:nvPr/>
        </p:nvSpPr>
        <p:spPr>
          <a:xfrm>
            <a:off x="634522" y="8708567"/>
            <a:ext cx="2037250" cy="1059370"/>
          </a:xfrm>
          <a:custGeom>
            <a:avLst/>
            <a:gdLst/>
            <a:ahLst/>
            <a:cxnLst/>
            <a:rect l="l" t="t" r="r" b="b"/>
            <a:pathLst>
              <a:path w="2037250" h="1059370">
                <a:moveTo>
                  <a:pt x="0" y="0"/>
                </a:moveTo>
                <a:lnTo>
                  <a:pt x="2037249" y="0"/>
                </a:lnTo>
                <a:lnTo>
                  <a:pt x="2037249" y="1059370"/>
                </a:lnTo>
                <a:lnTo>
                  <a:pt x="0" y="1059370"/>
                </a:lnTo>
                <a:lnTo>
                  <a:pt x="0" y="0"/>
                </a:lnTo>
                <a:close/>
              </a:path>
            </a:pathLst>
          </a:custGeom>
          <a:blipFill>
            <a:blip r:embed="rId3"/>
            <a:stretch>
              <a:fillRect/>
            </a:stretch>
          </a:blipFill>
        </p:spPr>
      </p:sp>
      <p:sp>
        <p:nvSpPr>
          <p:cNvPr id="7" name="TextBox 7"/>
          <p:cNvSpPr txBox="1"/>
          <p:nvPr/>
        </p:nvSpPr>
        <p:spPr>
          <a:xfrm>
            <a:off x="634522" y="4091094"/>
            <a:ext cx="16203207" cy="730456"/>
          </a:xfrm>
          <a:prstGeom prst="rect">
            <a:avLst/>
          </a:prstGeom>
        </p:spPr>
        <p:txBody>
          <a:bodyPr wrap="square" lIns="0" tIns="0" rIns="0" bIns="0" rtlCol="0" anchor="t">
            <a:spAutoFit/>
          </a:bodyPr>
          <a:lstStyle/>
          <a:p>
            <a:pPr algn="ctr">
              <a:lnSpc>
                <a:spcPts val="6079"/>
              </a:lnSpc>
              <a:spcBef>
                <a:spcPct val="0"/>
              </a:spcBef>
            </a:pPr>
            <a:r>
              <a:rPr lang="en-US" sz="4342" dirty="0">
                <a:solidFill>
                  <a:srgbClr val="FFFFFF"/>
                </a:solidFill>
                <a:latin typeface="Open Sans"/>
                <a:ea typeface="Open Sans"/>
                <a:cs typeface="Open Sans"/>
                <a:sym typeface="Open Sans"/>
              </a:rPr>
              <a:t>Call the Office of the Deans of Student Services - 559-737-5441</a:t>
            </a:r>
          </a:p>
        </p:txBody>
      </p:sp>
      <p:sp>
        <p:nvSpPr>
          <p:cNvPr id="8" name="TextBox 8"/>
          <p:cNvSpPr txBox="1"/>
          <p:nvPr/>
        </p:nvSpPr>
        <p:spPr>
          <a:xfrm>
            <a:off x="1458738" y="5230057"/>
            <a:ext cx="15387458" cy="1476815"/>
          </a:xfrm>
          <a:prstGeom prst="rect">
            <a:avLst/>
          </a:prstGeom>
        </p:spPr>
        <p:txBody>
          <a:bodyPr lIns="0" tIns="0" rIns="0" bIns="0" rtlCol="0" anchor="t">
            <a:spAutoFit/>
          </a:bodyPr>
          <a:lstStyle/>
          <a:p>
            <a:pPr algn="ctr">
              <a:lnSpc>
                <a:spcPts val="6079"/>
              </a:lnSpc>
              <a:spcBef>
                <a:spcPct val="0"/>
              </a:spcBef>
            </a:pPr>
            <a:r>
              <a:rPr lang="en-US" sz="4342" dirty="0">
                <a:solidFill>
                  <a:srgbClr val="FFFFFF"/>
                </a:solidFill>
                <a:latin typeface="Open Sans"/>
                <a:ea typeface="Open Sans"/>
                <a:cs typeface="Open Sans"/>
                <a:sym typeface="Open Sans"/>
              </a:rPr>
              <a:t>Contact any RAD Team Member</a:t>
            </a:r>
          </a:p>
          <a:p>
            <a:pPr algn="ctr">
              <a:lnSpc>
                <a:spcPts val="6079"/>
              </a:lnSpc>
              <a:spcBef>
                <a:spcPct val="0"/>
              </a:spcBef>
            </a:pPr>
            <a:r>
              <a:rPr lang="en-US" sz="3200" dirty="0">
                <a:solidFill>
                  <a:schemeClr val="tx2">
                    <a:lumMod val="60000"/>
                    <a:lumOff val="40000"/>
                  </a:schemeClr>
                </a:solidFill>
                <a:hlinkClick r:id="rId4">
                  <a:extLst>
                    <a:ext uri="{A12FA001-AC4F-418D-AE19-62706E023703}">
                      <ahyp:hlinkClr xmlns:ahyp="http://schemas.microsoft.com/office/drawing/2018/hyperlinkcolor" val="tx"/>
                    </a:ext>
                  </a:extLst>
                </a:hlinkClick>
              </a:rPr>
              <a:t>College of the Sequoias | Resolution and Advocacy Department (RAD Team)</a:t>
            </a:r>
            <a:endParaRPr lang="en-US" sz="3200" dirty="0">
              <a:solidFill>
                <a:schemeClr val="tx2">
                  <a:lumMod val="60000"/>
                  <a:lumOff val="40000"/>
                </a:schemeClr>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232"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17898006" y="8232317"/>
            <a:ext cx="399519" cy="1025983"/>
            <a:chOff x="0" y="0"/>
            <a:chExt cx="1280047" cy="3287216"/>
          </a:xfrm>
        </p:grpSpPr>
        <p:sp>
          <p:nvSpPr>
            <p:cNvPr id="4" name="Freeform 4"/>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171616"/>
            </a:solidFill>
          </p:spPr>
        </p:sp>
      </p:grpSp>
      <p:sp>
        <p:nvSpPr>
          <p:cNvPr id="5" name="TextBox 5"/>
          <p:cNvSpPr txBox="1"/>
          <p:nvPr/>
        </p:nvSpPr>
        <p:spPr>
          <a:xfrm>
            <a:off x="787867" y="8999855"/>
            <a:ext cx="1349143" cy="488315"/>
          </a:xfrm>
          <a:prstGeom prst="rect">
            <a:avLst/>
          </a:prstGeom>
        </p:spPr>
        <p:txBody>
          <a:bodyPr lIns="0" tIns="0" rIns="0" bIns="0" rtlCol="0" anchor="t">
            <a:spAutoFit/>
          </a:bodyPr>
          <a:lstStyle/>
          <a:p>
            <a:pPr algn="l">
              <a:lnSpc>
                <a:spcPts val="1960"/>
              </a:lnSpc>
            </a:pPr>
            <a:r>
              <a:rPr lang="en-US" sz="1400">
                <a:solidFill>
                  <a:srgbClr val="171616"/>
                </a:solidFill>
                <a:latin typeface="Open Sans"/>
                <a:ea typeface="Open Sans"/>
                <a:cs typeface="Open Sans"/>
                <a:sym typeface="Open Sans"/>
              </a:rPr>
              <a:t>2022</a:t>
            </a:r>
          </a:p>
          <a:p>
            <a:pPr algn="l">
              <a:lnSpc>
                <a:spcPts val="1960"/>
              </a:lnSpc>
              <a:spcBef>
                <a:spcPct val="0"/>
              </a:spcBef>
            </a:pPr>
            <a:r>
              <a:rPr lang="en-US" sz="1400">
                <a:solidFill>
                  <a:srgbClr val="171616"/>
                </a:solidFill>
                <a:latin typeface="Open Sans"/>
                <a:ea typeface="Open Sans"/>
                <a:cs typeface="Open Sans"/>
                <a:sym typeface="Open Sans"/>
              </a:rPr>
              <a:t>Company</a:t>
            </a:r>
          </a:p>
        </p:txBody>
      </p:sp>
      <p:sp>
        <p:nvSpPr>
          <p:cNvPr id="6" name="TextBox 6"/>
          <p:cNvSpPr txBox="1"/>
          <p:nvPr/>
        </p:nvSpPr>
        <p:spPr>
          <a:xfrm>
            <a:off x="874912" y="790575"/>
            <a:ext cx="16538175" cy="2082797"/>
          </a:xfrm>
          <a:prstGeom prst="rect">
            <a:avLst/>
          </a:prstGeom>
        </p:spPr>
        <p:txBody>
          <a:bodyPr lIns="0" tIns="0" rIns="0" bIns="0" rtlCol="0" anchor="t">
            <a:spAutoFit/>
          </a:bodyPr>
          <a:lstStyle/>
          <a:p>
            <a:pPr algn="ctr">
              <a:lnSpc>
                <a:spcPts val="16975"/>
              </a:lnSpc>
              <a:spcBef>
                <a:spcPct val="0"/>
              </a:spcBef>
            </a:pPr>
            <a:r>
              <a:rPr lang="en-US" sz="12125">
                <a:solidFill>
                  <a:srgbClr val="FFFFFF">
                    <a:alpha val="95686"/>
                  </a:srgbClr>
                </a:solidFill>
                <a:latin typeface="Inter Bold"/>
                <a:ea typeface="Inter Bold"/>
                <a:cs typeface="Inter Bold"/>
                <a:sym typeface="Inter Bold"/>
              </a:rPr>
              <a:t>MEET THE </a:t>
            </a:r>
            <a:r>
              <a:rPr lang="en-US" sz="12125">
                <a:solidFill>
                  <a:srgbClr val="FFFFFF">
                    <a:alpha val="95686"/>
                  </a:srgbClr>
                </a:solidFill>
                <a:latin typeface="Inter Bold Italics"/>
                <a:ea typeface="Inter Bold Italics"/>
                <a:cs typeface="Inter Bold Italics"/>
                <a:sym typeface="Inter Bold Italics"/>
              </a:rPr>
              <a:t>RAD </a:t>
            </a:r>
            <a:r>
              <a:rPr lang="en-US" sz="12125">
                <a:solidFill>
                  <a:srgbClr val="FFFFFF">
                    <a:alpha val="95686"/>
                  </a:srgbClr>
                </a:solidFill>
                <a:latin typeface="Inter Bold"/>
                <a:ea typeface="Inter Bold"/>
                <a:cs typeface="Inter Bold"/>
                <a:sym typeface="Inter Bold"/>
              </a:rPr>
              <a:t>TEAM</a:t>
            </a:r>
          </a:p>
        </p:txBody>
      </p:sp>
      <p:sp>
        <p:nvSpPr>
          <p:cNvPr id="7" name="Freeform 7"/>
          <p:cNvSpPr/>
          <p:nvPr/>
        </p:nvSpPr>
        <p:spPr>
          <a:xfrm>
            <a:off x="634522" y="8708567"/>
            <a:ext cx="2037250" cy="1059370"/>
          </a:xfrm>
          <a:custGeom>
            <a:avLst/>
            <a:gdLst/>
            <a:ahLst/>
            <a:cxnLst/>
            <a:rect l="l" t="t" r="r" b="b"/>
            <a:pathLst>
              <a:path w="2037250" h="1059370">
                <a:moveTo>
                  <a:pt x="0" y="0"/>
                </a:moveTo>
                <a:lnTo>
                  <a:pt x="2037249" y="0"/>
                </a:lnTo>
                <a:lnTo>
                  <a:pt x="2037249" y="1059370"/>
                </a:lnTo>
                <a:lnTo>
                  <a:pt x="0" y="1059370"/>
                </a:lnTo>
                <a:lnTo>
                  <a:pt x="0" y="0"/>
                </a:lnTo>
                <a:close/>
              </a:path>
            </a:pathLst>
          </a:custGeom>
          <a:blipFill>
            <a:blip r:embed="rId3"/>
            <a:stretch>
              <a:fillRect/>
            </a:stretch>
          </a:blipFill>
        </p:spPr>
      </p:sp>
      <p:sp>
        <p:nvSpPr>
          <p:cNvPr id="8" name="TextBox 8"/>
          <p:cNvSpPr txBox="1"/>
          <p:nvPr/>
        </p:nvSpPr>
        <p:spPr>
          <a:xfrm>
            <a:off x="2895600" y="3089176"/>
            <a:ext cx="6862846" cy="5517472"/>
          </a:xfrm>
          <a:prstGeom prst="rect">
            <a:avLst/>
          </a:prstGeom>
        </p:spPr>
        <p:txBody>
          <a:bodyPr lIns="0" tIns="0" rIns="0" bIns="0" rtlCol="0" anchor="t">
            <a:spAutoFit/>
          </a:bodyPr>
          <a:lstStyle/>
          <a:p>
            <a:pPr algn="l">
              <a:lnSpc>
                <a:spcPts val="2710"/>
              </a:lnSpc>
            </a:pPr>
            <a:r>
              <a:rPr lang="en-US" sz="1935" dirty="0">
                <a:solidFill>
                  <a:srgbClr val="FFFFFF"/>
                </a:solidFill>
                <a:latin typeface="Open Sans Bold"/>
                <a:ea typeface="Open Sans Bold"/>
                <a:cs typeface="Open Sans Bold"/>
                <a:sym typeface="Open Sans Bold"/>
              </a:rPr>
              <a:t>Courtney Sallam, Dean of Student Services</a:t>
            </a:r>
          </a:p>
          <a:p>
            <a:pPr algn="l">
              <a:lnSpc>
                <a:spcPts val="2710"/>
              </a:lnSpc>
            </a:pPr>
            <a:r>
              <a:rPr lang="en-US" sz="1935" dirty="0">
                <a:solidFill>
                  <a:srgbClr val="FFFFFF"/>
                </a:solidFill>
                <a:latin typeface="Open Sans Bold"/>
                <a:ea typeface="Open Sans Bold"/>
                <a:cs typeface="Open Sans Bold"/>
                <a:sym typeface="Open Sans Bold"/>
              </a:rPr>
              <a:t>RAD Chair</a:t>
            </a:r>
          </a:p>
          <a:p>
            <a:pPr algn="l">
              <a:lnSpc>
                <a:spcPts val="2710"/>
              </a:lnSpc>
            </a:pPr>
            <a:r>
              <a:rPr lang="en-US" sz="1935" u="sng" dirty="0">
                <a:solidFill>
                  <a:srgbClr val="FFFFFF"/>
                </a:solidFill>
                <a:latin typeface="Open Sans Bold"/>
                <a:ea typeface="Open Sans Bold"/>
                <a:cs typeface="Open Sans Bold"/>
                <a:sym typeface="Open Sans Bold"/>
              </a:rPr>
              <a:t>courtneys</a:t>
            </a:r>
            <a:r>
              <a:rPr lang="en-US" sz="1935" u="sng" dirty="0">
                <a:solidFill>
                  <a:schemeClr val="bg1"/>
                </a:solidFill>
                <a:latin typeface="Open Sans Bold"/>
                <a:ea typeface="Open Sans Bold"/>
                <a:cs typeface="Open Sans Bold"/>
                <a:sym typeface="Open Sans Bold"/>
                <a:hlinkClick r:id="rId4" tooltip="mailto:michelebr@cos.edu">
                  <a:extLst>
                    <a:ext uri="{A12FA001-AC4F-418D-AE19-62706E023703}">
                      <ahyp:hlinkClr xmlns:ahyp="http://schemas.microsoft.com/office/drawing/2018/hyperlinkcolor" val="tx"/>
                    </a:ext>
                  </a:extLst>
                </a:hlinkClick>
              </a:rPr>
              <a:t>@cos.edu</a:t>
            </a:r>
            <a:r>
              <a:rPr lang="en-US" sz="1935" u="sng" dirty="0">
                <a:solidFill>
                  <a:schemeClr val="bg1"/>
                </a:solidFill>
                <a:latin typeface="Open Sans Bold"/>
                <a:ea typeface="Open Sans Bold"/>
                <a:cs typeface="Open Sans Bold"/>
                <a:sym typeface="Open Sans Bold"/>
              </a:rPr>
              <a:t>,</a:t>
            </a:r>
            <a:r>
              <a:rPr lang="en-US" sz="1935" dirty="0">
                <a:solidFill>
                  <a:schemeClr val="bg1"/>
                </a:solidFill>
                <a:latin typeface="Open Sans Bold"/>
                <a:ea typeface="Open Sans Bold"/>
                <a:cs typeface="Open Sans Bold"/>
                <a:sym typeface="Open Sans Bold"/>
              </a:rPr>
              <a:t> </a:t>
            </a:r>
            <a:r>
              <a:rPr lang="en-US" sz="1935" dirty="0">
                <a:solidFill>
                  <a:srgbClr val="FFFFFF"/>
                </a:solidFill>
                <a:latin typeface="Open Sans Bold"/>
                <a:ea typeface="Open Sans Bold"/>
                <a:cs typeface="Open Sans Bold"/>
                <a:sym typeface="Open Sans Bold"/>
              </a:rPr>
              <a:t>D| 737-5441</a:t>
            </a:r>
          </a:p>
          <a:p>
            <a:pPr algn="l">
              <a:lnSpc>
                <a:spcPts val="2710"/>
              </a:lnSpc>
            </a:pPr>
            <a:r>
              <a:rPr lang="en-US" sz="1935" dirty="0">
                <a:solidFill>
                  <a:srgbClr val="FFFFFF"/>
                </a:solidFill>
                <a:latin typeface="Open Sans Bold"/>
                <a:ea typeface="Open Sans Bold"/>
                <a:cs typeface="Open Sans Bold"/>
                <a:sym typeface="Open Sans Bold"/>
              </a:rPr>
              <a:t>​</a:t>
            </a:r>
          </a:p>
          <a:p>
            <a:pPr algn="l">
              <a:lnSpc>
                <a:spcPts val="2710"/>
              </a:lnSpc>
            </a:pPr>
            <a:r>
              <a:rPr lang="en-US" sz="1935" dirty="0">
                <a:solidFill>
                  <a:srgbClr val="FFFFFF"/>
                </a:solidFill>
                <a:latin typeface="Open Sans Bold"/>
                <a:ea typeface="Open Sans Bold"/>
                <a:cs typeface="Open Sans Bold"/>
                <a:sym typeface="Open Sans Bold"/>
              </a:rPr>
              <a:t>Juan Vazquez, Dean of Student Services</a:t>
            </a:r>
          </a:p>
          <a:p>
            <a:pPr algn="l">
              <a:lnSpc>
                <a:spcPts val="2710"/>
              </a:lnSpc>
            </a:pPr>
            <a:r>
              <a:rPr lang="en-US" sz="1935" u="sng" dirty="0">
                <a:solidFill>
                  <a:schemeClr val="bg1"/>
                </a:solidFill>
                <a:latin typeface="Open Sans Bold"/>
                <a:ea typeface="Open Sans Bold"/>
                <a:cs typeface="Open Sans Bold"/>
                <a:sym typeface="Open Sans Bold"/>
                <a:hlinkClick r:id="rId5" tooltip="mailto:juanv@cos.edu">
                  <a:extLst>
                    <a:ext uri="{A12FA001-AC4F-418D-AE19-62706E023703}">
                      <ahyp:hlinkClr xmlns:ahyp="http://schemas.microsoft.com/office/drawing/2018/hyperlinkcolor" val="tx"/>
                    </a:ext>
                  </a:extLst>
                </a:hlinkClick>
              </a:rPr>
              <a:t>juanv@cos.edu</a:t>
            </a:r>
            <a:r>
              <a:rPr lang="en-US" sz="1935" dirty="0">
                <a:solidFill>
                  <a:srgbClr val="FFFFFF"/>
                </a:solidFill>
                <a:latin typeface="Open Sans Bold"/>
                <a:ea typeface="Open Sans Bold"/>
                <a:cs typeface="Open Sans Bold"/>
                <a:sym typeface="Open Sans Bold"/>
              </a:rPr>
              <a:t>, D| 737-5440​</a:t>
            </a:r>
          </a:p>
          <a:p>
            <a:pPr algn="l">
              <a:lnSpc>
                <a:spcPts val="2710"/>
              </a:lnSpc>
            </a:pPr>
            <a:r>
              <a:rPr lang="en-US" sz="1935" dirty="0">
                <a:solidFill>
                  <a:srgbClr val="FFFFFF"/>
                </a:solidFill>
                <a:latin typeface="Open Sans Bold"/>
                <a:ea typeface="Open Sans Bold"/>
                <a:cs typeface="Open Sans Bold"/>
                <a:sym typeface="Open Sans Bold"/>
              </a:rPr>
              <a:t>​</a:t>
            </a:r>
          </a:p>
          <a:p>
            <a:pPr algn="l">
              <a:lnSpc>
                <a:spcPts val="2710"/>
              </a:lnSpc>
            </a:pPr>
            <a:r>
              <a:rPr lang="en-US" sz="1935" dirty="0">
                <a:solidFill>
                  <a:srgbClr val="FFFFFF"/>
                </a:solidFill>
                <a:latin typeface="Open Sans Bold"/>
                <a:ea typeface="Open Sans Bold"/>
                <a:cs typeface="Open Sans Bold"/>
                <a:sym typeface="Open Sans Bold"/>
              </a:rPr>
              <a:t>Elise Garcia, Dean of Student Services</a:t>
            </a:r>
          </a:p>
          <a:p>
            <a:pPr algn="l">
              <a:lnSpc>
                <a:spcPts val="2710"/>
              </a:lnSpc>
            </a:pPr>
            <a:r>
              <a:rPr lang="en-US" sz="1935" u="sng" dirty="0">
                <a:solidFill>
                  <a:schemeClr val="bg1"/>
                </a:solidFill>
                <a:latin typeface="Open Sans Bold"/>
                <a:ea typeface="Open Sans Bold"/>
                <a:cs typeface="Open Sans Bold"/>
                <a:sym typeface="Open Sans Bold"/>
                <a:hlinkClick r:id="rId6" tooltip="mailto:eliseg@cos.edu">
                  <a:extLst>
                    <a:ext uri="{A12FA001-AC4F-418D-AE19-62706E023703}">
                      <ahyp:hlinkClr xmlns:ahyp="http://schemas.microsoft.com/office/drawing/2018/hyperlinkcolor" val="tx"/>
                    </a:ext>
                  </a:extLst>
                </a:hlinkClick>
              </a:rPr>
              <a:t>eliseg@cos.edu</a:t>
            </a:r>
            <a:r>
              <a:rPr lang="en-US" sz="1935" dirty="0">
                <a:solidFill>
                  <a:srgbClr val="FFFFFF"/>
                </a:solidFill>
                <a:latin typeface="Open Sans Bold"/>
                <a:ea typeface="Open Sans Bold"/>
                <a:cs typeface="Open Sans Bold"/>
                <a:sym typeface="Open Sans Bold"/>
              </a:rPr>
              <a:t>, D| 737-5443​</a:t>
            </a:r>
          </a:p>
          <a:p>
            <a:pPr algn="l">
              <a:lnSpc>
                <a:spcPts val="2710"/>
              </a:lnSpc>
            </a:pPr>
            <a:r>
              <a:rPr lang="en-US" sz="1935" dirty="0">
                <a:solidFill>
                  <a:srgbClr val="FFFFFF"/>
                </a:solidFill>
                <a:latin typeface="Open Sans Bold"/>
                <a:ea typeface="Open Sans Bold"/>
                <a:cs typeface="Open Sans Bold"/>
                <a:sym typeface="Open Sans Bold"/>
              </a:rPr>
              <a:t>​</a:t>
            </a:r>
          </a:p>
          <a:p>
            <a:pPr algn="l">
              <a:lnSpc>
                <a:spcPts val="2710"/>
              </a:lnSpc>
            </a:pPr>
            <a:r>
              <a:rPr lang="en-US" sz="1935" dirty="0">
                <a:solidFill>
                  <a:srgbClr val="FFFFFF"/>
                </a:solidFill>
                <a:latin typeface="Open Sans Bold"/>
                <a:ea typeface="Open Sans Bold"/>
                <a:cs typeface="Open Sans Bold"/>
                <a:sym typeface="Open Sans Bold"/>
              </a:rPr>
              <a:t>Milli Owens, Dean of Business, CFS &amp; SS, Acad. </a:t>
            </a:r>
            <a:r>
              <a:rPr lang="en-US" sz="1935" dirty="0" err="1">
                <a:solidFill>
                  <a:srgbClr val="FFFFFF"/>
                </a:solidFill>
                <a:latin typeface="Open Sans Bold"/>
                <a:ea typeface="Open Sans Bold"/>
                <a:cs typeface="Open Sans Bold"/>
                <a:sym typeface="Open Sans Bold"/>
              </a:rPr>
              <a:t>Svcs</a:t>
            </a:r>
            <a:r>
              <a:rPr lang="en-US" sz="1935" dirty="0">
                <a:solidFill>
                  <a:srgbClr val="FFFFFF"/>
                </a:solidFill>
                <a:latin typeface="Open Sans Bold"/>
                <a:ea typeface="Open Sans Bold"/>
                <a:cs typeface="Open Sans Bold"/>
                <a:sym typeface="Open Sans Bold"/>
              </a:rPr>
              <a:t>., </a:t>
            </a:r>
          </a:p>
          <a:p>
            <a:pPr algn="l">
              <a:lnSpc>
                <a:spcPts val="2710"/>
              </a:lnSpc>
            </a:pPr>
            <a:r>
              <a:rPr lang="en-US" sz="1935" dirty="0">
                <a:solidFill>
                  <a:srgbClr val="FFFFFF"/>
                </a:solidFill>
                <a:latin typeface="Open Sans Bold"/>
                <a:ea typeface="Open Sans Bold"/>
                <a:cs typeface="Open Sans Bold"/>
                <a:sym typeface="Open Sans Bold"/>
              </a:rPr>
              <a:t>Business &amp; Soc. Sci. </a:t>
            </a:r>
          </a:p>
          <a:p>
            <a:pPr algn="l">
              <a:lnSpc>
                <a:spcPts val="2710"/>
              </a:lnSpc>
            </a:pPr>
            <a:r>
              <a:rPr lang="en-US" sz="1935" u="sng" dirty="0">
                <a:solidFill>
                  <a:schemeClr val="bg1"/>
                </a:solidFill>
                <a:latin typeface="Open Sans Bold"/>
                <a:ea typeface="Open Sans Bold"/>
                <a:cs typeface="Open Sans Bold"/>
                <a:sym typeface="Open Sans Bold"/>
                <a:hlinkClick r:id="rId7" tooltip="mailto:jessew@cos.edu">
                  <a:extLst>
                    <a:ext uri="{A12FA001-AC4F-418D-AE19-62706E023703}">
                      <ahyp:hlinkClr xmlns:ahyp="http://schemas.microsoft.com/office/drawing/2018/hyperlinkcolor" val="tx"/>
                    </a:ext>
                  </a:extLst>
                </a:hlinkClick>
              </a:rPr>
              <a:t>jessew@cos.edu</a:t>
            </a:r>
            <a:r>
              <a:rPr lang="en-US" sz="1935" dirty="0">
                <a:solidFill>
                  <a:schemeClr val="bg1"/>
                </a:solidFill>
                <a:latin typeface="Open Sans Bold"/>
                <a:ea typeface="Open Sans Bold"/>
                <a:cs typeface="Open Sans Bold"/>
                <a:sym typeface="Open Sans Bold"/>
              </a:rPr>
              <a:t> </a:t>
            </a:r>
            <a:r>
              <a:rPr lang="en-US" sz="1935" dirty="0">
                <a:solidFill>
                  <a:srgbClr val="FFFFFF"/>
                </a:solidFill>
                <a:latin typeface="Open Sans Bold"/>
                <a:ea typeface="Open Sans Bold"/>
                <a:cs typeface="Open Sans Bold"/>
                <a:sym typeface="Open Sans Bold"/>
              </a:rPr>
              <a:t>, D|737-6281    RAD Academic Integrity​</a:t>
            </a:r>
          </a:p>
          <a:p>
            <a:pPr algn="l">
              <a:lnSpc>
                <a:spcPts val="2710"/>
              </a:lnSpc>
            </a:pPr>
            <a:r>
              <a:rPr lang="en-US" sz="1935" dirty="0">
                <a:solidFill>
                  <a:srgbClr val="FFFFFF"/>
                </a:solidFill>
                <a:latin typeface="Open Sans Bold"/>
                <a:ea typeface="Open Sans Bold"/>
                <a:cs typeface="Open Sans Bold"/>
                <a:sym typeface="Open Sans Bold"/>
              </a:rPr>
              <a:t> ​</a:t>
            </a:r>
          </a:p>
          <a:p>
            <a:pPr algn="l">
              <a:lnSpc>
                <a:spcPts val="2710"/>
              </a:lnSpc>
            </a:pPr>
            <a:r>
              <a:rPr lang="en-US" sz="1935" dirty="0">
                <a:solidFill>
                  <a:srgbClr val="FFFFFF"/>
                </a:solidFill>
                <a:latin typeface="Open Sans Bold"/>
                <a:ea typeface="Open Sans Bold"/>
                <a:cs typeface="Open Sans Bold"/>
                <a:sym typeface="Open Sans Bold"/>
              </a:rPr>
              <a:t>Miriam Sallam, Director of Foster Ed &amp; Basic Skills</a:t>
            </a:r>
          </a:p>
          <a:p>
            <a:pPr algn="l">
              <a:lnSpc>
                <a:spcPts val="2710"/>
              </a:lnSpc>
              <a:spcBef>
                <a:spcPct val="0"/>
              </a:spcBef>
            </a:pPr>
            <a:r>
              <a:rPr lang="en-US" sz="1935" u="sng" dirty="0">
                <a:solidFill>
                  <a:schemeClr val="bg1"/>
                </a:solidFill>
                <a:latin typeface="Open Sans Bold"/>
                <a:ea typeface="Open Sans Bold"/>
                <a:cs typeface="Open Sans Bold"/>
                <a:sym typeface="Open Sans Bold"/>
                <a:hlinkClick r:id="rId8" tooltip="mailto:miriams@cos.edu">
                  <a:extLst>
                    <a:ext uri="{A12FA001-AC4F-418D-AE19-62706E023703}">
                      <ahyp:hlinkClr xmlns:ahyp="http://schemas.microsoft.com/office/drawing/2018/hyperlinkcolor" val="tx"/>
                    </a:ext>
                  </a:extLst>
                </a:hlinkClick>
              </a:rPr>
              <a:t>miriams@cos.edu</a:t>
            </a:r>
            <a:r>
              <a:rPr lang="en-US" sz="1935" dirty="0">
                <a:solidFill>
                  <a:schemeClr val="bg1"/>
                </a:solidFill>
                <a:latin typeface="Open Sans Bold"/>
                <a:ea typeface="Open Sans Bold"/>
                <a:cs typeface="Open Sans Bold"/>
                <a:sym typeface="Open Sans Bold"/>
              </a:rPr>
              <a:t> </a:t>
            </a:r>
            <a:r>
              <a:rPr lang="en-US" sz="1935" dirty="0">
                <a:solidFill>
                  <a:srgbClr val="FFFFFF"/>
                </a:solidFill>
                <a:latin typeface="Open Sans Bold"/>
                <a:ea typeface="Open Sans Bold"/>
                <a:cs typeface="Open Sans Bold"/>
                <a:sym typeface="Open Sans Bold"/>
              </a:rPr>
              <a:t>, D| 737-4842    RAD Basic Needs</a:t>
            </a:r>
          </a:p>
        </p:txBody>
      </p:sp>
      <p:sp>
        <p:nvSpPr>
          <p:cNvPr id="9" name="TextBox 9"/>
          <p:cNvSpPr txBox="1"/>
          <p:nvPr/>
        </p:nvSpPr>
        <p:spPr>
          <a:xfrm>
            <a:off x="10439400" y="3086613"/>
            <a:ext cx="5512152" cy="5863593"/>
          </a:xfrm>
          <a:prstGeom prst="rect">
            <a:avLst/>
          </a:prstGeom>
        </p:spPr>
        <p:txBody>
          <a:bodyPr lIns="0" tIns="0" rIns="0" bIns="0" rtlCol="0" anchor="t">
            <a:spAutoFit/>
          </a:bodyPr>
          <a:lstStyle/>
          <a:p>
            <a:pPr algn="just">
              <a:lnSpc>
                <a:spcPts val="2704"/>
              </a:lnSpc>
            </a:pPr>
            <a:r>
              <a:rPr lang="en-US" sz="1931" dirty="0">
                <a:solidFill>
                  <a:schemeClr val="bg1"/>
                </a:solidFill>
                <a:latin typeface="Open Sans Bold"/>
                <a:ea typeface="Open Sans Bold"/>
                <a:cs typeface="Open Sans Bold"/>
                <a:sym typeface="Open Sans Bold"/>
              </a:rPr>
              <a:t>Jill Maze, Faculty Mental Health Counselor </a:t>
            </a:r>
          </a:p>
          <a:p>
            <a:pPr algn="just">
              <a:lnSpc>
                <a:spcPts val="2704"/>
              </a:lnSpc>
            </a:pPr>
            <a:r>
              <a:rPr lang="en-US" sz="1931" dirty="0">
                <a:solidFill>
                  <a:schemeClr val="bg1"/>
                </a:solidFill>
                <a:latin typeface="Open Sans Bold"/>
                <a:ea typeface="Open Sans Bold"/>
                <a:cs typeface="Open Sans Bold"/>
                <a:sym typeface="Open Sans Bold"/>
              </a:rPr>
              <a:t>RAD Mental Health Counselor</a:t>
            </a:r>
          </a:p>
          <a:p>
            <a:pPr algn="just">
              <a:lnSpc>
                <a:spcPts val="2704"/>
              </a:lnSpc>
            </a:pPr>
            <a:r>
              <a:rPr lang="en-US" sz="1931" u="sng" dirty="0">
                <a:solidFill>
                  <a:schemeClr val="bg1"/>
                </a:solidFill>
                <a:latin typeface="Open Sans Bold"/>
                <a:ea typeface="Open Sans Bold"/>
                <a:cs typeface="Open Sans Bold"/>
                <a:sym typeface="Open Sans Bold"/>
                <a:hlinkClick r:id="rId9" tooltip="mailto:jillm@cos.edu">
                  <a:extLst>
                    <a:ext uri="{A12FA001-AC4F-418D-AE19-62706E023703}">
                      <ahyp:hlinkClr xmlns:ahyp="http://schemas.microsoft.com/office/drawing/2018/hyperlinkcolor" val="tx"/>
                    </a:ext>
                  </a:extLst>
                </a:hlinkClick>
              </a:rPr>
              <a:t>jillm@cos.edu</a:t>
            </a:r>
            <a:r>
              <a:rPr lang="en-US" sz="1931" dirty="0">
                <a:solidFill>
                  <a:schemeClr val="bg1"/>
                </a:solidFill>
                <a:latin typeface="Open Sans Bold"/>
                <a:ea typeface="Open Sans Bold"/>
                <a:cs typeface="Open Sans Bold"/>
                <a:sym typeface="Open Sans Bold"/>
              </a:rPr>
              <a:t> , D| 730-3988​</a:t>
            </a:r>
          </a:p>
          <a:p>
            <a:pPr algn="just">
              <a:lnSpc>
                <a:spcPts val="2704"/>
              </a:lnSpc>
            </a:pPr>
            <a:r>
              <a:rPr lang="en-US" sz="1931" dirty="0">
                <a:solidFill>
                  <a:schemeClr val="bg1"/>
                </a:solidFill>
                <a:latin typeface="Open Sans Bold"/>
                <a:ea typeface="Open Sans Bold"/>
                <a:cs typeface="Open Sans Bold"/>
                <a:sym typeface="Open Sans Bold"/>
              </a:rPr>
              <a:t>​</a:t>
            </a:r>
          </a:p>
          <a:p>
            <a:pPr algn="just">
              <a:lnSpc>
                <a:spcPts val="2704"/>
              </a:lnSpc>
            </a:pPr>
            <a:r>
              <a:rPr lang="en-US" sz="1931" dirty="0">
                <a:solidFill>
                  <a:schemeClr val="bg1"/>
                </a:solidFill>
                <a:latin typeface="Open Sans Bold"/>
                <a:ea typeface="Open Sans Bold"/>
                <a:cs typeface="Open Sans Bold"/>
                <a:sym typeface="Open Sans Bold"/>
              </a:rPr>
              <a:t>Donnie Charles, Chief of Police</a:t>
            </a:r>
          </a:p>
          <a:p>
            <a:pPr algn="just">
              <a:lnSpc>
                <a:spcPts val="2704"/>
              </a:lnSpc>
            </a:pPr>
            <a:r>
              <a:rPr lang="en-US" sz="1931" dirty="0">
                <a:solidFill>
                  <a:schemeClr val="bg1"/>
                </a:solidFill>
                <a:latin typeface="Open Sans Bold"/>
                <a:ea typeface="Open Sans Bold"/>
                <a:cs typeface="Open Sans Bold"/>
                <a:sym typeface="Open Sans Bold"/>
              </a:rPr>
              <a:t>RAD Safety Officer​</a:t>
            </a:r>
          </a:p>
          <a:p>
            <a:pPr algn="just">
              <a:lnSpc>
                <a:spcPts val="2704"/>
              </a:lnSpc>
            </a:pPr>
            <a:r>
              <a:rPr lang="en-US" sz="1931" u="sng" dirty="0">
                <a:solidFill>
                  <a:schemeClr val="bg1"/>
                </a:solidFill>
                <a:latin typeface="Open Sans Bold"/>
                <a:ea typeface="Open Sans Bold"/>
                <a:cs typeface="Open Sans Bold"/>
                <a:sym typeface="Open Sans Bold"/>
                <a:hlinkClick r:id="rId10" tooltip="mailto:donniec@cos.edu">
                  <a:extLst>
                    <a:ext uri="{A12FA001-AC4F-418D-AE19-62706E023703}">
                      <ahyp:hlinkClr xmlns:ahyp="http://schemas.microsoft.com/office/drawing/2018/hyperlinkcolor" val="tx"/>
                    </a:ext>
                  </a:extLst>
                </a:hlinkClick>
              </a:rPr>
              <a:t>donniec@cos.edu</a:t>
            </a:r>
            <a:r>
              <a:rPr lang="en-US" sz="1931" dirty="0">
                <a:solidFill>
                  <a:schemeClr val="bg1"/>
                </a:solidFill>
                <a:latin typeface="Open Sans Bold"/>
                <a:ea typeface="Open Sans Bold"/>
                <a:cs typeface="Open Sans Bold"/>
                <a:sym typeface="Open Sans Bold"/>
              </a:rPr>
              <a:t>, D|730-3862</a:t>
            </a:r>
          </a:p>
          <a:p>
            <a:pPr algn="just">
              <a:lnSpc>
                <a:spcPts val="2704"/>
              </a:lnSpc>
            </a:pPr>
            <a:r>
              <a:rPr lang="en-US" sz="1931" dirty="0">
                <a:solidFill>
                  <a:schemeClr val="bg1"/>
                </a:solidFill>
                <a:latin typeface="Open Sans Bold"/>
                <a:ea typeface="Open Sans Bold"/>
                <a:cs typeface="Open Sans Bold"/>
                <a:sym typeface="Open Sans Bold"/>
              </a:rPr>
              <a:t> </a:t>
            </a:r>
          </a:p>
          <a:p>
            <a:pPr algn="just">
              <a:lnSpc>
                <a:spcPts val="2704"/>
              </a:lnSpc>
            </a:pPr>
            <a:r>
              <a:rPr lang="en-US" sz="1931" dirty="0">
                <a:solidFill>
                  <a:schemeClr val="bg1"/>
                </a:solidFill>
                <a:latin typeface="Open Sans Bold"/>
                <a:ea typeface="Open Sans Bold"/>
                <a:cs typeface="Open Sans Bold"/>
                <a:sym typeface="Open Sans Bold"/>
              </a:rPr>
              <a:t>Kevin Mizner, RAD Case Manager/Trainer</a:t>
            </a:r>
          </a:p>
          <a:p>
            <a:pPr algn="just">
              <a:lnSpc>
                <a:spcPts val="2704"/>
              </a:lnSpc>
            </a:pPr>
            <a:r>
              <a:rPr lang="en-US" sz="1931" u="sng" dirty="0">
                <a:solidFill>
                  <a:schemeClr val="bg1"/>
                </a:solidFill>
                <a:latin typeface="Open Sans Bold"/>
                <a:ea typeface="Open Sans Bold"/>
                <a:cs typeface="Open Sans Bold"/>
                <a:sym typeface="Open Sans Bold"/>
              </a:rPr>
              <a:t>kevinm@cos.edu</a:t>
            </a:r>
            <a:r>
              <a:rPr lang="en-US" sz="1931" dirty="0">
                <a:solidFill>
                  <a:schemeClr val="bg1"/>
                </a:solidFill>
                <a:latin typeface="Open Sans Bold"/>
                <a:ea typeface="Open Sans Bold"/>
                <a:cs typeface="Open Sans Bold"/>
                <a:sym typeface="Open Sans Bold"/>
              </a:rPr>
              <a:t>, D| 737-6240</a:t>
            </a:r>
          </a:p>
          <a:p>
            <a:pPr algn="just">
              <a:lnSpc>
                <a:spcPts val="2704"/>
              </a:lnSpc>
            </a:pPr>
            <a:endParaRPr lang="en-US" sz="1931" dirty="0">
              <a:solidFill>
                <a:schemeClr val="bg1"/>
              </a:solidFill>
              <a:latin typeface="Open Sans Bold"/>
              <a:ea typeface="Open Sans Bold"/>
              <a:cs typeface="Open Sans Bold"/>
              <a:sym typeface="Open Sans Bold"/>
            </a:endParaRPr>
          </a:p>
          <a:p>
            <a:pPr algn="just">
              <a:lnSpc>
                <a:spcPts val="2704"/>
              </a:lnSpc>
            </a:pPr>
            <a:r>
              <a:rPr lang="en-US" sz="1931" dirty="0">
                <a:solidFill>
                  <a:schemeClr val="bg1"/>
                </a:solidFill>
                <a:latin typeface="Open Sans Bold"/>
                <a:ea typeface="Open Sans Bold"/>
                <a:cs typeface="Open Sans Bold"/>
                <a:sym typeface="Open Sans Bold"/>
              </a:rPr>
              <a:t>Christy Ortega, Administrative Assistant</a:t>
            </a:r>
          </a:p>
          <a:p>
            <a:pPr algn="just">
              <a:lnSpc>
                <a:spcPts val="2704"/>
              </a:lnSpc>
            </a:pPr>
            <a:r>
              <a:rPr lang="en-US" sz="1931" u="sng" dirty="0">
                <a:solidFill>
                  <a:schemeClr val="bg1"/>
                </a:solidFill>
                <a:latin typeface="Open Sans Bold"/>
                <a:ea typeface="Open Sans Bold"/>
                <a:cs typeface="Open Sans Bold"/>
                <a:sym typeface="Open Sans Bold"/>
                <a:hlinkClick r:id="rId11" tooltip="mailto:christym@cos.edu">
                  <a:extLst>
                    <a:ext uri="{A12FA001-AC4F-418D-AE19-62706E023703}">
                      <ahyp:hlinkClr xmlns:ahyp="http://schemas.microsoft.com/office/drawing/2018/hyperlinkcolor" val="tx"/>
                    </a:ext>
                  </a:extLst>
                </a:hlinkClick>
              </a:rPr>
              <a:t>christym@cos.edu</a:t>
            </a:r>
            <a:r>
              <a:rPr lang="en-US" sz="1931" dirty="0">
                <a:solidFill>
                  <a:schemeClr val="bg1"/>
                </a:solidFill>
                <a:latin typeface="Open Sans Bold"/>
                <a:ea typeface="Open Sans Bold"/>
                <a:cs typeface="Open Sans Bold"/>
                <a:sym typeface="Open Sans Bold"/>
              </a:rPr>
              <a:t>, D|737-6238</a:t>
            </a:r>
          </a:p>
          <a:p>
            <a:pPr algn="just">
              <a:lnSpc>
                <a:spcPts val="2704"/>
              </a:lnSpc>
            </a:pPr>
            <a:r>
              <a:rPr lang="en-US" sz="1931" dirty="0">
                <a:solidFill>
                  <a:schemeClr val="bg1"/>
                </a:solidFill>
                <a:latin typeface="Open Sans Bold"/>
                <a:ea typeface="Open Sans Bold"/>
                <a:cs typeface="Open Sans Bold"/>
                <a:sym typeface="Open Sans Bold"/>
              </a:rPr>
              <a:t> </a:t>
            </a:r>
          </a:p>
          <a:p>
            <a:pPr algn="just">
              <a:lnSpc>
                <a:spcPts val="2704"/>
              </a:lnSpc>
            </a:pPr>
            <a:r>
              <a:rPr lang="en-US" sz="1931" dirty="0">
                <a:solidFill>
                  <a:schemeClr val="bg1"/>
                </a:solidFill>
                <a:latin typeface="Open Sans Bold"/>
                <a:ea typeface="Open Sans Bold"/>
                <a:cs typeface="Open Sans Bold"/>
                <a:sym typeface="Open Sans Bold"/>
              </a:rPr>
              <a:t>Morghan Cheney, Administrative Assistant</a:t>
            </a:r>
          </a:p>
          <a:p>
            <a:pPr algn="just">
              <a:lnSpc>
                <a:spcPts val="2704"/>
              </a:lnSpc>
            </a:pPr>
            <a:r>
              <a:rPr lang="en-US" sz="1931" u="sng" dirty="0">
                <a:solidFill>
                  <a:schemeClr val="bg1"/>
                </a:solidFill>
                <a:latin typeface="Open Sans Bold"/>
                <a:ea typeface="Open Sans Bold"/>
                <a:cs typeface="Open Sans Bold"/>
                <a:sym typeface="Open Sans Bold"/>
                <a:hlinkClick r:id="rId12" tooltip="mailto:kinethac@cos.edu">
                  <a:extLst>
                    <a:ext uri="{A12FA001-AC4F-418D-AE19-62706E023703}">
                      <ahyp:hlinkClr xmlns:ahyp="http://schemas.microsoft.com/office/drawing/2018/hyperlinkcolor" val="tx"/>
                    </a:ext>
                  </a:extLst>
                </a:hlinkClick>
              </a:rPr>
              <a:t>morghanc@cos.edu</a:t>
            </a:r>
            <a:r>
              <a:rPr lang="en-US" sz="1931" dirty="0">
                <a:solidFill>
                  <a:schemeClr val="bg1"/>
                </a:solidFill>
                <a:latin typeface="Open Sans Bold"/>
                <a:ea typeface="Open Sans Bold"/>
                <a:cs typeface="Open Sans Bold"/>
                <a:sym typeface="Open Sans Bold"/>
              </a:rPr>
              <a:t>, D|737-5470</a:t>
            </a:r>
          </a:p>
          <a:p>
            <a:pPr algn="just">
              <a:lnSpc>
                <a:spcPts val="2704"/>
              </a:lnSpc>
            </a:pPr>
            <a:r>
              <a:rPr lang="en-US" sz="1931" dirty="0">
                <a:solidFill>
                  <a:schemeClr val="bg1"/>
                </a:solidFill>
                <a:latin typeface="Open Sans Bold"/>
                <a:ea typeface="Open Sans Bold"/>
                <a:cs typeface="Open Sans Bold"/>
                <a:sym typeface="Open Sans Bold"/>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3"/>
          <p:cNvSpPr txBox="1"/>
          <p:nvPr/>
        </p:nvSpPr>
        <p:spPr>
          <a:xfrm>
            <a:off x="8676997" y="198117"/>
            <a:ext cx="2000805" cy="555879"/>
          </a:xfrm>
          <a:prstGeom prst="rect">
            <a:avLst/>
          </a:prstGeom>
        </p:spPr>
        <p:txBody>
          <a:bodyPr lIns="0" tIns="0" rIns="0" bIns="0" rtlCol="0" anchor="t">
            <a:spAutoFit/>
          </a:bodyPr>
          <a:lstStyle/>
          <a:p>
            <a:pPr algn="ctr">
              <a:lnSpc>
                <a:spcPts val="4535"/>
              </a:lnSpc>
              <a:spcBef>
                <a:spcPct val="0"/>
              </a:spcBef>
            </a:pPr>
            <a:r>
              <a:rPr lang="en-US" sz="3239" dirty="0">
                <a:solidFill>
                  <a:srgbClr val="FFFFFF"/>
                </a:solidFill>
                <a:latin typeface="Inter Bold"/>
                <a:ea typeface="Inter Bold"/>
                <a:cs typeface="Inter Bold"/>
                <a:sym typeface="Inter Bold"/>
              </a:rPr>
              <a:t>Snapshot</a:t>
            </a:r>
          </a:p>
        </p:txBody>
      </p:sp>
      <p:sp>
        <p:nvSpPr>
          <p:cNvPr id="4" name="TextBox 4"/>
          <p:cNvSpPr txBox="1"/>
          <p:nvPr/>
        </p:nvSpPr>
        <p:spPr>
          <a:xfrm>
            <a:off x="11546685" y="2070790"/>
            <a:ext cx="4852095" cy="914019"/>
          </a:xfrm>
          <a:prstGeom prst="rect">
            <a:avLst/>
          </a:prstGeom>
        </p:spPr>
        <p:txBody>
          <a:bodyPr lIns="0" tIns="0" rIns="0" bIns="0" rtlCol="0" anchor="t">
            <a:spAutoFit/>
          </a:bodyPr>
          <a:lstStyle/>
          <a:p>
            <a:pPr algn="ctr">
              <a:lnSpc>
                <a:spcPts val="3696"/>
              </a:lnSpc>
            </a:pPr>
            <a:r>
              <a:rPr lang="en-US" sz="2640">
                <a:solidFill>
                  <a:srgbClr val="000000"/>
                </a:solidFill>
                <a:latin typeface="Inter"/>
                <a:ea typeface="Inter"/>
                <a:cs typeface="Inter"/>
                <a:sym typeface="Inter"/>
              </a:rPr>
              <a:t>This is a 10% increase in cases</a:t>
            </a:r>
          </a:p>
          <a:p>
            <a:pPr algn="ctr">
              <a:lnSpc>
                <a:spcPts val="3696"/>
              </a:lnSpc>
              <a:spcBef>
                <a:spcPct val="0"/>
              </a:spcBef>
            </a:pPr>
            <a:r>
              <a:rPr lang="en-US" sz="2640">
                <a:solidFill>
                  <a:srgbClr val="000000"/>
                </a:solidFill>
                <a:latin typeface="Inter"/>
                <a:ea typeface="Inter"/>
                <a:cs typeface="Inter"/>
                <a:sym typeface="Inter"/>
              </a:rPr>
              <a:t> from previous year</a:t>
            </a:r>
          </a:p>
        </p:txBody>
      </p:sp>
      <p:sp>
        <p:nvSpPr>
          <p:cNvPr id="5" name="Freeform 5"/>
          <p:cNvSpPr/>
          <p:nvPr/>
        </p:nvSpPr>
        <p:spPr>
          <a:xfrm>
            <a:off x="341818" y="8936232"/>
            <a:ext cx="2037250" cy="1059370"/>
          </a:xfrm>
          <a:custGeom>
            <a:avLst/>
            <a:gdLst/>
            <a:ahLst/>
            <a:cxnLst/>
            <a:rect l="l" t="t" r="r" b="b"/>
            <a:pathLst>
              <a:path w="2037250" h="1059370">
                <a:moveTo>
                  <a:pt x="0" y="0"/>
                </a:moveTo>
                <a:lnTo>
                  <a:pt x="2037249" y="0"/>
                </a:lnTo>
                <a:lnTo>
                  <a:pt x="2037249" y="1059369"/>
                </a:lnTo>
                <a:lnTo>
                  <a:pt x="0" y="1059369"/>
                </a:lnTo>
                <a:lnTo>
                  <a:pt x="0" y="0"/>
                </a:lnTo>
                <a:close/>
              </a:path>
            </a:pathLst>
          </a:custGeom>
          <a:blipFill>
            <a:blip r:embed="rId2"/>
            <a:stretch>
              <a:fillRect/>
            </a:stretch>
          </a:blipFill>
        </p:spPr>
      </p:sp>
      <p:sp>
        <p:nvSpPr>
          <p:cNvPr id="6" name="Rectangle 1">
            <a:extLst>
              <a:ext uri="{FF2B5EF4-FFF2-40B4-BE49-F238E27FC236}">
                <a16:creationId xmlns:a16="http://schemas.microsoft.com/office/drawing/2014/main" id="{5D024267-2731-4C20-9B06-0E71B6940ED3}"/>
              </a:ext>
            </a:extLst>
          </p:cNvPr>
          <p:cNvSpPr>
            <a:spLocks noChangeArrowheads="1"/>
          </p:cNvSpPr>
          <p:nvPr/>
        </p:nvSpPr>
        <p:spPr bwMode="auto">
          <a:xfrm flipV="1">
            <a:off x="-486925" y="-1"/>
            <a:ext cx="187749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Rectangle 3">
            <a:extLst>
              <a:ext uri="{FF2B5EF4-FFF2-40B4-BE49-F238E27FC236}">
                <a16:creationId xmlns:a16="http://schemas.microsoft.com/office/drawing/2014/main" id="{A56790FD-1BD4-4FB1-A62C-7B2BF95804AD}"/>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4">
            <a:extLst>
              <a:ext uri="{FF2B5EF4-FFF2-40B4-BE49-F238E27FC236}">
                <a16:creationId xmlns:a16="http://schemas.microsoft.com/office/drawing/2014/main" id="{FC77DC7C-B6C3-41AD-BD0B-77CD1B553FD7}"/>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E8F193E8-5F3F-4630-8650-73047B20E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952500"/>
            <a:ext cx="15087600" cy="889890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17898006" y="8232317"/>
            <a:ext cx="399519" cy="1025983"/>
            <a:chOff x="0" y="0"/>
            <a:chExt cx="1280047" cy="3287216"/>
          </a:xfrm>
        </p:grpSpPr>
        <p:sp>
          <p:nvSpPr>
            <p:cNvPr id="4" name="Freeform 4"/>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171616"/>
            </a:solidFill>
          </p:spPr>
        </p:sp>
      </p:grpSp>
      <p:grpSp>
        <p:nvGrpSpPr>
          <p:cNvPr id="5" name="Group 5"/>
          <p:cNvGrpSpPr/>
          <p:nvPr/>
        </p:nvGrpSpPr>
        <p:grpSpPr>
          <a:xfrm>
            <a:off x="10563225" y="0"/>
            <a:ext cx="7724775" cy="10287000"/>
            <a:chOff x="0" y="0"/>
            <a:chExt cx="10299700" cy="13716000"/>
          </a:xfrm>
        </p:grpSpPr>
        <p:pic>
          <p:nvPicPr>
            <p:cNvPr id="6" name="Picture 6"/>
            <p:cNvPicPr>
              <a:picLocks noChangeAspect="1"/>
            </p:cNvPicPr>
            <p:nvPr/>
          </p:nvPicPr>
          <p:blipFill>
            <a:blip r:embed="rId3"/>
            <a:srcRect t="5610" b="5610"/>
            <a:stretch>
              <a:fillRect/>
            </a:stretch>
          </p:blipFill>
          <p:spPr>
            <a:xfrm>
              <a:off x="0" y="0"/>
              <a:ext cx="10299700" cy="13716000"/>
            </a:xfrm>
            <a:prstGeom prst="rect">
              <a:avLst/>
            </a:prstGeom>
          </p:spPr>
        </p:pic>
      </p:grpSp>
      <p:sp>
        <p:nvSpPr>
          <p:cNvPr id="7" name="TextBox 7"/>
          <p:cNvSpPr txBox="1"/>
          <p:nvPr/>
        </p:nvSpPr>
        <p:spPr>
          <a:xfrm>
            <a:off x="1352550" y="1899276"/>
            <a:ext cx="7791450" cy="1917700"/>
          </a:xfrm>
          <a:prstGeom prst="rect">
            <a:avLst/>
          </a:prstGeom>
        </p:spPr>
        <p:txBody>
          <a:bodyPr lIns="0" tIns="0" rIns="0" bIns="0" rtlCol="0" anchor="t">
            <a:spAutoFit/>
          </a:bodyPr>
          <a:lstStyle/>
          <a:p>
            <a:pPr algn="l">
              <a:lnSpc>
                <a:spcPts val="7699"/>
              </a:lnSpc>
              <a:spcBef>
                <a:spcPct val="0"/>
              </a:spcBef>
            </a:pPr>
            <a:r>
              <a:rPr lang="en-US" sz="5499">
                <a:solidFill>
                  <a:srgbClr val="FFFFFF"/>
                </a:solidFill>
                <a:latin typeface="Inter Bold"/>
                <a:ea typeface="Inter Bold"/>
                <a:cs typeface="Inter Bold"/>
                <a:sym typeface="Inter Bold"/>
              </a:rPr>
              <a:t>TOGETHER WE SEE THE WHOLE PICTURE.</a:t>
            </a:r>
          </a:p>
        </p:txBody>
      </p:sp>
      <p:sp>
        <p:nvSpPr>
          <p:cNvPr id="8" name="TextBox 8"/>
          <p:cNvSpPr txBox="1"/>
          <p:nvPr/>
        </p:nvSpPr>
        <p:spPr>
          <a:xfrm>
            <a:off x="1462438" y="4296055"/>
            <a:ext cx="7299309" cy="3838003"/>
          </a:xfrm>
          <a:prstGeom prst="rect">
            <a:avLst/>
          </a:prstGeom>
        </p:spPr>
        <p:txBody>
          <a:bodyPr lIns="0" tIns="0" rIns="0" bIns="0" rtlCol="0" anchor="t">
            <a:spAutoFit/>
          </a:bodyPr>
          <a:lstStyle/>
          <a:p>
            <a:pPr algn="l">
              <a:lnSpc>
                <a:spcPts val="2403"/>
              </a:lnSpc>
            </a:pPr>
            <a:r>
              <a:rPr lang="en-US" sz="1716">
                <a:solidFill>
                  <a:srgbClr val="FFFFFF"/>
                </a:solidFill>
                <a:latin typeface="Open Sans"/>
                <a:ea typeface="Open Sans"/>
                <a:cs typeface="Open Sans"/>
                <a:sym typeface="Open Sans"/>
              </a:rPr>
              <a:t>The College of the Sequoias is committed to creating a safe, supportive learning and working environment for all members of the campus community. Campus safety is our top priority, and we take all reports of misconduct and reports of students-in-need seriously to protect everyone’s health and well-being.</a:t>
            </a:r>
          </a:p>
          <a:p>
            <a:pPr algn="l">
              <a:lnSpc>
                <a:spcPts val="2403"/>
              </a:lnSpc>
            </a:pPr>
            <a:endParaRPr lang="en-US" sz="1716">
              <a:solidFill>
                <a:srgbClr val="FFFFFF"/>
              </a:solidFill>
              <a:latin typeface="Open Sans"/>
              <a:ea typeface="Open Sans"/>
              <a:cs typeface="Open Sans"/>
              <a:sym typeface="Open Sans"/>
            </a:endParaRPr>
          </a:p>
          <a:p>
            <a:pPr algn="l">
              <a:lnSpc>
                <a:spcPts val="2403"/>
              </a:lnSpc>
            </a:pPr>
            <a:r>
              <a:rPr lang="en-US" sz="1716">
                <a:solidFill>
                  <a:srgbClr val="FFFFFF"/>
                </a:solidFill>
                <a:latin typeface="Open Sans"/>
                <a:ea typeface="Open Sans"/>
                <a:cs typeface="Open Sans"/>
                <a:sym typeface="Open Sans"/>
              </a:rPr>
              <a:t>The College depends on its community members to identify and report behaviors of concern so that the College can provide distressed students and employees with appropriate support services and resources. We are all responsible for the well-being of our campus community, so if you become aware of a problem, use the reporting forms we will discuss to get some help.</a:t>
            </a:r>
          </a:p>
          <a:p>
            <a:pPr algn="l">
              <a:lnSpc>
                <a:spcPts val="2403"/>
              </a:lnSpc>
              <a:spcBef>
                <a:spcPct val="0"/>
              </a:spcBef>
            </a:pPr>
            <a:endParaRPr lang="en-US" sz="1716">
              <a:solidFill>
                <a:srgbClr val="FFFFFF"/>
              </a:solidFill>
              <a:latin typeface="Open Sans"/>
              <a:ea typeface="Open Sans"/>
              <a:cs typeface="Open Sans"/>
              <a:sym typeface="Open Sans"/>
            </a:endParaRPr>
          </a:p>
        </p:txBody>
      </p:sp>
      <p:sp>
        <p:nvSpPr>
          <p:cNvPr id="9" name="Freeform 9"/>
          <p:cNvSpPr/>
          <p:nvPr/>
        </p:nvSpPr>
        <p:spPr>
          <a:xfrm>
            <a:off x="443813" y="8745308"/>
            <a:ext cx="2037250" cy="1059370"/>
          </a:xfrm>
          <a:custGeom>
            <a:avLst/>
            <a:gdLst/>
            <a:ahLst/>
            <a:cxnLst/>
            <a:rect l="l" t="t" r="r" b="b"/>
            <a:pathLst>
              <a:path w="2037250" h="1059370">
                <a:moveTo>
                  <a:pt x="0" y="0"/>
                </a:moveTo>
                <a:lnTo>
                  <a:pt x="2037250" y="0"/>
                </a:lnTo>
                <a:lnTo>
                  <a:pt x="2037250" y="1059370"/>
                </a:lnTo>
                <a:lnTo>
                  <a:pt x="0" y="1059370"/>
                </a:lnTo>
                <a:lnTo>
                  <a:pt x="0" y="0"/>
                </a:lnTo>
                <a:close/>
              </a:path>
            </a:pathLst>
          </a:custGeom>
          <a:blipFill>
            <a:blip r:embed="rId4"/>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sp>
      <p:grpSp>
        <p:nvGrpSpPr>
          <p:cNvPr id="3" name="Group 3"/>
          <p:cNvGrpSpPr/>
          <p:nvPr/>
        </p:nvGrpSpPr>
        <p:grpSpPr>
          <a:xfrm>
            <a:off x="17898006" y="8232317"/>
            <a:ext cx="399519" cy="1025983"/>
            <a:chOff x="0" y="0"/>
            <a:chExt cx="1280047" cy="3287216"/>
          </a:xfrm>
        </p:grpSpPr>
        <p:sp>
          <p:nvSpPr>
            <p:cNvPr id="4" name="Freeform 4"/>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171616"/>
            </a:solidFill>
          </p:spPr>
        </p:sp>
      </p:grpSp>
      <p:grpSp>
        <p:nvGrpSpPr>
          <p:cNvPr id="5" name="Group 5"/>
          <p:cNvGrpSpPr>
            <a:grpSpLocks noChangeAspect="1"/>
          </p:cNvGrpSpPr>
          <p:nvPr/>
        </p:nvGrpSpPr>
        <p:grpSpPr>
          <a:xfrm>
            <a:off x="7970667" y="0"/>
            <a:ext cx="10317333" cy="10317333"/>
            <a:chOff x="0" y="0"/>
            <a:chExt cx="6305550" cy="6305550"/>
          </a:xfrm>
        </p:grpSpPr>
        <p:sp>
          <p:nvSpPr>
            <p:cNvPr id="6" name="Freeform 6"/>
            <p:cNvSpPr/>
            <p:nvPr/>
          </p:nvSpPr>
          <p:spPr>
            <a:xfrm>
              <a:off x="2989580" y="2175510"/>
              <a:ext cx="3315970" cy="4128770"/>
            </a:xfrm>
            <a:custGeom>
              <a:avLst/>
              <a:gdLst/>
              <a:ahLst/>
              <a:cxnLst/>
              <a:rect l="l" t="t" r="r" b="b"/>
              <a:pathLst>
                <a:path w="3315970" h="4128770">
                  <a:moveTo>
                    <a:pt x="3315970" y="984250"/>
                  </a:moveTo>
                  <a:cubicBezTo>
                    <a:pt x="3148330" y="989330"/>
                    <a:pt x="2962910" y="995680"/>
                    <a:pt x="2799080" y="1003300"/>
                  </a:cubicBezTo>
                  <a:cubicBezTo>
                    <a:pt x="2344420" y="1024890"/>
                    <a:pt x="2143760" y="1056640"/>
                    <a:pt x="2153920" y="834390"/>
                  </a:cubicBezTo>
                  <a:cubicBezTo>
                    <a:pt x="2164080" y="612140"/>
                    <a:pt x="2533650" y="0"/>
                    <a:pt x="1921510" y="0"/>
                  </a:cubicBezTo>
                  <a:cubicBezTo>
                    <a:pt x="1266190" y="0"/>
                    <a:pt x="1657350" y="560070"/>
                    <a:pt x="1657350" y="844550"/>
                  </a:cubicBezTo>
                  <a:cubicBezTo>
                    <a:pt x="1657350" y="1035050"/>
                    <a:pt x="1435100" y="1035050"/>
                    <a:pt x="1160780" y="1035050"/>
                  </a:cubicBezTo>
                  <a:cubicBezTo>
                    <a:pt x="1027430" y="1035050"/>
                    <a:pt x="584200" y="1007110"/>
                    <a:pt x="165100" y="979170"/>
                  </a:cubicBezTo>
                  <a:cubicBezTo>
                    <a:pt x="135890" y="1421130"/>
                    <a:pt x="105410" y="1837690"/>
                    <a:pt x="105410" y="1837690"/>
                  </a:cubicBezTo>
                  <a:cubicBezTo>
                    <a:pt x="105410" y="1837690"/>
                    <a:pt x="0" y="2260600"/>
                    <a:pt x="391160" y="2249170"/>
                  </a:cubicBezTo>
                  <a:cubicBezTo>
                    <a:pt x="676910" y="2249170"/>
                    <a:pt x="1140460" y="1943100"/>
                    <a:pt x="1140460" y="2459990"/>
                  </a:cubicBezTo>
                  <a:cubicBezTo>
                    <a:pt x="1140460" y="2998470"/>
                    <a:pt x="601980" y="2692400"/>
                    <a:pt x="347980" y="2692400"/>
                  </a:cubicBezTo>
                  <a:cubicBezTo>
                    <a:pt x="93980" y="2692400"/>
                    <a:pt x="115570" y="2829560"/>
                    <a:pt x="115570" y="3241040"/>
                  </a:cubicBezTo>
                  <a:cubicBezTo>
                    <a:pt x="139700" y="3545840"/>
                    <a:pt x="191770" y="3853180"/>
                    <a:pt x="214630" y="4128770"/>
                  </a:cubicBezTo>
                  <a:lnTo>
                    <a:pt x="3315970" y="4128770"/>
                  </a:lnTo>
                  <a:lnTo>
                    <a:pt x="3315970" y="984250"/>
                  </a:lnTo>
                  <a:close/>
                </a:path>
              </a:pathLst>
            </a:custGeom>
            <a:blipFill>
              <a:blip r:embed="rId3"/>
              <a:stretch>
                <a:fillRect l="-46062" r="-46062"/>
              </a:stretch>
            </a:blipFill>
          </p:spPr>
        </p:sp>
        <p:sp>
          <p:nvSpPr>
            <p:cNvPr id="7" name="Freeform 7"/>
            <p:cNvSpPr/>
            <p:nvPr/>
          </p:nvSpPr>
          <p:spPr>
            <a:xfrm>
              <a:off x="0" y="1270"/>
              <a:ext cx="3230880" cy="4128770"/>
            </a:xfrm>
            <a:custGeom>
              <a:avLst/>
              <a:gdLst/>
              <a:ahLst/>
              <a:cxnLst/>
              <a:rect l="l" t="t" r="r" b="b"/>
              <a:pathLst>
                <a:path w="3230880" h="4128770">
                  <a:moveTo>
                    <a:pt x="1436370" y="3336290"/>
                  </a:moveTo>
                  <a:cubicBezTo>
                    <a:pt x="1436370" y="3590290"/>
                    <a:pt x="1130300" y="4128770"/>
                    <a:pt x="1668780" y="4128770"/>
                  </a:cubicBezTo>
                  <a:cubicBezTo>
                    <a:pt x="2185670" y="4128770"/>
                    <a:pt x="1879600" y="3663950"/>
                    <a:pt x="1879600" y="3379470"/>
                  </a:cubicBezTo>
                  <a:cubicBezTo>
                    <a:pt x="1869440" y="2988310"/>
                    <a:pt x="2291080" y="3093720"/>
                    <a:pt x="2291080" y="3093720"/>
                  </a:cubicBezTo>
                  <a:cubicBezTo>
                    <a:pt x="2291080" y="3093720"/>
                    <a:pt x="2710180" y="3124200"/>
                    <a:pt x="3153410" y="3154680"/>
                  </a:cubicBezTo>
                  <a:cubicBezTo>
                    <a:pt x="3181350" y="2733040"/>
                    <a:pt x="3209290" y="2288540"/>
                    <a:pt x="3209290" y="2153920"/>
                  </a:cubicBezTo>
                  <a:cubicBezTo>
                    <a:pt x="3209290" y="1879600"/>
                    <a:pt x="3209290" y="1657350"/>
                    <a:pt x="3018790" y="1657350"/>
                  </a:cubicBezTo>
                  <a:cubicBezTo>
                    <a:pt x="2733040" y="1657350"/>
                    <a:pt x="2174240" y="2048510"/>
                    <a:pt x="2174240" y="1393190"/>
                  </a:cubicBezTo>
                  <a:cubicBezTo>
                    <a:pt x="2174240" y="781050"/>
                    <a:pt x="2786380" y="1150620"/>
                    <a:pt x="3008630" y="1160780"/>
                  </a:cubicBezTo>
                  <a:cubicBezTo>
                    <a:pt x="3230880" y="1170940"/>
                    <a:pt x="3199130" y="970280"/>
                    <a:pt x="3177540" y="516890"/>
                  </a:cubicBezTo>
                  <a:cubicBezTo>
                    <a:pt x="3169920" y="351790"/>
                    <a:pt x="3163570" y="167640"/>
                    <a:pt x="3158490" y="0"/>
                  </a:cubicBezTo>
                  <a:lnTo>
                    <a:pt x="0" y="0"/>
                  </a:lnTo>
                  <a:lnTo>
                    <a:pt x="0" y="3204210"/>
                  </a:lnTo>
                  <a:cubicBezTo>
                    <a:pt x="275590" y="3182620"/>
                    <a:pt x="582930" y="3130549"/>
                    <a:pt x="887730" y="3105149"/>
                  </a:cubicBezTo>
                  <a:cubicBezTo>
                    <a:pt x="1299210" y="3103879"/>
                    <a:pt x="1436370" y="3082289"/>
                    <a:pt x="1436370" y="3336289"/>
                  </a:cubicBezTo>
                  <a:close/>
                </a:path>
              </a:pathLst>
            </a:custGeom>
            <a:blipFill>
              <a:blip r:embed="rId4"/>
              <a:stretch>
                <a:fillRect l="-46487" r="-46487"/>
              </a:stretch>
            </a:blipFill>
          </p:spPr>
        </p:sp>
        <p:sp>
          <p:nvSpPr>
            <p:cNvPr id="8" name="Freeform 8"/>
            <p:cNvSpPr/>
            <p:nvPr/>
          </p:nvSpPr>
          <p:spPr>
            <a:xfrm>
              <a:off x="2175510" y="0"/>
              <a:ext cx="4128770" cy="3233420"/>
            </a:xfrm>
            <a:custGeom>
              <a:avLst/>
              <a:gdLst/>
              <a:ahLst/>
              <a:cxnLst/>
              <a:rect l="l" t="t" r="r" b="b"/>
              <a:pathLst>
                <a:path w="4128770" h="3233420">
                  <a:moveTo>
                    <a:pt x="834390" y="1162050"/>
                  </a:moveTo>
                  <a:cubicBezTo>
                    <a:pt x="612140" y="1151890"/>
                    <a:pt x="0" y="782320"/>
                    <a:pt x="0" y="1394460"/>
                  </a:cubicBezTo>
                  <a:cubicBezTo>
                    <a:pt x="0" y="2049780"/>
                    <a:pt x="560070" y="1658620"/>
                    <a:pt x="844550" y="1658620"/>
                  </a:cubicBezTo>
                  <a:cubicBezTo>
                    <a:pt x="1035050" y="1658620"/>
                    <a:pt x="1035050" y="1880870"/>
                    <a:pt x="1035050" y="2155190"/>
                  </a:cubicBezTo>
                  <a:cubicBezTo>
                    <a:pt x="1035050" y="2288540"/>
                    <a:pt x="1007110" y="2734310"/>
                    <a:pt x="979170" y="3155950"/>
                  </a:cubicBezTo>
                  <a:cubicBezTo>
                    <a:pt x="1399540" y="3183890"/>
                    <a:pt x="1841500" y="3211830"/>
                    <a:pt x="1974850" y="3211830"/>
                  </a:cubicBezTo>
                  <a:cubicBezTo>
                    <a:pt x="2249170" y="3211830"/>
                    <a:pt x="2471420" y="3211830"/>
                    <a:pt x="2471420" y="3021330"/>
                  </a:cubicBezTo>
                  <a:cubicBezTo>
                    <a:pt x="2471420" y="2735580"/>
                    <a:pt x="2080260" y="2176780"/>
                    <a:pt x="2735580" y="2176780"/>
                  </a:cubicBezTo>
                  <a:cubicBezTo>
                    <a:pt x="3347720" y="2176780"/>
                    <a:pt x="2978150" y="2788920"/>
                    <a:pt x="2967990" y="3011170"/>
                  </a:cubicBezTo>
                  <a:cubicBezTo>
                    <a:pt x="2957830" y="3233420"/>
                    <a:pt x="3158490" y="3201670"/>
                    <a:pt x="3611880" y="3180080"/>
                  </a:cubicBezTo>
                  <a:cubicBezTo>
                    <a:pt x="3776980" y="3172460"/>
                    <a:pt x="3961130" y="3166110"/>
                    <a:pt x="4128770" y="3161030"/>
                  </a:cubicBezTo>
                  <a:lnTo>
                    <a:pt x="4128770" y="0"/>
                  </a:lnTo>
                  <a:lnTo>
                    <a:pt x="984250" y="0"/>
                  </a:lnTo>
                  <a:cubicBezTo>
                    <a:pt x="989330" y="167640"/>
                    <a:pt x="995680" y="353060"/>
                    <a:pt x="1003300" y="516890"/>
                  </a:cubicBezTo>
                  <a:cubicBezTo>
                    <a:pt x="1024890" y="971550"/>
                    <a:pt x="1056640" y="1172210"/>
                    <a:pt x="834390" y="1162050"/>
                  </a:cubicBezTo>
                  <a:close/>
                </a:path>
              </a:pathLst>
            </a:custGeom>
            <a:blipFill>
              <a:blip r:embed="rId5"/>
              <a:stretch>
                <a:fillRect l="-23252" r="-8343" b="-12776"/>
              </a:stretch>
            </a:blipFill>
          </p:spPr>
        </p:sp>
        <p:sp>
          <p:nvSpPr>
            <p:cNvPr id="9" name="Freeform 9"/>
            <p:cNvSpPr/>
            <p:nvPr/>
          </p:nvSpPr>
          <p:spPr>
            <a:xfrm>
              <a:off x="1270" y="2989580"/>
              <a:ext cx="4128770" cy="3315970"/>
            </a:xfrm>
            <a:custGeom>
              <a:avLst/>
              <a:gdLst/>
              <a:ahLst/>
              <a:cxnLst/>
              <a:rect l="l" t="t" r="r" b="b"/>
              <a:pathLst>
                <a:path w="4128770" h="3315970">
                  <a:moveTo>
                    <a:pt x="3336290" y="1879600"/>
                  </a:moveTo>
                  <a:cubicBezTo>
                    <a:pt x="3590290" y="1879600"/>
                    <a:pt x="4128770" y="2185670"/>
                    <a:pt x="4128770" y="1647190"/>
                  </a:cubicBezTo>
                  <a:cubicBezTo>
                    <a:pt x="4128770" y="1130300"/>
                    <a:pt x="3663950" y="1436370"/>
                    <a:pt x="3379470" y="1436370"/>
                  </a:cubicBezTo>
                  <a:cubicBezTo>
                    <a:pt x="2988310" y="1446530"/>
                    <a:pt x="3093720" y="1024890"/>
                    <a:pt x="3093720" y="1024890"/>
                  </a:cubicBezTo>
                  <a:cubicBezTo>
                    <a:pt x="3093720" y="1024890"/>
                    <a:pt x="3124200" y="609600"/>
                    <a:pt x="3153410" y="166370"/>
                  </a:cubicBezTo>
                  <a:cubicBezTo>
                    <a:pt x="2708910" y="135890"/>
                    <a:pt x="2291080" y="105410"/>
                    <a:pt x="2291080" y="105410"/>
                  </a:cubicBezTo>
                  <a:cubicBezTo>
                    <a:pt x="2291080" y="105410"/>
                    <a:pt x="1868170" y="0"/>
                    <a:pt x="1879600" y="391160"/>
                  </a:cubicBezTo>
                  <a:cubicBezTo>
                    <a:pt x="1879600" y="676910"/>
                    <a:pt x="2185670" y="1140460"/>
                    <a:pt x="1668780" y="1140460"/>
                  </a:cubicBezTo>
                  <a:cubicBezTo>
                    <a:pt x="1130300" y="1140460"/>
                    <a:pt x="1436370" y="601980"/>
                    <a:pt x="1436370" y="347980"/>
                  </a:cubicBezTo>
                  <a:cubicBezTo>
                    <a:pt x="1436370" y="93980"/>
                    <a:pt x="1299210" y="115570"/>
                    <a:pt x="887730" y="115570"/>
                  </a:cubicBezTo>
                  <a:cubicBezTo>
                    <a:pt x="582930" y="139700"/>
                    <a:pt x="275590" y="191770"/>
                    <a:pt x="0" y="214630"/>
                  </a:cubicBezTo>
                  <a:lnTo>
                    <a:pt x="0" y="3315970"/>
                  </a:lnTo>
                  <a:lnTo>
                    <a:pt x="3204210" y="3315970"/>
                  </a:lnTo>
                  <a:cubicBezTo>
                    <a:pt x="3182620" y="3040380"/>
                    <a:pt x="3130549" y="2733040"/>
                    <a:pt x="3105149" y="2428240"/>
                  </a:cubicBezTo>
                  <a:cubicBezTo>
                    <a:pt x="3103879" y="2016760"/>
                    <a:pt x="3082289" y="1879600"/>
                    <a:pt x="3336289" y="1879600"/>
                  </a:cubicBezTo>
                  <a:close/>
                </a:path>
              </a:pathLst>
            </a:custGeom>
            <a:blipFill>
              <a:blip r:embed="rId6"/>
              <a:stretch>
                <a:fillRect l="-17110"/>
              </a:stretch>
            </a:blipFill>
          </p:spPr>
        </p:sp>
      </p:grpSp>
      <p:sp>
        <p:nvSpPr>
          <p:cNvPr id="10" name="TextBox 10"/>
          <p:cNvSpPr txBox="1"/>
          <p:nvPr/>
        </p:nvSpPr>
        <p:spPr>
          <a:xfrm>
            <a:off x="1352550" y="2035754"/>
            <a:ext cx="7791450" cy="1917700"/>
          </a:xfrm>
          <a:prstGeom prst="rect">
            <a:avLst/>
          </a:prstGeom>
        </p:spPr>
        <p:txBody>
          <a:bodyPr lIns="0" tIns="0" rIns="0" bIns="0" rtlCol="0" anchor="t">
            <a:spAutoFit/>
          </a:bodyPr>
          <a:lstStyle/>
          <a:p>
            <a:pPr algn="l">
              <a:lnSpc>
                <a:spcPts val="7699"/>
              </a:lnSpc>
            </a:pPr>
            <a:r>
              <a:rPr lang="en-US" sz="5499">
                <a:solidFill>
                  <a:srgbClr val="FFFFFF"/>
                </a:solidFill>
                <a:latin typeface="Inter Bold"/>
                <a:ea typeface="Inter Bold"/>
                <a:cs typeface="Inter Bold"/>
                <a:sym typeface="Inter Bold"/>
              </a:rPr>
              <a:t>RECEIVING THE</a:t>
            </a:r>
          </a:p>
          <a:p>
            <a:pPr algn="l">
              <a:lnSpc>
                <a:spcPts val="7699"/>
              </a:lnSpc>
              <a:spcBef>
                <a:spcPct val="0"/>
              </a:spcBef>
            </a:pPr>
            <a:r>
              <a:rPr lang="en-US" sz="5499">
                <a:solidFill>
                  <a:srgbClr val="FFFFFF"/>
                </a:solidFill>
                <a:latin typeface="Inter Bold"/>
                <a:ea typeface="Inter Bold"/>
                <a:cs typeface="Inter Bold"/>
                <a:sym typeface="Inter Bold"/>
              </a:rPr>
              <a:t>PUZZLE PIECES</a:t>
            </a:r>
          </a:p>
        </p:txBody>
      </p:sp>
      <p:sp>
        <p:nvSpPr>
          <p:cNvPr id="11" name="TextBox 11"/>
          <p:cNvSpPr txBox="1"/>
          <p:nvPr/>
        </p:nvSpPr>
        <p:spPr>
          <a:xfrm>
            <a:off x="937774" y="4310741"/>
            <a:ext cx="6578106" cy="4311693"/>
          </a:xfrm>
          <a:prstGeom prst="rect">
            <a:avLst/>
          </a:prstGeom>
        </p:spPr>
        <p:txBody>
          <a:bodyPr lIns="0" tIns="0" rIns="0" bIns="0" rtlCol="0" anchor="t">
            <a:spAutoFit/>
          </a:bodyPr>
          <a:lstStyle/>
          <a:p>
            <a:pPr algn="l">
              <a:lnSpc>
                <a:spcPts val="2558"/>
              </a:lnSpc>
            </a:pPr>
            <a:r>
              <a:rPr lang="en-US" sz="1827" dirty="0">
                <a:solidFill>
                  <a:srgbClr val="FFFFFF"/>
                </a:solidFill>
                <a:latin typeface="Open Sans Bold Italics"/>
                <a:ea typeface="Open Sans Bold Italics"/>
                <a:cs typeface="Open Sans Bold Italics"/>
                <a:sym typeface="Open Sans Bold Italics"/>
              </a:rPr>
              <a:t>The  Resolution &amp; Advocacy Department (RAD) </a:t>
            </a:r>
            <a:r>
              <a:rPr lang="en-US" sz="1827" dirty="0">
                <a:solidFill>
                  <a:srgbClr val="FFFFFF"/>
                </a:solidFill>
                <a:latin typeface="Open Sans"/>
                <a:ea typeface="Open Sans"/>
                <a:cs typeface="Open Sans"/>
                <a:sym typeface="Open Sans"/>
              </a:rPr>
              <a:t>is not a proactive entity, seeking out issues on campus.  They are designed to receive referrals from faculty, staff, students, and family/community members.</a:t>
            </a:r>
          </a:p>
          <a:p>
            <a:pPr algn="l">
              <a:lnSpc>
                <a:spcPts val="2558"/>
              </a:lnSpc>
            </a:pPr>
            <a:endParaRPr lang="en-US" sz="1827" dirty="0">
              <a:solidFill>
                <a:srgbClr val="FFFFFF"/>
              </a:solidFill>
              <a:latin typeface="Open Sans"/>
              <a:ea typeface="Open Sans"/>
              <a:cs typeface="Open Sans"/>
              <a:sym typeface="Open Sans"/>
            </a:endParaRPr>
          </a:p>
          <a:p>
            <a:pPr algn="l">
              <a:lnSpc>
                <a:spcPts val="2558"/>
              </a:lnSpc>
            </a:pPr>
            <a:r>
              <a:rPr lang="en-US" sz="1827" dirty="0">
                <a:solidFill>
                  <a:srgbClr val="FFFFFF"/>
                </a:solidFill>
                <a:latin typeface="Open Sans"/>
                <a:ea typeface="Open Sans"/>
                <a:cs typeface="Open Sans"/>
                <a:sym typeface="Open Sans"/>
              </a:rPr>
              <a:t>Referrals can be made on any student, employee, or any individual connected with one of the campuses or a campus activity.</a:t>
            </a:r>
          </a:p>
          <a:p>
            <a:pPr algn="l">
              <a:lnSpc>
                <a:spcPts val="2558"/>
              </a:lnSpc>
            </a:pPr>
            <a:endParaRPr lang="en-US" sz="1827" dirty="0">
              <a:solidFill>
                <a:srgbClr val="FFFFFF"/>
              </a:solidFill>
              <a:latin typeface="Open Sans"/>
              <a:ea typeface="Open Sans"/>
              <a:cs typeface="Open Sans"/>
              <a:sym typeface="Open Sans"/>
            </a:endParaRPr>
          </a:p>
          <a:p>
            <a:pPr algn="l">
              <a:lnSpc>
                <a:spcPts val="2558"/>
              </a:lnSpc>
            </a:pPr>
            <a:r>
              <a:rPr lang="en-US" sz="1827" dirty="0">
                <a:solidFill>
                  <a:srgbClr val="FFFFFF"/>
                </a:solidFill>
                <a:latin typeface="Open Sans"/>
                <a:ea typeface="Open Sans"/>
                <a:cs typeface="Open Sans"/>
                <a:sym typeface="Open Sans"/>
              </a:rPr>
              <a:t>When you’re worried about someone, or have a piece of information, hand your puzzle piece off to the team.  There may be other similar referrals that you are not aware of.</a:t>
            </a:r>
          </a:p>
          <a:p>
            <a:pPr algn="l">
              <a:lnSpc>
                <a:spcPts val="2558"/>
              </a:lnSpc>
              <a:spcBef>
                <a:spcPct val="0"/>
              </a:spcBef>
            </a:pPr>
            <a:endParaRPr lang="en-US" sz="1827" dirty="0">
              <a:solidFill>
                <a:srgbClr val="FFFFFF"/>
              </a:solidFill>
              <a:latin typeface="Open Sans"/>
              <a:ea typeface="Open Sans"/>
              <a:cs typeface="Open Sans"/>
              <a:sym typeface="Open Sans"/>
            </a:endParaRPr>
          </a:p>
        </p:txBody>
      </p:sp>
      <p:sp>
        <p:nvSpPr>
          <p:cNvPr id="12" name="Freeform 12"/>
          <p:cNvSpPr/>
          <p:nvPr/>
        </p:nvSpPr>
        <p:spPr>
          <a:xfrm>
            <a:off x="644047" y="8708567"/>
            <a:ext cx="2037250" cy="1059370"/>
          </a:xfrm>
          <a:custGeom>
            <a:avLst/>
            <a:gdLst/>
            <a:ahLst/>
            <a:cxnLst/>
            <a:rect l="l" t="t" r="r" b="b"/>
            <a:pathLst>
              <a:path w="2037250" h="1059370">
                <a:moveTo>
                  <a:pt x="0" y="0"/>
                </a:moveTo>
                <a:lnTo>
                  <a:pt x="2037249" y="0"/>
                </a:lnTo>
                <a:lnTo>
                  <a:pt x="2037249" y="1059370"/>
                </a:lnTo>
                <a:lnTo>
                  <a:pt x="0" y="1059370"/>
                </a:lnTo>
                <a:lnTo>
                  <a:pt x="0" y="0"/>
                </a:lnTo>
                <a:close/>
              </a:path>
            </a:pathLst>
          </a:custGeom>
          <a:blipFill>
            <a:blip r:embed="rId7"/>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TextBox 3"/>
          <p:cNvSpPr txBox="1"/>
          <p:nvPr/>
        </p:nvSpPr>
        <p:spPr>
          <a:xfrm>
            <a:off x="3018979" y="1974777"/>
            <a:ext cx="12250043" cy="946150"/>
          </a:xfrm>
          <a:prstGeom prst="rect">
            <a:avLst/>
          </a:prstGeom>
        </p:spPr>
        <p:txBody>
          <a:bodyPr lIns="0" tIns="0" rIns="0" bIns="0" rtlCol="0" anchor="t">
            <a:spAutoFit/>
          </a:bodyPr>
          <a:lstStyle/>
          <a:p>
            <a:pPr algn="l">
              <a:lnSpc>
                <a:spcPts val="7699"/>
              </a:lnSpc>
              <a:spcBef>
                <a:spcPct val="0"/>
              </a:spcBef>
            </a:pPr>
            <a:r>
              <a:rPr lang="en-US" sz="5499">
                <a:solidFill>
                  <a:srgbClr val="FFFFFF"/>
                </a:solidFill>
                <a:latin typeface="Inter Bold"/>
                <a:ea typeface="Inter Bold"/>
                <a:cs typeface="Inter Bold"/>
                <a:sym typeface="Inter Bold"/>
              </a:rPr>
              <a:t>REPORT, REPORT, PLEASE REPORT!</a:t>
            </a:r>
          </a:p>
        </p:txBody>
      </p:sp>
      <p:sp>
        <p:nvSpPr>
          <p:cNvPr id="4" name="TextBox 4"/>
          <p:cNvSpPr txBox="1"/>
          <p:nvPr/>
        </p:nvSpPr>
        <p:spPr>
          <a:xfrm>
            <a:off x="1450271" y="3852764"/>
            <a:ext cx="15387458" cy="984578"/>
          </a:xfrm>
          <a:prstGeom prst="rect">
            <a:avLst/>
          </a:prstGeom>
        </p:spPr>
        <p:txBody>
          <a:bodyPr lIns="0" tIns="0" rIns="0" bIns="0" rtlCol="0" anchor="t">
            <a:spAutoFit/>
          </a:bodyPr>
          <a:lstStyle/>
          <a:p>
            <a:pPr algn="ctr">
              <a:lnSpc>
                <a:spcPts val="3979"/>
              </a:lnSpc>
              <a:spcBef>
                <a:spcPct val="0"/>
              </a:spcBef>
            </a:pPr>
            <a:r>
              <a:rPr lang="en-US" sz="2842" b="1" dirty="0">
                <a:solidFill>
                  <a:srgbClr val="FFFFFF"/>
                </a:solidFill>
                <a:latin typeface="Open Sans Light"/>
                <a:ea typeface="Open Sans Light"/>
                <a:cs typeface="Open Sans Light"/>
                <a:sym typeface="Open Sans Light"/>
              </a:rPr>
              <a:t>Individually, pieces of information may seem small and insignificant, but when the small pieces are collected together, a LARGER picture begins to appear.</a:t>
            </a:r>
          </a:p>
        </p:txBody>
      </p:sp>
      <p:sp>
        <p:nvSpPr>
          <p:cNvPr id="5" name="TextBox 5"/>
          <p:cNvSpPr txBox="1"/>
          <p:nvPr/>
        </p:nvSpPr>
        <p:spPr>
          <a:xfrm>
            <a:off x="4044859" y="5769179"/>
            <a:ext cx="10198282" cy="2333679"/>
          </a:xfrm>
          <a:prstGeom prst="rect">
            <a:avLst/>
          </a:prstGeom>
        </p:spPr>
        <p:txBody>
          <a:bodyPr lIns="0" tIns="0" rIns="0" bIns="0" rtlCol="0" anchor="t">
            <a:spAutoFit/>
          </a:bodyPr>
          <a:lstStyle/>
          <a:p>
            <a:pPr algn="ctr">
              <a:lnSpc>
                <a:spcPts val="9394"/>
              </a:lnSpc>
            </a:pPr>
            <a:r>
              <a:rPr lang="en-US" sz="6710">
                <a:solidFill>
                  <a:srgbClr val="FFFFFF"/>
                </a:solidFill>
                <a:latin typeface="Inter Bold"/>
                <a:ea typeface="Inter Bold"/>
                <a:cs typeface="Inter Bold"/>
                <a:sym typeface="Inter Bold"/>
              </a:rPr>
              <a:t>RAD NEEDS YOUR PIECE</a:t>
            </a:r>
          </a:p>
          <a:p>
            <a:pPr algn="ctr">
              <a:lnSpc>
                <a:spcPts val="9394"/>
              </a:lnSpc>
              <a:spcBef>
                <a:spcPct val="0"/>
              </a:spcBef>
            </a:pPr>
            <a:r>
              <a:rPr lang="en-US" sz="6710">
                <a:solidFill>
                  <a:srgbClr val="FFFFFF"/>
                </a:solidFill>
                <a:latin typeface="Inter Bold"/>
                <a:ea typeface="Inter Bold"/>
                <a:cs typeface="Inter Bold"/>
                <a:sym typeface="Inter Bold"/>
              </a:rPr>
              <a:t>OF THE PUZZLE!</a:t>
            </a:r>
          </a:p>
        </p:txBody>
      </p:sp>
      <p:sp>
        <p:nvSpPr>
          <p:cNvPr id="6" name="Freeform 6"/>
          <p:cNvSpPr/>
          <p:nvPr/>
        </p:nvSpPr>
        <p:spPr>
          <a:xfrm>
            <a:off x="634522" y="8708567"/>
            <a:ext cx="2037250" cy="1059370"/>
          </a:xfrm>
          <a:custGeom>
            <a:avLst/>
            <a:gdLst/>
            <a:ahLst/>
            <a:cxnLst/>
            <a:rect l="l" t="t" r="r" b="b"/>
            <a:pathLst>
              <a:path w="2037250" h="1059370">
                <a:moveTo>
                  <a:pt x="0" y="0"/>
                </a:moveTo>
                <a:lnTo>
                  <a:pt x="2037249" y="0"/>
                </a:lnTo>
                <a:lnTo>
                  <a:pt x="2037249" y="1059370"/>
                </a:lnTo>
                <a:lnTo>
                  <a:pt x="0" y="1059370"/>
                </a:lnTo>
                <a:lnTo>
                  <a:pt x="0" y="0"/>
                </a:lnTo>
                <a:close/>
              </a:path>
            </a:pathLst>
          </a:custGeom>
          <a:blipFill>
            <a:blip r:embed="rId3"/>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1647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0"/>
            </a:blip>
            <a:stretch>
              <a:fillRect t="-16666" b="-16666"/>
            </a:stretch>
          </a:blipFill>
        </p:spPr>
      </p:sp>
      <p:sp>
        <p:nvSpPr>
          <p:cNvPr id="3" name="TextBox 3"/>
          <p:cNvSpPr txBox="1"/>
          <p:nvPr/>
        </p:nvSpPr>
        <p:spPr>
          <a:xfrm>
            <a:off x="1028700" y="676275"/>
            <a:ext cx="7065845" cy="3041244"/>
          </a:xfrm>
          <a:prstGeom prst="rect">
            <a:avLst/>
          </a:prstGeom>
        </p:spPr>
        <p:txBody>
          <a:bodyPr lIns="0" tIns="0" rIns="0" bIns="0" rtlCol="0" anchor="t">
            <a:spAutoFit/>
          </a:bodyPr>
          <a:lstStyle/>
          <a:p>
            <a:pPr algn="ctr">
              <a:lnSpc>
                <a:spcPts val="24888"/>
              </a:lnSpc>
              <a:spcBef>
                <a:spcPct val="0"/>
              </a:spcBef>
            </a:pPr>
            <a:r>
              <a:rPr lang="en-US" sz="17777" dirty="0">
                <a:solidFill>
                  <a:srgbClr val="FFFFFF"/>
                </a:solidFill>
                <a:latin typeface="Inter Bold"/>
                <a:ea typeface="Inter Bold"/>
                <a:cs typeface="Inter Bold"/>
                <a:sym typeface="Inter Bold"/>
              </a:rPr>
              <a:t>WHO</a:t>
            </a:r>
          </a:p>
        </p:txBody>
      </p:sp>
      <p:sp>
        <p:nvSpPr>
          <p:cNvPr id="4" name="TextBox 4"/>
          <p:cNvSpPr txBox="1"/>
          <p:nvPr/>
        </p:nvSpPr>
        <p:spPr>
          <a:xfrm>
            <a:off x="7467600" y="1562100"/>
            <a:ext cx="3090213" cy="1777090"/>
          </a:xfrm>
          <a:prstGeom prst="rect">
            <a:avLst/>
          </a:prstGeom>
        </p:spPr>
        <p:txBody>
          <a:bodyPr wrap="square" lIns="0" tIns="0" rIns="0" bIns="0" rtlCol="0" anchor="t">
            <a:spAutoFit/>
          </a:bodyPr>
          <a:lstStyle/>
          <a:p>
            <a:pPr algn="ctr">
              <a:lnSpc>
                <a:spcPts val="15078"/>
              </a:lnSpc>
              <a:spcBef>
                <a:spcPct val="0"/>
              </a:spcBef>
            </a:pPr>
            <a:r>
              <a:rPr lang="en-US" sz="10770" dirty="0">
                <a:solidFill>
                  <a:srgbClr val="FFFFFF"/>
                </a:solidFill>
                <a:latin typeface="Inter"/>
                <a:ea typeface="Inter"/>
                <a:cs typeface="Inter"/>
                <a:sym typeface="Inter"/>
              </a:rPr>
              <a:t>AND</a:t>
            </a:r>
          </a:p>
        </p:txBody>
      </p:sp>
      <p:sp>
        <p:nvSpPr>
          <p:cNvPr id="5" name="TextBox 5"/>
          <p:cNvSpPr txBox="1"/>
          <p:nvPr/>
        </p:nvSpPr>
        <p:spPr>
          <a:xfrm>
            <a:off x="10515599" y="676275"/>
            <a:ext cx="7065845" cy="2930995"/>
          </a:xfrm>
          <a:prstGeom prst="rect">
            <a:avLst/>
          </a:prstGeom>
        </p:spPr>
        <p:txBody>
          <a:bodyPr wrap="square" lIns="0" tIns="0" rIns="0" bIns="0" rtlCol="0" anchor="t">
            <a:spAutoFit/>
          </a:bodyPr>
          <a:lstStyle/>
          <a:p>
            <a:pPr algn="ctr">
              <a:lnSpc>
                <a:spcPts val="24888"/>
              </a:lnSpc>
              <a:spcBef>
                <a:spcPct val="0"/>
              </a:spcBef>
            </a:pPr>
            <a:r>
              <a:rPr lang="en-US" sz="17777" dirty="0">
                <a:solidFill>
                  <a:srgbClr val="FFFFFF"/>
                </a:solidFill>
                <a:latin typeface="Inter Bold"/>
                <a:ea typeface="Inter Bold"/>
                <a:cs typeface="Inter Bold"/>
                <a:sym typeface="Inter Bold"/>
              </a:rPr>
              <a:t>WHEN</a:t>
            </a:r>
          </a:p>
        </p:txBody>
      </p:sp>
      <p:sp>
        <p:nvSpPr>
          <p:cNvPr id="6" name="TextBox 6"/>
          <p:cNvSpPr txBox="1"/>
          <p:nvPr/>
        </p:nvSpPr>
        <p:spPr>
          <a:xfrm>
            <a:off x="3628317" y="2936417"/>
            <a:ext cx="13630983" cy="2939061"/>
          </a:xfrm>
          <a:prstGeom prst="rect">
            <a:avLst/>
          </a:prstGeom>
        </p:spPr>
        <p:txBody>
          <a:bodyPr lIns="0" tIns="0" rIns="0" bIns="0" rtlCol="0" anchor="t">
            <a:spAutoFit/>
          </a:bodyPr>
          <a:lstStyle/>
          <a:p>
            <a:pPr marL="0" lvl="0" indent="0" algn="r">
              <a:lnSpc>
                <a:spcPts val="23854"/>
              </a:lnSpc>
              <a:spcBef>
                <a:spcPct val="0"/>
              </a:spcBef>
            </a:pPr>
            <a:r>
              <a:rPr lang="en-US" sz="17038" u="none" strike="noStrike" dirty="0">
                <a:solidFill>
                  <a:srgbClr val="FFFFFF"/>
                </a:solidFill>
                <a:latin typeface="Inter Thin"/>
                <a:ea typeface="Inter Thin"/>
                <a:cs typeface="Inter Thin"/>
                <a:sym typeface="Inter Thin"/>
              </a:rPr>
              <a:t>DO I REFER?</a:t>
            </a:r>
          </a:p>
        </p:txBody>
      </p:sp>
      <p:sp>
        <p:nvSpPr>
          <p:cNvPr id="7" name="Freeform 7"/>
          <p:cNvSpPr/>
          <p:nvPr/>
        </p:nvSpPr>
        <p:spPr>
          <a:xfrm>
            <a:off x="634522" y="8708567"/>
            <a:ext cx="2037250" cy="1059370"/>
          </a:xfrm>
          <a:custGeom>
            <a:avLst/>
            <a:gdLst/>
            <a:ahLst/>
            <a:cxnLst/>
            <a:rect l="l" t="t" r="r" b="b"/>
            <a:pathLst>
              <a:path w="2037250" h="1059370">
                <a:moveTo>
                  <a:pt x="0" y="0"/>
                </a:moveTo>
                <a:lnTo>
                  <a:pt x="2037249" y="0"/>
                </a:lnTo>
                <a:lnTo>
                  <a:pt x="2037249" y="1059370"/>
                </a:lnTo>
                <a:lnTo>
                  <a:pt x="0" y="1059370"/>
                </a:lnTo>
                <a:lnTo>
                  <a:pt x="0" y="0"/>
                </a:lnTo>
                <a:close/>
              </a:path>
            </a:pathLst>
          </a:custGeom>
          <a:blipFill>
            <a:blip r:embed="rId3"/>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17898006" y="8232317"/>
            <a:ext cx="399519" cy="1025983"/>
            <a:chOff x="0" y="0"/>
            <a:chExt cx="1280047" cy="3287216"/>
          </a:xfrm>
        </p:grpSpPr>
        <p:sp>
          <p:nvSpPr>
            <p:cNvPr id="4" name="Freeform 4"/>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171616"/>
            </a:solidFill>
          </p:spPr>
        </p:sp>
      </p:grpSp>
      <p:grpSp>
        <p:nvGrpSpPr>
          <p:cNvPr id="5" name="Group 5"/>
          <p:cNvGrpSpPr/>
          <p:nvPr/>
        </p:nvGrpSpPr>
        <p:grpSpPr>
          <a:xfrm>
            <a:off x="10563225" y="0"/>
            <a:ext cx="7724775" cy="10287000"/>
            <a:chOff x="0" y="0"/>
            <a:chExt cx="10299700" cy="13716000"/>
          </a:xfrm>
        </p:grpSpPr>
        <p:pic>
          <p:nvPicPr>
            <p:cNvPr id="6" name="Picture 6"/>
            <p:cNvPicPr>
              <a:picLocks noChangeAspect="1"/>
            </p:cNvPicPr>
            <p:nvPr/>
          </p:nvPicPr>
          <p:blipFill>
            <a:blip r:embed="rId3"/>
            <a:srcRect l="24828" r="24828"/>
            <a:stretch>
              <a:fillRect/>
            </a:stretch>
          </p:blipFill>
          <p:spPr>
            <a:xfrm>
              <a:off x="0" y="0"/>
              <a:ext cx="10299700" cy="13716000"/>
            </a:xfrm>
            <a:prstGeom prst="rect">
              <a:avLst/>
            </a:prstGeom>
          </p:spPr>
        </p:pic>
      </p:grpSp>
      <p:sp>
        <p:nvSpPr>
          <p:cNvPr id="7" name="TextBox 7"/>
          <p:cNvSpPr txBox="1"/>
          <p:nvPr/>
        </p:nvSpPr>
        <p:spPr>
          <a:xfrm>
            <a:off x="1352550" y="1473779"/>
            <a:ext cx="6877050" cy="1094471"/>
          </a:xfrm>
          <a:prstGeom prst="rect">
            <a:avLst/>
          </a:prstGeom>
        </p:spPr>
        <p:txBody>
          <a:bodyPr wrap="square" lIns="0" tIns="0" rIns="0" bIns="0" rtlCol="0" anchor="t">
            <a:spAutoFit/>
          </a:bodyPr>
          <a:lstStyle/>
          <a:p>
            <a:pPr marL="0" lvl="0" indent="0" algn="l">
              <a:lnSpc>
                <a:spcPts val="8974"/>
              </a:lnSpc>
              <a:spcBef>
                <a:spcPct val="0"/>
              </a:spcBef>
            </a:pPr>
            <a:r>
              <a:rPr lang="en-US" sz="6410" u="none" strike="noStrike" dirty="0">
                <a:solidFill>
                  <a:srgbClr val="FFFFFF"/>
                </a:solidFill>
                <a:latin typeface="Inter Bold"/>
                <a:ea typeface="Inter Bold"/>
                <a:cs typeface="Inter Bold"/>
                <a:sym typeface="Inter Bold"/>
              </a:rPr>
              <a:t>WHO TO REFER?</a:t>
            </a:r>
          </a:p>
        </p:txBody>
      </p:sp>
      <p:grpSp>
        <p:nvGrpSpPr>
          <p:cNvPr id="8" name="Group 8"/>
          <p:cNvGrpSpPr/>
          <p:nvPr/>
        </p:nvGrpSpPr>
        <p:grpSpPr>
          <a:xfrm>
            <a:off x="1352568" y="8348832"/>
            <a:ext cx="8921362" cy="1350833"/>
            <a:chOff x="0" y="0"/>
            <a:chExt cx="11895149" cy="1801110"/>
          </a:xfrm>
        </p:grpSpPr>
        <p:grpSp>
          <p:nvGrpSpPr>
            <p:cNvPr id="9" name="Group 9"/>
            <p:cNvGrpSpPr/>
            <p:nvPr/>
          </p:nvGrpSpPr>
          <p:grpSpPr>
            <a:xfrm>
              <a:off x="0" y="0"/>
              <a:ext cx="11895149" cy="1801110"/>
              <a:chOff x="0" y="0"/>
              <a:chExt cx="2298037" cy="347958"/>
            </a:xfrm>
          </p:grpSpPr>
          <p:sp>
            <p:nvSpPr>
              <p:cNvPr id="10" name="Freeform 10"/>
              <p:cNvSpPr/>
              <p:nvPr/>
            </p:nvSpPr>
            <p:spPr>
              <a:xfrm>
                <a:off x="0" y="0"/>
                <a:ext cx="2298037" cy="347958"/>
              </a:xfrm>
              <a:custGeom>
                <a:avLst/>
                <a:gdLst/>
                <a:ahLst/>
                <a:cxnLst/>
                <a:rect l="l" t="t" r="r" b="b"/>
                <a:pathLst>
                  <a:path w="2298037" h="347958">
                    <a:moveTo>
                      <a:pt x="13309" y="0"/>
                    </a:moveTo>
                    <a:lnTo>
                      <a:pt x="2284728" y="0"/>
                    </a:lnTo>
                    <a:cubicBezTo>
                      <a:pt x="2292078" y="0"/>
                      <a:pt x="2298037" y="5959"/>
                      <a:pt x="2298037" y="13309"/>
                    </a:cubicBezTo>
                    <a:lnTo>
                      <a:pt x="2298037" y="334649"/>
                    </a:lnTo>
                    <a:cubicBezTo>
                      <a:pt x="2298037" y="338179"/>
                      <a:pt x="2296635" y="341564"/>
                      <a:pt x="2294139" y="344060"/>
                    </a:cubicBezTo>
                    <a:cubicBezTo>
                      <a:pt x="2291643" y="346556"/>
                      <a:pt x="2288258" y="347958"/>
                      <a:pt x="2284728" y="347958"/>
                    </a:cubicBezTo>
                    <a:lnTo>
                      <a:pt x="13309" y="347958"/>
                    </a:lnTo>
                    <a:cubicBezTo>
                      <a:pt x="5959" y="347958"/>
                      <a:pt x="0" y="342000"/>
                      <a:pt x="0" y="334649"/>
                    </a:cubicBezTo>
                    <a:lnTo>
                      <a:pt x="0" y="13309"/>
                    </a:lnTo>
                    <a:cubicBezTo>
                      <a:pt x="0" y="5959"/>
                      <a:pt x="5959" y="0"/>
                      <a:pt x="13309" y="0"/>
                    </a:cubicBezTo>
                    <a:close/>
                  </a:path>
                </a:pathLst>
              </a:custGeom>
              <a:solidFill>
                <a:srgbClr val="FFFFFF"/>
              </a:solidFill>
            </p:spPr>
          </p:sp>
          <p:sp>
            <p:nvSpPr>
              <p:cNvPr id="11" name="TextBox 11"/>
              <p:cNvSpPr txBox="1"/>
              <p:nvPr/>
            </p:nvSpPr>
            <p:spPr>
              <a:xfrm>
                <a:off x="0" y="-38100"/>
                <a:ext cx="2298037" cy="386058"/>
              </a:xfrm>
              <a:prstGeom prst="rect">
                <a:avLst/>
              </a:prstGeom>
            </p:spPr>
            <p:txBody>
              <a:bodyPr lIns="50800" tIns="50800" rIns="50800" bIns="50800" rtlCol="0" anchor="ctr"/>
              <a:lstStyle/>
              <a:p>
                <a:pPr algn="ctr">
                  <a:lnSpc>
                    <a:spcPts val="3079"/>
                  </a:lnSpc>
                </a:pPr>
                <a:endParaRPr/>
              </a:p>
            </p:txBody>
          </p:sp>
        </p:grpSp>
        <p:sp>
          <p:nvSpPr>
            <p:cNvPr id="12" name="TextBox 12"/>
            <p:cNvSpPr txBox="1"/>
            <p:nvPr/>
          </p:nvSpPr>
          <p:spPr>
            <a:xfrm>
              <a:off x="298436" y="289357"/>
              <a:ext cx="11298278" cy="1251330"/>
            </a:xfrm>
            <a:prstGeom prst="rect">
              <a:avLst/>
            </a:prstGeom>
          </p:spPr>
          <p:txBody>
            <a:bodyPr lIns="0" tIns="0" rIns="0" bIns="0" rtlCol="0" anchor="t">
              <a:spAutoFit/>
            </a:bodyPr>
            <a:lstStyle/>
            <a:p>
              <a:pPr algn="ctr">
                <a:lnSpc>
                  <a:spcPts val="2595"/>
                </a:lnSpc>
                <a:spcBef>
                  <a:spcPct val="0"/>
                </a:spcBef>
              </a:pPr>
              <a:r>
                <a:rPr lang="en-US" sz="1853">
                  <a:solidFill>
                    <a:srgbClr val="F78E1D"/>
                  </a:solidFill>
                  <a:latin typeface="Open Sans Bold"/>
                  <a:ea typeface="Open Sans Bold"/>
                  <a:cs typeface="Open Sans Bold"/>
                  <a:sym typeface="Open Sans Bold"/>
                </a:rPr>
                <a:t>NOTE:</a:t>
              </a:r>
              <a:r>
                <a:rPr lang="en-US" sz="1853">
                  <a:solidFill>
                    <a:srgbClr val="F78E1D"/>
                  </a:solidFill>
                  <a:latin typeface="Open Sans"/>
                  <a:ea typeface="Open Sans"/>
                  <a:cs typeface="Open Sans"/>
                  <a:sym typeface="Open Sans"/>
                </a:rPr>
                <a:t> Pay attention to your own social biases, and respond with wisdom and respect for the student's experience - and encourage students to report themselves.</a:t>
              </a:r>
            </a:p>
          </p:txBody>
        </p:sp>
      </p:grpSp>
      <p:sp>
        <p:nvSpPr>
          <p:cNvPr id="13" name="AutoShape 13"/>
          <p:cNvSpPr/>
          <p:nvPr/>
        </p:nvSpPr>
        <p:spPr>
          <a:xfrm>
            <a:off x="1352568" y="2553962"/>
            <a:ext cx="6501273" cy="14287"/>
          </a:xfrm>
          <a:prstGeom prst="line">
            <a:avLst/>
          </a:prstGeom>
          <a:ln w="28575" cap="flat">
            <a:solidFill>
              <a:srgbClr val="FFFFFF"/>
            </a:solidFill>
            <a:prstDash val="solid"/>
            <a:headEnd type="none" w="sm" len="sm"/>
            <a:tailEnd type="none" w="sm" len="sm"/>
          </a:ln>
        </p:spPr>
      </p:sp>
      <p:sp>
        <p:nvSpPr>
          <p:cNvPr id="14" name="TextBox 14"/>
          <p:cNvSpPr txBox="1"/>
          <p:nvPr/>
        </p:nvSpPr>
        <p:spPr>
          <a:xfrm>
            <a:off x="1762792" y="3596957"/>
            <a:ext cx="8536835" cy="4259363"/>
          </a:xfrm>
          <a:prstGeom prst="rect">
            <a:avLst/>
          </a:prstGeom>
        </p:spPr>
        <p:txBody>
          <a:bodyPr lIns="0" tIns="0" rIns="0" bIns="0" rtlCol="0" anchor="t">
            <a:spAutoFit/>
          </a:bodyPr>
          <a:lstStyle/>
          <a:p>
            <a:pPr algn="l">
              <a:lnSpc>
                <a:spcPts val="3255"/>
              </a:lnSpc>
            </a:pPr>
            <a:r>
              <a:rPr lang="en-US" sz="2325" dirty="0">
                <a:solidFill>
                  <a:srgbClr val="FFFFFF"/>
                </a:solidFill>
                <a:latin typeface="Open Sans"/>
                <a:ea typeface="Open Sans"/>
                <a:cs typeface="Open Sans"/>
                <a:sym typeface="Open Sans"/>
              </a:rPr>
              <a:t>- struggling with basic needs or needing supportive resources </a:t>
            </a:r>
          </a:p>
          <a:p>
            <a:pPr algn="l">
              <a:lnSpc>
                <a:spcPts val="1162"/>
              </a:lnSpc>
            </a:pPr>
            <a:endParaRPr lang="en-US" sz="2325" dirty="0">
              <a:solidFill>
                <a:srgbClr val="FFFFFF"/>
              </a:solidFill>
              <a:latin typeface="Open Sans"/>
              <a:ea typeface="Open Sans"/>
              <a:cs typeface="Open Sans"/>
              <a:sym typeface="Open Sans"/>
            </a:endParaRPr>
          </a:p>
          <a:p>
            <a:pPr algn="l">
              <a:lnSpc>
                <a:spcPts val="3255"/>
              </a:lnSpc>
            </a:pPr>
            <a:r>
              <a:rPr lang="en-US" sz="2325" dirty="0">
                <a:solidFill>
                  <a:srgbClr val="FFFFFF"/>
                </a:solidFill>
                <a:latin typeface="Open Sans"/>
                <a:ea typeface="Open Sans"/>
                <a:cs typeface="Open Sans"/>
                <a:sym typeface="Open Sans"/>
              </a:rPr>
              <a:t>- who pose a threat or risk to the wellbeing of themselves or</a:t>
            </a:r>
          </a:p>
          <a:p>
            <a:pPr algn="l">
              <a:lnSpc>
                <a:spcPts val="3255"/>
              </a:lnSpc>
            </a:pPr>
            <a:r>
              <a:rPr lang="en-US" sz="2325" dirty="0">
                <a:solidFill>
                  <a:srgbClr val="FFFFFF"/>
                </a:solidFill>
                <a:latin typeface="Open Sans"/>
                <a:ea typeface="Open Sans"/>
                <a:cs typeface="Open Sans"/>
                <a:sym typeface="Open Sans"/>
              </a:rPr>
              <a:t>  others on campus</a:t>
            </a:r>
          </a:p>
          <a:p>
            <a:pPr algn="l">
              <a:lnSpc>
                <a:spcPts val="1162"/>
              </a:lnSpc>
            </a:pPr>
            <a:endParaRPr lang="en-US" sz="2325" dirty="0">
              <a:solidFill>
                <a:srgbClr val="FFFFFF"/>
              </a:solidFill>
              <a:latin typeface="Open Sans"/>
              <a:ea typeface="Open Sans"/>
              <a:cs typeface="Open Sans"/>
              <a:sym typeface="Open Sans"/>
            </a:endParaRPr>
          </a:p>
          <a:p>
            <a:pPr algn="l">
              <a:lnSpc>
                <a:spcPts val="3255"/>
              </a:lnSpc>
            </a:pPr>
            <a:r>
              <a:rPr lang="en-US" sz="2325" dirty="0">
                <a:solidFill>
                  <a:srgbClr val="FFFFFF"/>
                </a:solidFill>
                <a:latin typeface="Open Sans"/>
                <a:ea typeface="Open Sans"/>
                <a:cs typeface="Open Sans"/>
                <a:sym typeface="Open Sans"/>
              </a:rPr>
              <a:t>- with academic integrity violations</a:t>
            </a:r>
          </a:p>
          <a:p>
            <a:pPr algn="l">
              <a:lnSpc>
                <a:spcPts val="1162"/>
              </a:lnSpc>
            </a:pPr>
            <a:endParaRPr lang="en-US" sz="2325" dirty="0">
              <a:solidFill>
                <a:srgbClr val="FFFFFF"/>
              </a:solidFill>
              <a:latin typeface="Open Sans"/>
              <a:ea typeface="Open Sans"/>
              <a:cs typeface="Open Sans"/>
              <a:sym typeface="Open Sans"/>
            </a:endParaRPr>
          </a:p>
          <a:p>
            <a:pPr algn="l">
              <a:lnSpc>
                <a:spcPts val="3255"/>
              </a:lnSpc>
            </a:pPr>
            <a:r>
              <a:rPr lang="en-US" sz="2325" dirty="0">
                <a:solidFill>
                  <a:srgbClr val="FFFFFF"/>
                </a:solidFill>
                <a:latin typeface="Open Sans"/>
                <a:ea typeface="Open Sans"/>
                <a:cs typeface="Open Sans"/>
                <a:sym typeface="Open Sans"/>
              </a:rPr>
              <a:t>- desiring a place to voice a complaint</a:t>
            </a:r>
          </a:p>
          <a:p>
            <a:pPr algn="l">
              <a:lnSpc>
                <a:spcPts val="3255"/>
              </a:lnSpc>
            </a:pPr>
            <a:r>
              <a:rPr lang="en-US" sz="2325" dirty="0">
                <a:solidFill>
                  <a:srgbClr val="FFFFFF"/>
                </a:solidFill>
                <a:latin typeface="Open Sans"/>
                <a:ea typeface="Open Sans"/>
                <a:cs typeface="Open Sans"/>
                <a:sym typeface="Open Sans"/>
              </a:rPr>
              <a:t>  (direct them to the student complaint report form)</a:t>
            </a:r>
          </a:p>
          <a:p>
            <a:pPr algn="l">
              <a:lnSpc>
                <a:spcPts val="1162"/>
              </a:lnSpc>
            </a:pPr>
            <a:endParaRPr lang="en-US" sz="2325" dirty="0">
              <a:solidFill>
                <a:srgbClr val="FFFFFF"/>
              </a:solidFill>
              <a:latin typeface="Open Sans"/>
              <a:ea typeface="Open Sans"/>
              <a:cs typeface="Open Sans"/>
              <a:sym typeface="Open Sans"/>
            </a:endParaRPr>
          </a:p>
          <a:p>
            <a:pPr algn="l">
              <a:lnSpc>
                <a:spcPts val="3255"/>
              </a:lnSpc>
            </a:pPr>
            <a:r>
              <a:rPr lang="en-US" sz="2325" dirty="0">
                <a:solidFill>
                  <a:srgbClr val="FFFFFF"/>
                </a:solidFill>
                <a:latin typeface="Open Sans"/>
                <a:ea typeface="Open Sans"/>
                <a:cs typeface="Open Sans"/>
                <a:sym typeface="Open Sans"/>
              </a:rPr>
              <a:t>- Title IX- Sex based discrimination or harassment</a:t>
            </a:r>
          </a:p>
          <a:p>
            <a:pPr algn="l">
              <a:lnSpc>
                <a:spcPts val="3255"/>
              </a:lnSpc>
            </a:pPr>
            <a:r>
              <a:rPr lang="en-US" sz="2325" dirty="0">
                <a:solidFill>
                  <a:srgbClr val="FFFFFF"/>
                </a:solidFill>
                <a:latin typeface="Open Sans"/>
                <a:ea typeface="Open Sans"/>
                <a:cs typeface="Open Sans"/>
                <a:sym typeface="Open Sans"/>
              </a:rPr>
              <a:t>  (applies to students and employees)</a:t>
            </a:r>
          </a:p>
          <a:p>
            <a:pPr algn="l">
              <a:lnSpc>
                <a:spcPts val="3255"/>
              </a:lnSpc>
              <a:spcBef>
                <a:spcPct val="0"/>
              </a:spcBef>
            </a:pPr>
            <a:endParaRPr lang="en-US" sz="2325" dirty="0">
              <a:solidFill>
                <a:srgbClr val="FFFFFF"/>
              </a:solidFill>
              <a:latin typeface="Open Sans"/>
              <a:ea typeface="Open Sans"/>
              <a:cs typeface="Open Sans"/>
              <a:sym typeface="Open Sans"/>
            </a:endParaRPr>
          </a:p>
        </p:txBody>
      </p:sp>
      <p:sp>
        <p:nvSpPr>
          <p:cNvPr id="15" name="TextBox 15"/>
          <p:cNvSpPr txBox="1"/>
          <p:nvPr/>
        </p:nvSpPr>
        <p:spPr>
          <a:xfrm>
            <a:off x="1462438" y="2867851"/>
            <a:ext cx="2278926" cy="617018"/>
          </a:xfrm>
          <a:prstGeom prst="rect">
            <a:avLst/>
          </a:prstGeom>
        </p:spPr>
        <p:txBody>
          <a:bodyPr lIns="0" tIns="0" rIns="0" bIns="0" rtlCol="0" anchor="t">
            <a:spAutoFit/>
          </a:bodyPr>
          <a:lstStyle/>
          <a:p>
            <a:pPr algn="ctr">
              <a:lnSpc>
                <a:spcPts val="5094"/>
              </a:lnSpc>
              <a:spcBef>
                <a:spcPct val="0"/>
              </a:spcBef>
            </a:pPr>
            <a:r>
              <a:rPr lang="en-US" sz="3638" dirty="0">
                <a:solidFill>
                  <a:srgbClr val="FFFFFF"/>
                </a:solidFill>
                <a:latin typeface="Open Sans"/>
                <a:ea typeface="Open Sans"/>
                <a:cs typeface="Open Sans"/>
                <a:sym typeface="Open Sans"/>
              </a:rPr>
              <a:t>Students...</a:t>
            </a:r>
          </a:p>
        </p:txBody>
      </p:sp>
      <p:sp>
        <p:nvSpPr>
          <p:cNvPr id="16" name="Freeform 16"/>
          <p:cNvSpPr/>
          <p:nvPr/>
        </p:nvSpPr>
        <p:spPr>
          <a:xfrm>
            <a:off x="333925" y="185809"/>
            <a:ext cx="2037250" cy="1059370"/>
          </a:xfrm>
          <a:custGeom>
            <a:avLst/>
            <a:gdLst/>
            <a:ahLst/>
            <a:cxnLst/>
            <a:rect l="l" t="t" r="r" b="b"/>
            <a:pathLst>
              <a:path w="2037250" h="1059370">
                <a:moveTo>
                  <a:pt x="0" y="0"/>
                </a:moveTo>
                <a:lnTo>
                  <a:pt x="2037250" y="0"/>
                </a:lnTo>
                <a:lnTo>
                  <a:pt x="2037250" y="1059370"/>
                </a:lnTo>
                <a:lnTo>
                  <a:pt x="0" y="1059370"/>
                </a:lnTo>
                <a:lnTo>
                  <a:pt x="0" y="0"/>
                </a:lnTo>
                <a:close/>
              </a:path>
            </a:pathLst>
          </a:custGeom>
          <a:blipFill>
            <a:blip r:embed="rId4"/>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940124AC058544B35089766C4A2038" ma:contentTypeVersion="5" ma:contentTypeDescription="Create a new document." ma:contentTypeScope="" ma:versionID="fd8ff199474faa8ca58b28ae69da7a93">
  <xsd:schema xmlns:xsd="http://www.w3.org/2001/XMLSchema" xmlns:xs="http://www.w3.org/2001/XMLSchema" xmlns:p="http://schemas.microsoft.com/office/2006/metadata/properties" xmlns:ns1="http://schemas.microsoft.com/sharepoint/v3" xmlns:ns2="78f31a23-c5ca-4660-a45b-ce709fb48214" xmlns:ns3="6177c6d9-7c38-49fe-8893-63cf11fe7105" targetNamespace="http://schemas.microsoft.com/office/2006/metadata/properties" ma:root="true" ma:fieldsID="076d45a6378088d7d15ba89d3a463bf2" ns1:_="" ns2:_="" ns3:_="">
    <xsd:import namespace="http://schemas.microsoft.com/sharepoint/v3"/>
    <xsd:import namespace="78f31a23-c5ca-4660-a45b-ce709fb48214"/>
    <xsd:import namespace="6177c6d9-7c38-49fe-8893-63cf11fe7105"/>
    <xsd:element name="properties">
      <xsd:complexType>
        <xsd:sequence>
          <xsd:element name="documentManagement">
            <xsd:complexType>
              <xsd:all>
                <xsd:element ref="ns1:PublishingStartDate" minOccurs="0"/>
                <xsd:element ref="ns1:PublishingExpirationDate" minOccurs="0"/>
                <xsd:element ref="ns2:SharedWithUsers" minOccurs="0"/>
                <xsd:element ref="ns3:MegaMenuMetadataField_0" minOccurs="0"/>
                <xsd:element ref="ns2:TaxCatchAll" minOccurs="0"/>
                <xsd:element ref="ns3:MetadataField_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8f31a23-c5ca-4660-a45b-ce709fb48214"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2" nillable="true" ma:displayName="Taxonomy Catch All Column" ma:description="" ma:list="{32d39d6b-f371-4f6f-98bd-cdcee545093e}" ma:internalName="TaxCatchAll" ma:showField="CatchAllData" ma:web="78f31a23-c5ca-4660-a45b-ce709fb4821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177c6d9-7c38-49fe-8893-63cf11fe7105" elementFormDefault="qualified">
    <xsd:import namespace="http://schemas.microsoft.com/office/2006/documentManagement/types"/>
    <xsd:import namespace="http://schemas.microsoft.com/office/infopath/2007/PartnerControls"/>
    <xsd:element name="MegaMenuMetadataField_0" ma:index="11" nillable="true" ma:displayName="MegaMenuMetadataField_0" ma:hidden="true" ma:internalName="MegaMenuMetadataField_0">
      <xsd:simpleType>
        <xsd:restriction base="dms:Note"/>
      </xsd:simpleType>
    </xsd:element>
    <xsd:element name="MetadataField_0" ma:index="13" nillable="true" ma:displayName="MetadataField_0" ma:internalName="MetadataField_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tadataField_0 xmlns="6177c6d9-7c38-49fe-8893-63cf11fe7105" xsi:nil="true"/>
    <TaxCatchAll xmlns="78f31a23-c5ca-4660-a45b-ce709fb48214"/>
    <MegaMenuMetadataField_0 xmlns="6177c6d9-7c38-49fe-8893-63cf11fe7105"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A3A5280-B5E9-49A9-BAA6-19E74A01FFCB}"/>
</file>

<file path=customXml/itemProps2.xml><?xml version="1.0" encoding="utf-8"?>
<ds:datastoreItem xmlns:ds="http://schemas.openxmlformats.org/officeDocument/2006/customXml" ds:itemID="{BD96C107-90CA-4BBF-8207-C699AFD144B0}"/>
</file>

<file path=customXml/itemProps3.xml><?xml version="1.0" encoding="utf-8"?>
<ds:datastoreItem xmlns:ds="http://schemas.openxmlformats.org/officeDocument/2006/customXml" ds:itemID="{DC498FB4-09A4-4601-8332-1D7B038131F2}"/>
</file>

<file path=docProps/app.xml><?xml version="1.0" encoding="utf-8"?>
<Properties xmlns="http://schemas.openxmlformats.org/officeDocument/2006/extended-properties" xmlns:vt="http://schemas.openxmlformats.org/officeDocument/2006/docPropsVTypes">
  <TotalTime>162</TotalTime>
  <Words>2271</Words>
  <Application>Microsoft Office PowerPoint</Application>
  <PresentationFormat>Custom</PresentationFormat>
  <Paragraphs>265</Paragraphs>
  <Slides>25</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Montserrat Classic</vt:lpstr>
      <vt:lpstr>Open Sans Bold Italics</vt:lpstr>
      <vt:lpstr>Montserrat Classic Bold</vt:lpstr>
      <vt:lpstr>Inter Thin</vt:lpstr>
      <vt:lpstr>Inter Bold</vt:lpstr>
      <vt:lpstr>Calibri</vt:lpstr>
      <vt:lpstr>Montserrat</vt:lpstr>
      <vt:lpstr>Open Sans Bold</vt:lpstr>
      <vt:lpstr>Open Sans</vt:lpstr>
      <vt:lpstr>Open Sans Light</vt:lpstr>
      <vt:lpstr>Inter</vt:lpstr>
      <vt:lpstr>Inter Bold Italics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 Power Point Template</dc:title>
  <dc:creator>Kevin Mizner</dc:creator>
  <cp:lastModifiedBy>Kevin Mizner</cp:lastModifiedBy>
  <cp:revision>30</cp:revision>
  <dcterms:created xsi:type="dcterms:W3CDTF">2006-08-16T00:00:00Z</dcterms:created>
  <dcterms:modified xsi:type="dcterms:W3CDTF">2026-01-08T15:35:21Z</dcterms:modified>
  <dc:identifier>DAFgYzPmNow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0x01010095940124AC058544B35089766C4A2038</vt:lpwstr>
  </property>
</Properties>
</file>