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21" r:id="rId3"/>
    <p:sldMasterId id="2147483722" r:id="rId4"/>
    <p:sldMasterId id="2147483733" r:id="rId5"/>
  </p:sldMasterIdLst>
  <p:notesMasterIdLst>
    <p:notesMasterId r:id="rId20"/>
  </p:notesMasterIdLst>
  <p:handoutMasterIdLst>
    <p:handoutMasterId r:id="rId21"/>
  </p:handoutMasterIdLst>
  <p:sldIdLst>
    <p:sldId id="370" r:id="rId6"/>
    <p:sldId id="264" r:id="rId7"/>
    <p:sldId id="378" r:id="rId8"/>
    <p:sldId id="379" r:id="rId9"/>
    <p:sldId id="380" r:id="rId10"/>
    <p:sldId id="381" r:id="rId11"/>
    <p:sldId id="382" r:id="rId12"/>
    <p:sldId id="367" r:id="rId13"/>
    <p:sldId id="368" r:id="rId14"/>
    <p:sldId id="369" r:id="rId15"/>
    <p:sldId id="371" r:id="rId16"/>
    <p:sldId id="373" r:id="rId17"/>
    <p:sldId id="377" r:id="rId18"/>
    <p:sldId id="372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FF3300"/>
    <a:srgbClr val="0000FF"/>
    <a:srgbClr val="793F02"/>
    <a:srgbClr val="844604"/>
    <a:srgbClr val="3366FF"/>
    <a:srgbClr val="003F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A350494-E2AC-4B34-8185-E01DCEF9C7D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EF9F55C-6E36-43E5-BD06-4BF76714E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9BEFD7E-8F5D-454D-9662-ECE33B6654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ED32F6B-50F7-4918-AC38-951D3863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lessiamarie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6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5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/>
            <a:r>
              <a:rPr lang="en-US" b="0" dirty="0" smtClean="0"/>
              <a:t>Adapted from 66 Positive Things You Should Be Saying to Your Child </a:t>
            </a:r>
            <a:r>
              <a:rPr lang="en-US" b="0" baseline="0" dirty="0" smtClean="0"/>
              <a:t>(</a:t>
            </a:r>
            <a:r>
              <a:rPr lang="en-US" b="0" dirty="0" smtClean="0"/>
              <a:t>With permission from </a:t>
            </a:r>
            <a:r>
              <a:rPr lang="en-US" b="0" u="none" dirty="0" err="1" smtClean="0">
                <a:hlinkClick r:id="rId3"/>
              </a:rPr>
              <a:t>Alessia</a:t>
            </a:r>
            <a:r>
              <a:rPr lang="en-US" b="0" u="none" dirty="0" smtClean="0">
                <a:hlinkClick r:id="rId3"/>
              </a:rPr>
              <a:t> Santoro</a:t>
            </a:r>
            <a:r>
              <a:rPr lang="en-US" b="0" u="none" dirty="0" smtClean="0"/>
              <a:t>;  March 2016</a:t>
            </a:r>
            <a:r>
              <a:rPr lang="en-US" b="0" dirty="0" smtClean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F6B-50F7-4918-AC38-951D386318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295D-6040-4D9A-BA35-6A24A61F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3281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8CE1-3BDA-4D38-9F96-4E44FD026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88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6291-48A3-4D8C-8044-0AF065CE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8524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3E99-86B3-4475-82B3-65A7D105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68474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A6DE-4FDF-4773-93B8-898934F8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4549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55C6-B49D-4017-B9DA-E017C83C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79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42C2-924A-407D-A6DE-9DF1E79A7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509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B3E0-3547-411B-A76E-CD4E34976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7707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5D62-F7D5-44DC-B953-CBB89A78F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6926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6BD7-55AC-461D-8EEF-FABEE734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323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6593-343C-4FFC-A179-889C329AE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165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0931-1663-42F1-9D78-F5C048B25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09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B55A-B550-4A27-9BB8-5E6039E2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0549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37A0-DA2D-4E61-8C2B-C489F9E1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451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5595-B5C7-4B78-81BB-34593BE03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2010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3C9F-1C60-42F7-9F0D-6AEFA094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9399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3D41-7B37-43F1-B47F-4E723D59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199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8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82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5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1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B494-6172-4E9D-AAA4-9F4D88B1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024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46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57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1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0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8015"/>
            <a:ext cx="2057400" cy="49181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8015"/>
            <a:ext cx="6019800" cy="491814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9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295D-6040-4D9A-BA35-6A24A61F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452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0931-1663-42F1-9D78-F5C048B25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4136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B494-6172-4E9D-AAA4-9F4D88B1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8484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6E32-FB1D-4A3C-AEBF-D90865CFD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8185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BAF7-25CB-4620-A740-37733B9A5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432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6E32-FB1D-4A3C-AEBF-D90865CFD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05625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7E6B-8067-4934-B4D7-B0400B0E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9069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115F-2301-4B3E-8161-AC7EDE123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2947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5E44-3157-4958-B31D-7293CC971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1652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FFB2-4DCF-4634-90DA-A6A75D3F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7960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8CE1-3BDA-4D38-9F96-4E44FD026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5767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6291-48A3-4D8C-8044-0AF065CE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0540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3E99-86B3-4475-82B3-65A7D105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041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BAF7-25CB-4620-A740-37733B9A5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156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7E6B-8067-4934-B4D7-B0400B0E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328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115F-2301-4B3E-8161-AC7EDE123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475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5E44-3157-4958-B31D-7293CC971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00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FFB2-4DCF-4634-90DA-A6A75D3F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692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9EFF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COS_TFST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24D275-FE60-4F30-9B2C-921DF70827C5}" type="slidenum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9EFF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COS_TFST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32499-F1AE-44A5-BED6-955980ADCBEF}" type="slidenum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0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9EFF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COS_TF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4C3546-DF2F-4314-9E7F-4D26C1A0FA42}" type="slidenum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096689"/>
      </p:ext>
    </p:extLst>
  </p:cSld>
  <p:clrMap bg1="lt1" tx1="dk1" bg2="lt2" tx2="dk2" accent1="accent1" accent2="accent2" accent3="accent3" accent4="accent4" accent5="accent5" accent6="accent6" hlink="hlink" folHlink="folHlink"/>
  <p:transition spd="slow" advClick="0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art2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7650"/>
            <a:ext cx="8698992" cy="923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COS PPT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9030-8B77-444E-8A3C-4F631E0B9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3A98-EEEF-854B-9552-110415BBB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9EFF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2"/>
            <a:ext cx="8610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COS_TFST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2400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24D275-FE60-4F30-9B2C-921DF70827C5}" type="slidenum">
              <a:rPr lang="en-US" smtClean="0">
                <a:ea typeface="ＭＳ Ｐゴシック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1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575" y="160337"/>
            <a:ext cx="8750969" cy="1371600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0388" y="514572"/>
            <a:ext cx="6870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Habits of </a:t>
            </a:r>
            <a:r>
              <a:rPr lang="en-US" sz="3600" b="1" dirty="0" smtClean="0">
                <a:solidFill>
                  <a:srgbClr val="003399"/>
                </a:solidFill>
              </a:rPr>
              <a:t>the Heart:</a:t>
            </a:r>
            <a:endParaRPr lang="en-US" sz="3600" b="1" dirty="0">
              <a:solidFill>
                <a:srgbClr val="003399"/>
              </a:solidFill>
            </a:endParaRPr>
          </a:p>
          <a:p>
            <a:r>
              <a:rPr lang="en-US" sz="3600" b="1" dirty="0" smtClean="0">
                <a:solidFill>
                  <a:srgbClr val="003399"/>
                </a:solidFill>
              </a:rPr>
              <a:t>Power of Positive Thinking and Reinforcement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8496" y="5231212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2016 </a:t>
            </a:r>
            <a:r>
              <a:rPr lang="en-US" sz="2000" b="1" dirty="0">
                <a:solidFill>
                  <a:srgbClr val="003399"/>
                </a:solidFill>
              </a:rPr>
              <a:t>COS Management </a:t>
            </a:r>
            <a:r>
              <a:rPr lang="en-US" sz="2000" b="1" dirty="0" smtClean="0">
                <a:solidFill>
                  <a:srgbClr val="003399"/>
                </a:solidFill>
              </a:rPr>
              <a:t>Institute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June 8-9, 2016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Tulare College Center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Tulare, 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74615" y="3687691"/>
            <a:ext cx="5199530" cy="9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Mehmet </a:t>
            </a:r>
            <a:r>
              <a:rPr lang="en-US" sz="2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"Dali" Ӧztürk, Ph.D</a:t>
            </a:r>
            <a:r>
              <a:rPr lang="en-US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 smtClean="0">
                <a:solidFill>
                  <a:srgbClr val="003399"/>
                </a:solidFill>
                <a:latin typeface="+mj-lt"/>
              </a:rPr>
              <a:t>Research</a:t>
            </a:r>
            <a:r>
              <a:rPr lang="en-US" sz="2000" i="1" dirty="0">
                <a:solidFill>
                  <a:srgbClr val="003399"/>
                </a:solidFill>
                <a:latin typeface="+mj-lt"/>
              </a:rPr>
              <a:t>, Planning &amp; Institutional Effectiveness </a:t>
            </a:r>
            <a:endParaRPr lang="en-US" sz="2400" i="1" dirty="0">
              <a:solidFill>
                <a:srgbClr val="0033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588688"/>
            <a:ext cx="3195462" cy="3519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20" y="2624492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6" y="3325650"/>
            <a:ext cx="766922" cy="7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82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575" y="160337"/>
            <a:ext cx="8750969" cy="1371600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9186" y="695023"/>
            <a:ext cx="667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Power of Positive Thinking and Reinforcement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265" y="1322887"/>
            <a:ext cx="880042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Positive thinking can be very powerful.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65419"/>
            <a:ext cx="7968517" cy="4848145"/>
          </a:xfrm>
          <a:prstGeom prst="rect">
            <a:avLst/>
          </a:prstGeom>
        </p:spPr>
      </p:pic>
      <p:pic>
        <p:nvPicPr>
          <p:cNvPr id="20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0" y="1224994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57307" y="2220936"/>
            <a:ext cx="4149237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What comes to mind when you hear positive thinking?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01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575" y="160337"/>
            <a:ext cx="8750969" cy="1371600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9186" y="695023"/>
            <a:ext cx="667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Power of Positive Thinking and Reinforcement</a:t>
            </a:r>
            <a:endParaRPr lang="en-US" sz="2400" b="1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0"/>
          <a:stretch/>
        </p:blipFill>
        <p:spPr>
          <a:xfrm>
            <a:off x="460375" y="1452615"/>
            <a:ext cx="2688373" cy="53703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307975" y="1502903"/>
            <a:ext cx="880042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Positive feedback can be very powerful.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5245" y="2407444"/>
            <a:ext cx="5748755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Be caring, humble and take time to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Praise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Compliment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Acknowledge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Appreciate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Simply recognize good work and behavior </a:t>
            </a:r>
          </a:p>
        </p:txBody>
      </p:sp>
      <p:pic>
        <p:nvPicPr>
          <p:cNvPr id="16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4" y="3459228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78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744" y="115837"/>
            <a:ext cx="8801101" cy="1357928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3679" cy="303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4967" y="561668"/>
            <a:ext cx="648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Power of Positive Thinking and Reinforcement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1741" y="2167445"/>
            <a:ext cx="8554223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Activity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Please discuss and share what positive things (feedback) you can say to your colleague/co-worker/employee.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1982" y="5792697"/>
            <a:ext cx="850398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</a:rPr>
              <a:t>Report Out</a:t>
            </a:r>
          </a:p>
        </p:txBody>
      </p:sp>
      <p:pic>
        <p:nvPicPr>
          <p:cNvPr id="13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9" y="5638998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19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ar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7650"/>
            <a:ext cx="8698992" cy="92354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37890"/>
              </p:ext>
            </p:extLst>
          </p:nvPr>
        </p:nvGraphicFramePr>
        <p:xfrm>
          <a:off x="457200" y="111477"/>
          <a:ext cx="8686800" cy="6597333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  <a:gridCol w="3080656"/>
                <a:gridCol w="2710544"/>
              </a:tblGrid>
              <a:tr h="64701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I’m grateful for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You make us proud.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Your words are meaningful.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You have great ideas.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I love being your colleague/boss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You don't have to be perfect to be great.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Your opinions matter.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You are important.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You are respected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I believe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I believe in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This place wouldn't be the same without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You are valuable.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You can say no.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You can say yes.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I know you did your best.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You were right.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I accept who you are.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We can try your way.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You are helpful.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You are worth it.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You make everyone happy. 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46788D"/>
                      </a:solidFill>
                    </a:lnL>
                    <a:lnR w="12700" cmpd="sng">
                      <a:solidFill>
                        <a:srgbClr val="46788D"/>
                      </a:solidFill>
                    </a:lnR>
                    <a:lnT w="12700" cmpd="sng">
                      <a:solidFill>
                        <a:srgbClr val="46788D"/>
                      </a:solidFill>
                    </a:lnT>
                    <a:lnB w="25400" cmpd="sng">
                      <a:solidFill>
                        <a:srgbClr val="4678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48A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I love your creativity.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Being around you is productive.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I can't wait to hear about it.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Don’t be afraid to be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You’re making a difference.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I’m excited to work with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You are intelligent.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 I love seeing the world your way.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It’s good to be curious.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 I love the way you tell stories.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 What you did was awesome.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 I admire your work.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 That’s a great question.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 We are lucky to have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 I trust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 That was a really good choice.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 Seeing you being successful makes us happy.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 Being your boss is my favorite job.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 I learn new things from you every day.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 You make us better.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 You are a good employee/colleague.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 Thank you for being a good employee/colleague. 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46788D"/>
                      </a:solidFill>
                    </a:lnL>
                    <a:lnR w="12700" cmpd="sng">
                      <a:solidFill>
                        <a:srgbClr val="46788D"/>
                      </a:solidFill>
                    </a:lnR>
                    <a:lnT w="12700" cmpd="sng">
                      <a:solidFill>
                        <a:srgbClr val="46788D"/>
                      </a:solidFill>
                    </a:lnT>
                    <a:lnB w="25400" cmpd="sng">
                      <a:solidFill>
                        <a:srgbClr val="4678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BE2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 I’m so glad you're here.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 This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sounds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 I understand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 Watching you grow professionally is the best.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 That was really brave.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 I forgive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 I appreciate you.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 We all make mistakes.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 Yes, me too.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 You are very good at that!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 You can try again tomorrow.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 Nobody is perfect.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 I love how you said that.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 Not everyone will like you, and that's OK.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 You did that so well.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 I’m listening.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 That’s a very fair point.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 You are skillful.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 You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innovative.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 You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engaging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 You are enough.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 You make us all look good. 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46788D"/>
                      </a:solidFill>
                    </a:lnL>
                    <a:lnR w="12700" cmpd="sng">
                      <a:solidFill>
                        <a:srgbClr val="46788D"/>
                      </a:solidFill>
                    </a:lnR>
                    <a:lnT w="12700" cmpd="sng">
                      <a:solidFill>
                        <a:srgbClr val="46788D"/>
                      </a:solidFill>
                    </a:lnT>
                    <a:lnB w="25400" cmpd="sng">
                      <a:solidFill>
                        <a:srgbClr val="4678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157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2581384" y="3128143"/>
            <a:ext cx="5698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What will you say to your colleague/co-worker/employee today?</a:t>
            </a:r>
          </a:p>
        </p:txBody>
      </p:sp>
      <p:pic>
        <p:nvPicPr>
          <p:cNvPr id="5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00" y="5204381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art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7650"/>
            <a:ext cx="8698992" cy="923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24001"/>
            <a:ext cx="8775701" cy="5029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1295400"/>
            <a:ext cx="2819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 dirty="0" smtClean="0">
                <a:solidFill>
                  <a:srgbClr val="F79646"/>
                </a:solidFill>
                <a:latin typeface="Brush Script MT" panose="03060802040406070304" pitchFamily="66" charset="0"/>
              </a:rPr>
              <a:t>Thank </a:t>
            </a:r>
          </a:p>
          <a:p>
            <a:pPr algn="ctr" defTabSz="914400"/>
            <a:r>
              <a:rPr lang="en-US" sz="8000" dirty="0" smtClean="0">
                <a:solidFill>
                  <a:srgbClr val="F79646"/>
                </a:solidFill>
                <a:latin typeface="Brush Script MT" panose="03060802040406070304" pitchFamily="66" charset="0"/>
              </a:rPr>
              <a:t>You!</a:t>
            </a:r>
            <a:endParaRPr lang="en-US" sz="8000" dirty="0">
              <a:solidFill>
                <a:srgbClr val="F79646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582707">
            <a:off x="-144906" y="4496309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600" dirty="0" smtClean="0">
                <a:solidFill>
                  <a:srgbClr val="F79646"/>
                </a:solidFill>
                <a:latin typeface="Blackadder ITC" panose="04020505051007020D02" pitchFamily="82" charset="0"/>
              </a:rPr>
              <a:t>Questions?</a:t>
            </a:r>
            <a:endParaRPr lang="en-US" sz="6600" dirty="0">
              <a:solidFill>
                <a:srgbClr val="F79646"/>
              </a:solidFill>
              <a:latin typeface="Blackadder ITC" panose="04020505051007020D02" pitchFamily="82" charset="0"/>
            </a:endParaRPr>
          </a:p>
        </p:txBody>
      </p:sp>
      <p:pic>
        <p:nvPicPr>
          <p:cNvPr id="6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42" y="3849945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97" y="2065000"/>
            <a:ext cx="2990848" cy="28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692316" y="1910391"/>
            <a:ext cx="1061954" cy="13942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79096" y="1371599"/>
            <a:ext cx="61280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Habits of the</a:t>
            </a:r>
          </a:p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Heart…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</a:p>
          <a:p>
            <a:pPr algn="ctr"/>
            <a:endParaRPr lang="en-US" sz="4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And positive institutional culture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43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92316" y="1910391"/>
            <a:ext cx="1061954" cy="13942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59974" y="552689"/>
            <a:ext cx="57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</a:rPr>
              <a:t>The Three Habits</a:t>
            </a:r>
            <a:r>
              <a:rPr lang="en-US" sz="2400" b="1" dirty="0" smtClean="0">
                <a:solidFill>
                  <a:srgbClr val="003399"/>
                </a:solidFill>
              </a:rPr>
              <a:t>*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93955"/>
            <a:ext cx="8980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*Lee </a:t>
            </a:r>
            <a:r>
              <a:rPr lang="en-US" dirty="0"/>
              <a:t>Shulman, </a:t>
            </a:r>
            <a:r>
              <a:rPr lang="en-US" dirty="0" smtClean="0"/>
              <a:t>Past president </a:t>
            </a:r>
            <a:r>
              <a:rPr lang="en-US" dirty="0"/>
              <a:t>of the Carnegie Foundation for the Advancement of Teaching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87" y="1526027"/>
            <a:ext cx="9022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3399"/>
                </a:solidFill>
              </a:rPr>
              <a:t>Habit of the Mind</a:t>
            </a:r>
          </a:p>
          <a:p>
            <a:endParaRPr lang="en-US" sz="4400" dirty="0" smtClean="0">
              <a:solidFill>
                <a:srgbClr val="003399"/>
              </a:solidFill>
            </a:endParaRPr>
          </a:p>
          <a:p>
            <a:r>
              <a:rPr lang="en-US" sz="4400" dirty="0" smtClean="0">
                <a:solidFill>
                  <a:srgbClr val="FF6600"/>
                </a:solidFill>
              </a:rPr>
              <a:t>Habit </a:t>
            </a:r>
            <a:r>
              <a:rPr lang="en-US" sz="4400" dirty="0">
                <a:solidFill>
                  <a:srgbClr val="FF6600"/>
                </a:solidFill>
              </a:rPr>
              <a:t>of the </a:t>
            </a:r>
            <a:r>
              <a:rPr lang="en-US" sz="4400" dirty="0" smtClean="0">
                <a:solidFill>
                  <a:srgbClr val="FF6600"/>
                </a:solidFill>
              </a:rPr>
              <a:t>Hand</a:t>
            </a:r>
          </a:p>
          <a:p>
            <a:endParaRPr lang="en-US" sz="4400" dirty="0">
              <a:solidFill>
                <a:srgbClr val="003399"/>
              </a:solidFill>
            </a:endParaRPr>
          </a:p>
          <a:p>
            <a:endParaRPr lang="en-US" sz="2000" dirty="0">
              <a:solidFill>
                <a:srgbClr val="003399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Habit of the Heart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60" y="1292385"/>
            <a:ext cx="4577060" cy="4577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88" y="2989063"/>
            <a:ext cx="971947" cy="9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69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92316" y="1910391"/>
            <a:ext cx="1061954" cy="13942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59974" y="552689"/>
            <a:ext cx="57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</a:rPr>
              <a:t>The Three Habits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32" y="1916419"/>
            <a:ext cx="49109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6600"/>
                </a:solidFill>
              </a:rPr>
              <a:t>Habit of the Mind</a:t>
            </a:r>
            <a:r>
              <a:rPr lang="en-US" sz="4400" i="1" dirty="0" smtClean="0">
                <a:solidFill>
                  <a:srgbClr val="FF6600"/>
                </a:solidFill>
              </a:rPr>
              <a:t>- </a:t>
            </a:r>
            <a:r>
              <a:rPr lang="en-US" sz="4400" i="1" dirty="0" smtClean="0">
                <a:solidFill>
                  <a:srgbClr val="003399"/>
                </a:solidFill>
              </a:rPr>
              <a:t>As</a:t>
            </a:r>
            <a:r>
              <a:rPr lang="en-US" sz="4400" i="1" dirty="0" smtClean="0">
                <a:solidFill>
                  <a:srgbClr val="FF6600"/>
                </a:solidFill>
              </a:rPr>
              <a:t> </a:t>
            </a:r>
            <a:r>
              <a:rPr lang="en-US" sz="4400" i="1" dirty="0" smtClean="0">
                <a:solidFill>
                  <a:srgbClr val="003399"/>
                </a:solidFill>
              </a:rPr>
              <a:t>an intellectual who thinks about issues and finds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3" y="1499937"/>
            <a:ext cx="4059628" cy="40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00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92316" y="1910391"/>
            <a:ext cx="1061954" cy="13942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59974" y="552689"/>
            <a:ext cx="57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</a:rPr>
              <a:t>The Three Habits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32" y="1724296"/>
            <a:ext cx="5123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Habit of the Hand- </a:t>
            </a:r>
            <a:r>
              <a:rPr lang="en-US" sz="4400" dirty="0" smtClean="0">
                <a:solidFill>
                  <a:srgbClr val="003399"/>
                </a:solidFill>
              </a:rPr>
              <a:t>As a practitioner who is actively engaged in practicing what is learned  </a:t>
            </a:r>
            <a:endParaRPr lang="en-US" sz="4400" dirty="0">
              <a:solidFill>
                <a:srgbClr val="0033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16" y="1773304"/>
            <a:ext cx="4465302" cy="4401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2828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96" y="2211339"/>
            <a:ext cx="3501142" cy="32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692316" y="1910391"/>
            <a:ext cx="1061954" cy="13942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59974" y="552689"/>
            <a:ext cx="57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</a:rPr>
              <a:t>The Three Habits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32" y="1724296"/>
            <a:ext cx="5515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</a:rPr>
              <a:t>Habit of the Heart- </a:t>
            </a:r>
            <a:r>
              <a:rPr lang="en-US" sz="4800" dirty="0" smtClean="0">
                <a:solidFill>
                  <a:srgbClr val="003399"/>
                </a:solidFill>
              </a:rPr>
              <a:t>As a caring person who is passionate, optimistic, and inspiring </a:t>
            </a:r>
          </a:p>
        </p:txBody>
      </p:sp>
    </p:spTree>
    <p:extLst>
      <p:ext uri="{BB962C8B-B14F-4D97-AF65-F5344CB8AC3E}">
        <p14:creationId xmlns:p14="http://schemas.microsoft.com/office/powerpoint/2010/main" val="3527567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hQUEhQUFBUUFBQUFBQVFBAUDxQUFBQXFhQUFBQYHCggGBolHBUUITEhJSkrLi4uFx8zODMsNygtLisBCgoKDg0OGhAQGiwkHBwsLCwsLCwsLCwsLCwsLCwsLCwsLCwsLCwsLCwsLCwsLCwsLCwsLCwsLCwrLCwsLCwsLP/AABEIAPsAyQMBIgACEQEDEQH/xAAbAAACAwEBAQAAAAAAAAAAAAACAwEEBQYAB//EADcQAAIBAgQDBgQFBAIDAAAAAAECAAMRBBIhMQVBUQYTImFxkYGhsfAyQlLB0RRicpIj4RUzgv/EABkBAAMBAQEAAAAAAAAAAAAAAAABAgMEBf/EACkRAAICAQQBAgUFAAAAAAAAAAABAhEDBBIhMUFRYRMUInHhMoGxwfH/2gAMAwEAAhEDEQA/AOTFG8uUKRjqKAi8aywUQsFWjA8rGNpvHYqHgxgEQrxoaG4KGosciGKpCW6axWM8KUMU4casVlUJyGGEMsBIeSWS0ICz2SOtCCykyWVmSKqLLrCKZZQjOZZWqprNKqkqusBMoVIoy3USIKwChUTUWPaAYDK4EYJJE9EBAhSBJtEMlHA29oNSoeUALPEzKxHiZGae3k5IMpDadSXaWso0xNHCpJGPpU5aQQqaWjLSqAFVj0EFFj1EEikyVEPLBZwPKSj5tvflHdDasgrPFY3u/wC76QO7boSOoBtGpITgwLQKgEsLQzbH6D6iUcU3d/i2lbiaAYSvUSWFqAjQxbyrIKjrK9RJbqeUrVYNjKrrEMZYqys8mwAYwQ0kiLaOxDg0nNKxqQcxiGWpAEZ3UHJIaEkEghqJ6wnkNpNlD6CAzRogAShTMvUjApFtTGAxSRqtCwo9eVcXj8vhU3PPy9JHE8SUAUfibn+lYjA4QnX43MyyZNp0YcO8HvGb7vGNSY8z85p0sEBLH9GLTleSTO+OKMTEU1NwTGU+JVV3sfkZqGj5SriaQ6RLJJFPHF+BlLiysLNofPUe8xOK4ka5W06G5X0F9pOKpdJn1mm0Mz6ZzT08VyirQ4o1NvLmLki06tHVlBB3nK1qAOsdgsQ1LfUc7ffSxnTCTOTJFHQMBEVEEJDmAINwdQZDCamJTqrK7CW6qSq6wAQwiKksVFlOqIABJiy1oPeSWwSOhFMQTTErjERoq3jfIUDUQiHSS8agvHpTk0Oj1GmJcRYhBaW0hQEgSvxDFikubnfQS0VmF2lXRSb2sffSSykOwTmu2c69T1nT4TCWExuyVAGkp8r/ALzq8NTnFN7pHp4ltihIoxqYaX6aAjaSyw2lbzMq4aUK9GbddRM+uslotM5nH07XmTWWb3EF3t7TAxbZTb5wiTPofQo+Ane2/wBZVxTKu/mpHloy/IiGcblpt52B9D9/Kc9xLGFmv6D9v4nbHo82fZ1XBKotl5biaDgTkeD4whl9RedWxmsXwYtCKolSoJdYStXEoRRqgypVMvVJVqJIZVGfUaBGVk1iskgo3u7ElKRJlqmojCddZpRNnqKaS3SpRIj6flH0SN7uMVSIKnrGprJsYYWY3a6kThyQL2Zfrb95tqInG0Q6FTz+vKDBAdknApU/8R9J1lBZ88w3Fv6YqpAJHL72nUYXtJRK3LAfMX9ROFwdtnpxmqo6NGg8tIjDcRDAEEG8DEY3ICfXeFo0oPEXA1mRjsQoHQ/Oc3xPtTWqOUpKzDUDIpLfE8vlKtHhGKqAtVIXT8J8TfXSDin5J3vpI1sdV013+sxKozHytEYgvTOW9wOV5Zom6gnfcyaod2ZHFGspAO/L0tMCtXO282uJnU2mXRpgknnewnRGfByzx3ItcEQ51HmPWdyZyvBMKAabWsc9j8QZ1jETbG9yswyx2SoB9pTrGWGaU6zSmzOivUMQ4jjAYRVYFCqsXklmosVYwGadKraWadUmUqYlulpNCLLasLQqbG8rqSTLKCJoVjw0sUnlI1IxX5yOizQJi2qSuKxntIJjaMniNNUqGqwuoXxc9D0HvM/ifjprXWgqIxKq4auKmi3GdEIAufXnOjakCSpF7gb7WvLCYQ3sl187m3tOWUkps78eNyxoz+y1Cuq02OisM1s99Lkagi951vGKamnd9dJQNJkXxMWLEX9+QjuK1NAJk35OmMOKMWhRrFQtFkogkhqmW7D00tfpfpMrtJweulUGliXZCQS7V3zfh8QNO9rX10E6LB0C11Ox36E8paOAKqQunwH1lRlRM8aZwf8AQ1c5JOZRzOht5jmZrNRyUzYHUTabBWGvLYcvrMniaWUkSG7L+HtOUxzCxlbhtAFtfUe8Y4ubR/DcMHq5SbaaettPvzmq6MKuVm0lId5ZdgaZ+ORiZpWlDAUyGGbezG/U3C/QS8Z04F9Jx6t3P9hVQSpWMs1TEGW0YJlZop2lpxK9VdJSQrKztB72BUMXmkgal4YqWlVKkZmlkGhRq+Usd5KNAy0ovABtO2vO8co0lNQQZaRpN2URntPVa3SA8XeRRaLWBrXf2nVYOiLXnFI+RlY9frN4cV2Vdz93nHljUj1NNJPHRoYxs1RVuDzPwieMrt1iKqlSHTUgajrz085kcT41WqELTpOWGhJUgDzLbQStG10WkxhpOuc+EkA+V+c66hWQifNsLwuvUbNXewvcILW05XnU1scAoAOoFonwLvktcVsNpx/FcRNB+Ju7ZLXPkbj4zC4rTIbXnEuxyl9JiVG/5DG4XE00djUOXTw+srsLaypijrfrNas5dzR2XAsYtfM45WXX3JmqROP7G8RTO9HZj4h58iPUae86687sSSjR52aTlNtletTlaqtpdcyvVjaJTKkVVMZVa0zsTVMjdQUIxDSvmhMb7xfdzNlo0EaWKcSsbTYTRGZcpy3SYyijS1RMYIs043JaBSEY7RUMgiKdI5RDDQopMq1U085pYWgpQOo1G/WVXEnhmMFJyh/C23kZzaiHFnXpcnO09U4v3ZJqqVXkxHh9xt8ZYp8UpEXV1jcdSV0NtZmYfhtDUOoAI1IGRiOlx6mYxpnoxjafJX4lx2nT1z3ubD1PSZFJ8Rin0vTS/wCL8x15DlOhrYOgulKmBbmF1/2Mt8OwxBuRa3KU6QpQ9yzwjhyUlPOw3JuSes5zjRDOf7QT8ZvY3F5abazl+K1MlMk7t76zNcsmVJHPVmvYCVsaLsF6DX0lnDrYFj8PSUcfVy0y3NzYTt0+LfLnpHn6jJsjx2zCOIZamdCVIa4I3Fp9J7MdoFxK5WsKq7jkw/UP4nzEjWOpsyEMpII1BBII9DNTko+xMZVrNOP4V2wYWWuMw/Wv4viOc6ajikqLmQhgeY+9IpNlJAVzM+qJeqGUa8zKopvBvCe8HKZRJpmnaNCWjVpSxTQGBJXpS5QFrT1OiPSP/p46YxubpJBnkE8ZVAEIxRKz1ANSRMbH9raFI2W9Q88tso/+pSoTOlYAzK4piKVNSXYLbqdT5AbzjuI9sK9TSnamPLxP/sdvac9UqMxuxJPUkkxSp8BFtOz7DwPiAewvcEXB6jlNulhr6T412Z40aFVQx8Gb/W/P0n2Lh/EVIBBFtOk4JwcJHr6fKpx90PbAgCVsTUCLLVfiCcz8xacn2h4yoBsR5C4ktWat12VcXjw1QJyzC/pMfj2J7xwo23+AlClirEsdSfmZ6zE/3NNYYm5UuzkyZltbfQbLmIQfGYnHKwaplGyafHnOjqJ3FFqh3tYebHaci4+9Z6uTEsGNY12+WeSsjzTc30uiuFjcmkkLJYaTmNReWPwWNei2ZDbqPyn1EWRBYRAdpw/i1OsNDZuanf1HURtZhOD1BuP+5r4HjhHhq69G5j16yHH0LTNh4Os8tRW1UgjqDee+MQHRK0OmbGIotDzayrJouNUvGLUMqhoxTCwoczmZvGeKjD0yTqx0Ucyf4E0AwnzztNjjVrNr4U8K9NNz73h2BUxvEqtU+N2I6Xso+AlSTaSBKEQJ6TaCTGABE6PsvxCtnFJahUEHKDqAR5dJzoGs6LslhC1bP+gfMiaYcayTSa4JnkcItp8mrxLFYhdHYm/6couOvWZRObVjlHnuYrj2J72sWDHMGZQL2CqumnqbmdPh+x5pKjO4cVVUi/4lYi5Ua6jf2MPl4yzOEOEbvNOOJTnyzCo5dkFz15CbfDOH31b4k7y5heDhTtI43jRRQhdSBr0E9XDpseni359Ty82eeZpPr0OZ7V48PUFNfw0/YtMBhGMxJJO5Nz8ZFp5WWbnJyZ2wjtjQqRV2ksbHb+IJBO/tymZR4GeMm0G0ABMBhGEQSIAeo4h01UkfT4iWv/MVuo9llIyLRUB9MptGMAJXFQCEXmdl0WA8JWiUhhoDPYmtlVjfYE/K8+bsbmdj2pq2o26sB+/7TjucuPRMiQJ6enpRILGBDaaFHAocPUqMGDKFKsTZGLPlCKLam1yTytE3Q0rM6iNZ3nYnDWos5/Mx9lnC0RPqOABpYClhgAGr5bv+ZRbM5HTS/wAZ26NPc2jm1D4SOCoYTPiFVd6rMfIXY6+lgZe4xiq+Dq06QfN3bCoqhiUvqDpyuLj4zaxvDcKcWitWWgiYbRiV1YO2Ua87Ezk0plsYqZu8/wCQLm3DC9tPKZzillr3O2GR/Lr7dV/Z9Oq41Wpq6fnUEdQCOfnOI7UYwEimup/E56n8o9OftOyx+HRWvUOWigu5G4ABJ+VgJ8yxNbO7Ob+Ik25gHYfAWE7NZlqO31PN08LluFGCTJMWTPLO0lhBhQBrACTBEIyIAQYswzIgABEiSZ6wgB3CNrrLKmKSn1lpVAE5jdhrGQFMZeUmI5vta/8A61/yP0A/ec2om52pqXqjyQfMmYazWPRnLsmRPXnhKJIaQXNgtzYagXNgTuQOsl4EAH0VvYdWA+k+wutNV717Wpobk/lWwvb/AFE+TcKp3q0h/eJ9E7T8TSki02XOaqvZdCvhGhYdMxHtO/Sy2Y5TZz5IPJkjBeTDXj+HqY7DO9EijTRhUQqrszsrE3/ULlLA7WlLiVOlUxj1MMvd01AqKuXL+EIGAUba5jE8Dw1A16S12CqTULnMFt4Rl18z9JPEeHZ3rNRICUA73LE3UMFGUgak+05IuTkpv1PXyYoKEsatUq9v9NrtvjclNaC7vZ6hO9ltYe4HtOLEvcZx5r1mc+SgeQ/7ufjKV5eoyfEyN+Dy8MdsUDIIkmC5+cwNQTrpy5/xJ+/v2ngLSCIARItCMiAAmQ0ZaARzgAMi8U97wMsAPoBq9P8AqEK14kCGswotyLSVI0tKyxojSCzlu0R/5j/iP3mUm00+0B/5z/iJmLtNV0QyIQgiEIwBeCJLzyCAGx2Zp5sVTHn+83O1HEaFR2tY1adbu/zeGmqeLyN3+kyeydQLiS7aLTRnJ6AAmDgeGd/WorTcZ8UajNfUIbltba7CdDb+CkvLDT0s+9+DU4H2X/q8XVppWACU1qZ8ucakLl0I5neZGJLL3gUnLrTYjZrsbAj0Ux/C+D4lXr90TegSKjpUKaAnY6XGhmbXqX0vpp79Zz15qj0HkaxSbknf8sVPGeEgwPPIMEG+vt6SHPKFAD0iTPQAiekz3384AC0XUPL75xkFoAKCz0kmReAHZ3jKYioym0zGywpjM0QpjC9hfoLwEclxtr13+A+Uo3jMVXz1Gb9RJ/iJmgBLGQFhwAU+8KnvBfeFTgBbwtTLTr62LIFHU6gke00avZ2vRxC0aTZqhpLXDKShUEHS99DMqlhGZMwI1rCkF5lmXQ+n8zQp08ZQrOE7xqtJSrkDvctMgb3BsusptOrXCNcSaTp8sPhmLxNOnVamHNN7rWfIXpliNcz2IB8V9TzmWZpYXjdSnhamEXL3dV1qM3i7y4y+EG9reBeXWZklPgrPJ3tr8kyGNpMUdT5D6wMCQIQnp4QAm09PSRAAbTxhLPVaRvb3vbT2gAobQXMMxRgABMi880C8AOxzRiGIjFeRQFpGhYgXpsOqkfKJTeNrt4G/xP0iY0cTaQdJKyDS53mggkaMiae8deAC3h0xAbeMWAB8PpVXcLTDMzPemq3JLjW4XrNbC8dxGHq1y4vUqo1KqKisrqbW25NoOXKZnA+IPh6q1kAL02zKGBK7EG4BGmsvNxrOcUzoC2KJa42psWYm3+1ol96OlfpurX5M8sbBTst7dNdTBkGejRzyduzztIUWgjU39ocBHhCgyYAFIBgwWMADBhB7DlrsPvlE5oCnWADWty9ucS0JjEVKkADgZYAvv0kd5EB1fe2POEr+srqY9DqJNjovUWhcTxASkzc7WHqdIFIzO7TubIOVz9IvI0YIEISBPLzmhICCxjolN46AANvD5QYTbQAfwLiPcVO8yh9GXKf7ha/zlwV6X9LlyDvjWLGoVN1S34Q3rymLSOh9ZaWs2XLmOUG4W5ygnQkDrEpeDeUfov7AkwGMKCdx6xmASyZCwjAD157NPGLZoAGTFsYQkOIALJgI2sMxRgAyqYCL1h1NoNMaQAKey+U8JN4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86" y="128337"/>
            <a:ext cx="8750969" cy="1371600"/>
            <a:chOff x="121986" y="128337"/>
            <a:chExt cx="8750969" cy="1371600"/>
          </a:xfrm>
        </p:grpSpPr>
        <p:sp>
          <p:nvSpPr>
            <p:cNvPr id="13" name="Rectangle 12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4926" y="629471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Elevating Educational/Academic Profile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575" y="208478"/>
            <a:ext cx="8750969" cy="1371600"/>
            <a:chOff x="121986" y="128337"/>
            <a:chExt cx="8750969" cy="1371600"/>
          </a:xfrm>
        </p:grpSpPr>
        <p:sp>
          <p:nvSpPr>
            <p:cNvPr id="18" name="Rectangle 1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PPT ar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67070" y="457693"/>
            <a:ext cx="551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</a:rPr>
              <a:t>Habit of the Heart-</a:t>
            </a:r>
            <a:endParaRPr lang="en-US" sz="4800" dirty="0" smtClean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761" y="1460468"/>
            <a:ext cx="429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99"/>
                </a:solidFill>
              </a:rPr>
              <a:t>Measuring Passion</a:t>
            </a:r>
            <a:endParaRPr lang="en-US" sz="4000" dirty="0">
              <a:solidFill>
                <a:srgbClr val="0033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1" y="2787823"/>
            <a:ext cx="3441700" cy="3718420"/>
          </a:xfrm>
          <a:prstGeom prst="rect">
            <a:avLst/>
          </a:prstGeom>
        </p:spPr>
      </p:pic>
      <p:pic>
        <p:nvPicPr>
          <p:cNvPr id="22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765">
            <a:off x="2940165" y="3228810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760">
            <a:off x="3512386" y="3766747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878">
            <a:off x="2033342" y="3307381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0519">
            <a:off x="1425061" y="3869026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393">
            <a:off x="4419489" y="1869339"/>
            <a:ext cx="4167559" cy="39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36642" y="5858189"/>
            <a:ext cx="266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Likert Scale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0519">
            <a:off x="1330743" y="5836764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760">
            <a:off x="3681557" y="5797107"/>
            <a:ext cx="520444" cy="4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62014" y="2750143"/>
            <a:ext cx="34132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</a:rPr>
              <a:t>Yes, passion </a:t>
            </a:r>
          </a:p>
          <a:p>
            <a:r>
              <a:rPr lang="en-US" sz="4400" b="1" i="1" dirty="0" smtClean="0">
                <a:solidFill>
                  <a:schemeClr val="bg1"/>
                </a:solidFill>
              </a:rPr>
              <a:t>counts!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6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grpSp>
        <p:nvGrpSpPr>
          <p:cNvPr id="7" name="Group 6"/>
          <p:cNvGrpSpPr/>
          <p:nvPr/>
        </p:nvGrpSpPr>
        <p:grpSpPr>
          <a:xfrm>
            <a:off x="155575" y="160337"/>
            <a:ext cx="8750969" cy="1371600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9186" y="695023"/>
            <a:ext cx="667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Power of Positive Thinking and Reinforcement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270" y="1223355"/>
            <a:ext cx="5567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Optimistic people become successes and optimism helps at work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175" y="2639529"/>
            <a:ext cx="2589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True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196" y="3157047"/>
            <a:ext cx="162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False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762" y="2636021"/>
            <a:ext cx="152838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True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0956" y="205344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1310" y="6581001"/>
            <a:ext cx="517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 Seligman, M.E.P. (2006). Learned Optimism. Vintage Books; p.255.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74" y="2262247"/>
            <a:ext cx="4989921" cy="3990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841763"/>
            <a:ext cx="1761985" cy="1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81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lear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ea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lea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575" y="160337"/>
            <a:ext cx="8750969" cy="1371600"/>
            <a:chOff x="121986" y="128337"/>
            <a:chExt cx="8750969" cy="1371600"/>
          </a:xfrm>
        </p:grpSpPr>
        <p:sp>
          <p:nvSpPr>
            <p:cNvPr id="8" name="Rectangle 7"/>
            <p:cNvSpPr/>
            <p:nvPr/>
          </p:nvSpPr>
          <p:spPr>
            <a:xfrm>
              <a:off x="121986" y="128337"/>
              <a:ext cx="8750969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PPT art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21" y="247650"/>
              <a:ext cx="86995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59974" y="709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9186" y="695023"/>
            <a:ext cx="667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Power of Positive Thinking and Reinforcement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179" y="1550480"/>
            <a:ext cx="880042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Positive thinking and feedback can be very powerful.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63" y="1651249"/>
            <a:ext cx="4244324" cy="4902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4" descr="https://norahcolvin.files.wordpress.com/2013/10/tomas_arad_he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2" y="5839965"/>
            <a:ext cx="1002392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8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1_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Office Them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Office Them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1_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Office Them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S_PPT2">
  <a:themeElements>
    <a:clrScheme name="2015-COS-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A4"/>
      </a:accent1>
      <a:accent2>
        <a:srgbClr val="F78E1D"/>
      </a:accent2>
      <a:accent3>
        <a:srgbClr val="8DC63F"/>
      </a:accent3>
      <a:accent4>
        <a:srgbClr val="00396C"/>
      </a:accent4>
      <a:accent5>
        <a:srgbClr val="7F7F7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COS [Read-Only]" id="{077A228C-3CC0-452B-A067-D1CA99912173}" vid="{F6731871-EF40-4DCB-B14C-90314D9E754E}"/>
    </a:ext>
  </a:extLst>
</a:theme>
</file>

<file path=ppt/theme/theme5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Office Them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ctbook_x0020_Year xmlns="ed1fbf2b-a149-48d0-b46b-dcb792129afc" xsi:nil="true"/>
    <PublishingExpirationDate xmlns="http://schemas.microsoft.com/sharepoint/v3" xsi:nil="true"/>
    <PublishingStartDate xmlns="http://schemas.microsoft.com/sharepoint/v3" xsi:nil="true"/>
    <Factbook_x0020_Areas xmlns="ed1fbf2b-a149-48d0-b46b-dcb792129afc" xsi:nil="true"/>
    <Accessibility xmlns="78f31a23-c5ca-4660-a45b-ce709fb48214">Not Reviewed</Accessibil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43964CBA8E04A953F4A0796E8DE83" ma:contentTypeVersion="4" ma:contentTypeDescription="Create a new document." ma:contentTypeScope="" ma:versionID="47bbeea979692c7040d59dc82b9855e6">
  <xsd:schema xmlns:xsd="http://www.w3.org/2001/XMLSchema" xmlns:xs="http://www.w3.org/2001/XMLSchema" xmlns:p="http://schemas.microsoft.com/office/2006/metadata/properties" xmlns:ns1="http://schemas.microsoft.com/sharepoint/v3" xmlns:ns2="78f31a23-c5ca-4660-a45b-ce709fb48214" xmlns:ns3="ed1fbf2b-a149-48d0-b46b-dcb792129afc" targetNamespace="http://schemas.microsoft.com/office/2006/metadata/properties" ma:root="true" ma:fieldsID="43e15566e1ed426b8d5a0b78cbfceba7" ns1:_="" ns2:_="" ns3:_="">
    <xsd:import namespace="http://schemas.microsoft.com/sharepoint/v3"/>
    <xsd:import namespace="78f31a23-c5ca-4660-a45b-ce709fb48214"/>
    <xsd:import namespace="ed1fbf2b-a149-48d0-b46b-dcb792129af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Factbook_x0020_Areas" minOccurs="0"/>
                <xsd:element ref="ns3:Factbook_x0020_Year" minOccurs="0"/>
                <xsd:element ref="ns2:Accessibil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1a23-c5ca-4660-a45b-ce709fb48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ibility" ma:index="13" nillable="true" ma:displayName="Accessibility" ma:default="Not Reviewed" ma:format="Dropdown" ma:internalName="Accessibility">
      <xsd:simpleType>
        <xsd:restriction base="dms:Choice">
          <xsd:enumeration value="Not Reviewed"/>
          <xsd:enumeration value="Issues Found"/>
          <xsd:enumeration value="Accessibl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fbf2b-a149-48d0-b46b-dcb792129afc" elementFormDefault="qualified">
    <xsd:import namespace="http://schemas.microsoft.com/office/2006/documentManagement/types"/>
    <xsd:import namespace="http://schemas.microsoft.com/office/infopath/2007/PartnerControls"/>
    <xsd:element name="Factbook_x0020_Areas" ma:index="11" nillable="true" ma:displayName="Factbook Areas" ma:format="Dropdown" ma:internalName="Factbook_x0020_Areas">
      <xsd:simpleType>
        <xsd:union memberTypes="dms:Text">
          <xsd:simpleType>
            <xsd:restriction base="dms:Choice">
              <xsd:enumeration value="District Enrollments"/>
              <xsd:enumeration value="Campus Profiles"/>
              <xsd:enumeration value="Placement Trends"/>
              <xsd:enumeration value="District Employees"/>
              <xsd:enumeration value="Budget and Finance"/>
              <xsd:enumeration value="Financial Aid"/>
              <xsd:enumeration value="Degrees and Certificates"/>
              <xsd:enumeration value="Transfer Students"/>
              <xsd:enumeration value="Student Performance"/>
              <xsd:enumeration value="Regional Data"/>
            </xsd:restriction>
          </xsd:simpleType>
        </xsd:union>
      </xsd:simpleType>
    </xsd:element>
    <xsd:element name="Factbook_x0020_Year" ma:index="12" nillable="true" ma:displayName="Factbook Year" ma:format="Dropdown" ma:internalName="Factbook_x0020_Year">
      <xsd:simpleType>
        <xsd:restriction base="dms:Choice">
          <xsd:enumeration value="2016"/>
          <xsd:enumeration value="2017"/>
          <xsd:enumeration value="201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4DF4D-0C5E-4F28-BA91-4D77A18F4734}"/>
</file>

<file path=customXml/itemProps2.xml><?xml version="1.0" encoding="utf-8"?>
<ds:datastoreItem xmlns:ds="http://schemas.openxmlformats.org/officeDocument/2006/customXml" ds:itemID="{FD200EA4-2BC6-4E25-B97E-F06138489DEB}"/>
</file>

<file path=customXml/itemProps3.xml><?xml version="1.0" encoding="utf-8"?>
<ds:datastoreItem xmlns:ds="http://schemas.openxmlformats.org/officeDocument/2006/customXml" ds:itemID="{823FA66D-3F57-429C-BC22-DB8ED5F87855}"/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846</Words>
  <Application>Microsoft Office PowerPoint</Application>
  <PresentationFormat>On-screen Show (4:3)</PresentationFormat>
  <Paragraphs>146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ＭＳ Ｐゴシック</vt:lpstr>
      <vt:lpstr>Arial</vt:lpstr>
      <vt:lpstr>Arial Narrow</vt:lpstr>
      <vt:lpstr>Blackadder ITC</vt:lpstr>
      <vt:lpstr>Brush Script MT</vt:lpstr>
      <vt:lpstr>Calibri</vt:lpstr>
      <vt:lpstr>Cambria</vt:lpstr>
      <vt:lpstr>Kristen ITC</vt:lpstr>
      <vt:lpstr>Times New Roman</vt:lpstr>
      <vt:lpstr>Wingdings</vt:lpstr>
      <vt:lpstr>2_Office Theme</vt:lpstr>
      <vt:lpstr>3_Office Theme</vt:lpstr>
      <vt:lpstr>4_Office Theme</vt:lpstr>
      <vt:lpstr>COS_PPT2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the Sequoias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Carrizosa Sr</dc:creator>
  <cp:lastModifiedBy>Lauren Fishback</cp:lastModifiedBy>
  <cp:revision>205</cp:revision>
  <cp:lastPrinted>2016-06-09T23:43:47Z</cp:lastPrinted>
  <dcterms:created xsi:type="dcterms:W3CDTF">2015-05-15T13:17:01Z</dcterms:created>
  <dcterms:modified xsi:type="dcterms:W3CDTF">2016-06-13T15:07:45Z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0x01010093143964CBA8E04A953F4A0796E8DE83</vt:lpwstr>
  </property>
</Properties>
</file>