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 id="2147483684" r:id="rId5"/>
  </p:sldMasterIdLst>
  <p:notesMasterIdLst>
    <p:notesMasterId r:id="rId40"/>
  </p:notesMasterIdLst>
  <p:sldIdLst>
    <p:sldId id="256" r:id="rId6"/>
    <p:sldId id="289" r:id="rId7"/>
    <p:sldId id="263" r:id="rId8"/>
    <p:sldId id="294" r:id="rId9"/>
    <p:sldId id="291" r:id="rId10"/>
    <p:sldId id="286" r:id="rId11"/>
    <p:sldId id="295" r:id="rId12"/>
    <p:sldId id="296" r:id="rId13"/>
    <p:sldId id="297" r:id="rId14"/>
    <p:sldId id="298" r:id="rId15"/>
    <p:sldId id="267" r:id="rId16"/>
    <p:sldId id="258" r:id="rId17"/>
    <p:sldId id="270" r:id="rId18"/>
    <p:sldId id="299" r:id="rId19"/>
    <p:sldId id="268" r:id="rId20"/>
    <p:sldId id="272" r:id="rId21"/>
    <p:sldId id="273" r:id="rId22"/>
    <p:sldId id="292" r:id="rId23"/>
    <p:sldId id="276" r:id="rId24"/>
    <p:sldId id="277" r:id="rId25"/>
    <p:sldId id="300" r:id="rId26"/>
    <p:sldId id="279" r:id="rId27"/>
    <p:sldId id="293" r:id="rId28"/>
    <p:sldId id="280" r:id="rId29"/>
    <p:sldId id="301" r:id="rId30"/>
    <p:sldId id="281" r:id="rId31"/>
    <p:sldId id="302" r:id="rId32"/>
    <p:sldId id="282" r:id="rId33"/>
    <p:sldId id="303" r:id="rId34"/>
    <p:sldId id="283" r:id="rId35"/>
    <p:sldId id="304" r:id="rId36"/>
    <p:sldId id="260" r:id="rId37"/>
    <p:sldId id="305"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47B79-7B0C-401F-9614-5FC5BBA9987D}" v="6" dt="2025-08-22T23:51:3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snapToGrid="0">
      <p:cViewPr varScale="1">
        <p:scale>
          <a:sx n="83" d="100"/>
          <a:sy n="83" d="100"/>
        </p:scale>
        <p:origin x="6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74C4B-1F4A-4A87-A609-71C03D0D0671}"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6F76B3D5-8098-4D49-A5CB-39899B12BEBA}">
      <dgm:prSet phldrT="[Text]"/>
      <dgm:spPr/>
      <dgm:t>
        <a:bodyPr/>
        <a:lstStyle/>
        <a:p>
          <a:r>
            <a:rPr lang="en-US" dirty="0"/>
            <a:t>Complio Clinical Requirement Checklist</a:t>
          </a:r>
        </a:p>
      </dgm:t>
    </dgm:pt>
    <dgm:pt modelId="{F9C34680-058A-45AE-A040-F0A1BED7ADF2}" type="parTrans" cxnId="{F0E4C0D1-91FD-4F2E-B52D-EE8D1518B207}">
      <dgm:prSet/>
      <dgm:spPr/>
      <dgm:t>
        <a:bodyPr/>
        <a:lstStyle/>
        <a:p>
          <a:endParaRPr lang="en-US"/>
        </a:p>
      </dgm:t>
    </dgm:pt>
    <dgm:pt modelId="{821AE0EB-37C4-4018-BC40-C220AED5FA07}" type="sibTrans" cxnId="{F0E4C0D1-91FD-4F2E-B52D-EE8D1518B207}">
      <dgm:prSet/>
      <dgm:spPr/>
      <dgm:t>
        <a:bodyPr/>
        <a:lstStyle/>
        <a:p>
          <a:endParaRPr lang="en-US"/>
        </a:p>
      </dgm:t>
    </dgm:pt>
    <dgm:pt modelId="{68BCCA57-082B-42D1-AA59-8FA5CE9E9B1D}">
      <dgm:prSet phldrT="[Text]"/>
      <dgm:spPr/>
      <dgm:t>
        <a:bodyPr/>
        <a:lstStyle/>
        <a:p>
          <a:r>
            <a:rPr lang="en-US" dirty="0"/>
            <a:t>Criminal Background</a:t>
          </a:r>
        </a:p>
      </dgm:t>
    </dgm:pt>
    <dgm:pt modelId="{2BA34813-2284-40BD-905D-7D05D20F512B}" type="parTrans" cxnId="{4328AF97-04E7-4BEB-AECB-DCCA4D1BE714}">
      <dgm:prSet/>
      <dgm:spPr/>
      <dgm:t>
        <a:bodyPr/>
        <a:lstStyle/>
        <a:p>
          <a:endParaRPr lang="en-US"/>
        </a:p>
      </dgm:t>
    </dgm:pt>
    <dgm:pt modelId="{1CD5301D-8A41-4F35-BFA2-F7C9467E9FDF}" type="sibTrans" cxnId="{4328AF97-04E7-4BEB-AECB-DCCA4D1BE714}">
      <dgm:prSet/>
      <dgm:spPr/>
      <dgm:t>
        <a:bodyPr/>
        <a:lstStyle/>
        <a:p>
          <a:endParaRPr lang="en-US"/>
        </a:p>
      </dgm:t>
    </dgm:pt>
    <dgm:pt modelId="{480E109F-FBD9-4520-994C-A82E8B31E371}">
      <dgm:prSet phldrT="[Text]"/>
      <dgm:spPr/>
      <dgm:t>
        <a:bodyPr/>
        <a:lstStyle/>
        <a:p>
          <a:r>
            <a:rPr lang="en-US" dirty="0"/>
            <a:t>Drug Screen; Sample Completed</a:t>
          </a:r>
        </a:p>
      </dgm:t>
    </dgm:pt>
    <dgm:pt modelId="{EC8C7104-8A84-46B9-9DA1-794B62C22AB5}" type="parTrans" cxnId="{FE346A00-E71F-4E9B-912B-19A1718C537A}">
      <dgm:prSet/>
      <dgm:spPr/>
      <dgm:t>
        <a:bodyPr/>
        <a:lstStyle/>
        <a:p>
          <a:endParaRPr lang="en-US"/>
        </a:p>
      </dgm:t>
    </dgm:pt>
    <dgm:pt modelId="{5B03C3BB-52C5-405A-B948-84F9DFA413A3}" type="sibTrans" cxnId="{FE346A00-E71F-4E9B-912B-19A1718C537A}">
      <dgm:prSet/>
      <dgm:spPr/>
      <dgm:t>
        <a:bodyPr/>
        <a:lstStyle/>
        <a:p>
          <a:endParaRPr lang="en-US"/>
        </a:p>
      </dgm:t>
    </dgm:pt>
    <dgm:pt modelId="{29BD336D-24BC-404A-B273-AC57FCA453BD}">
      <dgm:prSet phldrT="[Text]"/>
      <dgm:spPr/>
      <dgm:t>
        <a:bodyPr/>
        <a:lstStyle/>
        <a:p>
          <a:r>
            <a:rPr lang="en-US" dirty="0"/>
            <a:t>Physical Exam Form </a:t>
          </a:r>
        </a:p>
      </dgm:t>
    </dgm:pt>
    <dgm:pt modelId="{0FC0F925-FEB0-459A-AEEB-FA74AC124733}" type="parTrans" cxnId="{0E0B2088-8E37-47C4-B95B-4F1CD7CB5C55}">
      <dgm:prSet/>
      <dgm:spPr/>
      <dgm:t>
        <a:bodyPr/>
        <a:lstStyle/>
        <a:p>
          <a:endParaRPr lang="en-US"/>
        </a:p>
      </dgm:t>
    </dgm:pt>
    <dgm:pt modelId="{72EE38C1-8415-4749-8CBA-25E7B22A8FC8}" type="sibTrans" cxnId="{0E0B2088-8E37-47C4-B95B-4F1CD7CB5C55}">
      <dgm:prSet/>
      <dgm:spPr/>
      <dgm:t>
        <a:bodyPr/>
        <a:lstStyle/>
        <a:p>
          <a:endParaRPr lang="en-US"/>
        </a:p>
      </dgm:t>
    </dgm:pt>
    <dgm:pt modelId="{529DFC74-EFFF-4AB7-A696-4E7825C9F295}">
      <dgm:prSet phldrT="[Text]"/>
      <dgm:spPr/>
      <dgm:t>
        <a:bodyPr/>
        <a:lstStyle/>
        <a:p>
          <a:r>
            <a:rPr lang="en-US" dirty="0"/>
            <a:t>MMR: 2 Doses or Positive Titer</a:t>
          </a:r>
        </a:p>
      </dgm:t>
    </dgm:pt>
    <dgm:pt modelId="{778C60EC-F21B-467C-933C-E4CB2EBF1602}" type="parTrans" cxnId="{547BD869-BF07-410F-8472-FF8FEBF0BF03}">
      <dgm:prSet/>
      <dgm:spPr/>
      <dgm:t>
        <a:bodyPr/>
        <a:lstStyle/>
        <a:p>
          <a:endParaRPr lang="en-US"/>
        </a:p>
      </dgm:t>
    </dgm:pt>
    <dgm:pt modelId="{799EE44E-59AC-4984-8710-5336DD6AA686}" type="sibTrans" cxnId="{547BD869-BF07-410F-8472-FF8FEBF0BF03}">
      <dgm:prSet/>
      <dgm:spPr/>
      <dgm:t>
        <a:bodyPr/>
        <a:lstStyle/>
        <a:p>
          <a:endParaRPr lang="en-US"/>
        </a:p>
      </dgm:t>
    </dgm:pt>
    <dgm:pt modelId="{9139DB67-CC37-4A8C-AC08-AF7EC85CBF92}">
      <dgm:prSet phldrT="[Text]"/>
      <dgm:spPr/>
      <dgm:t>
        <a:bodyPr/>
        <a:lstStyle/>
        <a:p>
          <a:r>
            <a:rPr lang="en-US" dirty="0"/>
            <a:t>Varicella: 2 Doses or Positive Titer</a:t>
          </a:r>
        </a:p>
      </dgm:t>
    </dgm:pt>
    <dgm:pt modelId="{6520534D-6C08-435C-AF08-7597F82CC544}" type="parTrans" cxnId="{BC7E7014-C7A8-41DF-853E-AF8EF3D9926A}">
      <dgm:prSet/>
      <dgm:spPr/>
      <dgm:t>
        <a:bodyPr/>
        <a:lstStyle/>
        <a:p>
          <a:endParaRPr lang="en-US"/>
        </a:p>
      </dgm:t>
    </dgm:pt>
    <dgm:pt modelId="{BDAFA1DD-9D79-4D90-ABFB-B958B89AE15A}" type="sibTrans" cxnId="{BC7E7014-C7A8-41DF-853E-AF8EF3D9926A}">
      <dgm:prSet/>
      <dgm:spPr/>
      <dgm:t>
        <a:bodyPr/>
        <a:lstStyle/>
        <a:p>
          <a:endParaRPr lang="en-US"/>
        </a:p>
      </dgm:t>
    </dgm:pt>
    <dgm:pt modelId="{0CC1CDAA-38EE-4FB8-A160-0DA3D2EDF213}">
      <dgm:prSet phldrT="[Text]"/>
      <dgm:spPr/>
      <dgm:t>
        <a:bodyPr/>
        <a:lstStyle/>
        <a:p>
          <a:r>
            <a:rPr lang="en-US" dirty="0"/>
            <a:t>Hepatitis B: 3 doses or Positive Titer</a:t>
          </a:r>
        </a:p>
      </dgm:t>
    </dgm:pt>
    <dgm:pt modelId="{4388FD1F-0C40-4280-AF94-2848D10972AE}" type="parTrans" cxnId="{3A72C4DA-AA59-4A7E-9EF8-810D32C7F97E}">
      <dgm:prSet/>
      <dgm:spPr/>
      <dgm:t>
        <a:bodyPr/>
        <a:lstStyle/>
        <a:p>
          <a:endParaRPr lang="en-US"/>
        </a:p>
      </dgm:t>
    </dgm:pt>
    <dgm:pt modelId="{6BC880B7-4C8A-48FC-9793-022B854C1754}" type="sibTrans" cxnId="{3A72C4DA-AA59-4A7E-9EF8-810D32C7F97E}">
      <dgm:prSet/>
      <dgm:spPr/>
      <dgm:t>
        <a:bodyPr/>
        <a:lstStyle/>
        <a:p>
          <a:endParaRPr lang="en-US"/>
        </a:p>
      </dgm:t>
    </dgm:pt>
    <dgm:pt modelId="{08B36174-5905-43FF-B316-AB2322613B4D}">
      <dgm:prSet phldrT="[Text]"/>
      <dgm:spPr/>
      <dgm:t>
        <a:bodyPr/>
        <a:lstStyle/>
        <a:p>
          <a:r>
            <a:rPr lang="en-US" dirty="0"/>
            <a:t>Tdap: Renews every 10 years</a:t>
          </a:r>
        </a:p>
      </dgm:t>
    </dgm:pt>
    <dgm:pt modelId="{F3227A09-28A6-4459-8547-A8D41B255087}" type="parTrans" cxnId="{46DD7941-0BD8-4BE9-AA50-C750FAC18CEB}">
      <dgm:prSet/>
      <dgm:spPr/>
      <dgm:t>
        <a:bodyPr/>
        <a:lstStyle/>
        <a:p>
          <a:endParaRPr lang="en-US"/>
        </a:p>
      </dgm:t>
    </dgm:pt>
    <dgm:pt modelId="{ACD3A32E-A576-4588-A04F-E3297AB2539C}" type="sibTrans" cxnId="{46DD7941-0BD8-4BE9-AA50-C750FAC18CEB}">
      <dgm:prSet/>
      <dgm:spPr/>
      <dgm:t>
        <a:bodyPr/>
        <a:lstStyle/>
        <a:p>
          <a:endParaRPr lang="en-US"/>
        </a:p>
      </dgm:t>
    </dgm:pt>
    <dgm:pt modelId="{2B435E37-BA0F-4E28-8740-4249B6EAAFC2}">
      <dgm:prSet phldrT="[Text]"/>
      <dgm:spPr/>
      <dgm:t>
        <a:bodyPr/>
        <a:lstStyle/>
        <a:p>
          <a:r>
            <a:rPr lang="en-US" dirty="0"/>
            <a:t>Annual Flu: Sept. 2024 to Oct. 2024</a:t>
          </a:r>
        </a:p>
      </dgm:t>
    </dgm:pt>
    <dgm:pt modelId="{57538923-8DC8-42FA-895B-F3B4D821EADA}" type="parTrans" cxnId="{BD50D0DB-58D8-4A78-AE81-3D35F0061514}">
      <dgm:prSet/>
      <dgm:spPr/>
      <dgm:t>
        <a:bodyPr/>
        <a:lstStyle/>
        <a:p>
          <a:endParaRPr lang="en-US"/>
        </a:p>
      </dgm:t>
    </dgm:pt>
    <dgm:pt modelId="{AA6C8811-7DB9-4E34-BD75-EA910B00E8E3}" type="sibTrans" cxnId="{BD50D0DB-58D8-4A78-AE81-3D35F0061514}">
      <dgm:prSet/>
      <dgm:spPr/>
      <dgm:t>
        <a:bodyPr/>
        <a:lstStyle/>
        <a:p>
          <a:endParaRPr lang="en-US"/>
        </a:p>
      </dgm:t>
    </dgm:pt>
    <dgm:pt modelId="{ABAF9307-9B87-484F-A0B0-33825C996F3D}">
      <dgm:prSet phldrT="[Text]"/>
      <dgm:spPr/>
      <dgm:t>
        <a:bodyPr/>
        <a:lstStyle/>
        <a:p>
          <a:r>
            <a:rPr lang="en-US" dirty="0"/>
            <a:t>AHA BLS CPR Card</a:t>
          </a:r>
        </a:p>
      </dgm:t>
    </dgm:pt>
    <dgm:pt modelId="{C171329C-EB24-4B3F-BABF-E548F5AA09EB}" type="parTrans" cxnId="{9B4793EC-107D-48D5-8D48-112A3E140645}">
      <dgm:prSet/>
      <dgm:spPr/>
      <dgm:t>
        <a:bodyPr/>
        <a:lstStyle/>
        <a:p>
          <a:endParaRPr lang="en-US"/>
        </a:p>
      </dgm:t>
    </dgm:pt>
    <dgm:pt modelId="{B074B81E-1DB7-4207-AA39-139BA7F82215}" type="sibTrans" cxnId="{9B4793EC-107D-48D5-8D48-112A3E140645}">
      <dgm:prSet/>
      <dgm:spPr/>
      <dgm:t>
        <a:bodyPr/>
        <a:lstStyle/>
        <a:p>
          <a:endParaRPr lang="en-US"/>
        </a:p>
      </dgm:t>
    </dgm:pt>
    <dgm:pt modelId="{92B0168F-D2B9-41EA-8D6C-72C2F315F3E2}">
      <dgm:prSet phldrT="[Text]"/>
      <dgm:spPr/>
      <dgm:t>
        <a:bodyPr/>
        <a:lstStyle/>
        <a:p>
          <a:r>
            <a:rPr lang="en-US" dirty="0"/>
            <a:t>Driver’s License &amp; Auto Insurance </a:t>
          </a:r>
        </a:p>
      </dgm:t>
    </dgm:pt>
    <dgm:pt modelId="{4BA60885-74A2-45D7-92E9-E195B9B7860A}" type="parTrans" cxnId="{823B492F-2F8A-4D9A-A5F5-FD006675B077}">
      <dgm:prSet/>
      <dgm:spPr/>
      <dgm:t>
        <a:bodyPr/>
        <a:lstStyle/>
        <a:p>
          <a:endParaRPr lang="en-US"/>
        </a:p>
      </dgm:t>
    </dgm:pt>
    <dgm:pt modelId="{6FB501A8-B9CD-478D-9036-91ACEE6D620F}" type="sibTrans" cxnId="{823B492F-2F8A-4D9A-A5F5-FD006675B077}">
      <dgm:prSet/>
      <dgm:spPr/>
      <dgm:t>
        <a:bodyPr/>
        <a:lstStyle/>
        <a:p>
          <a:endParaRPr lang="en-US"/>
        </a:p>
      </dgm:t>
    </dgm:pt>
    <dgm:pt modelId="{A0E9E007-17D5-4EAA-B298-29011876F3D1}">
      <dgm:prSet phldrT="[Text]"/>
      <dgm:spPr/>
      <dgm:t>
        <a:bodyPr/>
        <a:lstStyle/>
        <a:p>
          <a:r>
            <a:rPr lang="en-US" dirty="0"/>
            <a:t>Medical Insurance Card: front &amp; back OR no Insurance</a:t>
          </a:r>
        </a:p>
      </dgm:t>
    </dgm:pt>
    <dgm:pt modelId="{E579E532-913B-40BE-B1C4-7AF1184BEEC7}" type="parTrans" cxnId="{B4411D82-B2A0-4C1B-BDB0-287FE1302B2B}">
      <dgm:prSet/>
      <dgm:spPr/>
      <dgm:t>
        <a:bodyPr/>
        <a:lstStyle/>
        <a:p>
          <a:endParaRPr lang="en-US"/>
        </a:p>
      </dgm:t>
    </dgm:pt>
    <dgm:pt modelId="{88555969-AF08-465C-A3DE-662399851308}" type="sibTrans" cxnId="{B4411D82-B2A0-4C1B-BDB0-287FE1302B2B}">
      <dgm:prSet/>
      <dgm:spPr/>
      <dgm:t>
        <a:bodyPr/>
        <a:lstStyle/>
        <a:p>
          <a:endParaRPr lang="en-US"/>
        </a:p>
      </dgm:t>
    </dgm:pt>
    <dgm:pt modelId="{34968400-2C82-4A2A-ADA4-3A6040573BBE}">
      <dgm:prSet phldrT="[Text]"/>
      <dgm:spPr/>
      <dgm:t>
        <a:bodyPr/>
        <a:lstStyle/>
        <a:p>
          <a:r>
            <a:rPr lang="en-US" dirty="0"/>
            <a:t>COVID-19: 2 doses &amp; 1 booster OR 1 Bivalent dose</a:t>
          </a:r>
        </a:p>
      </dgm:t>
    </dgm:pt>
    <dgm:pt modelId="{5CEBA76B-0D84-4720-A6C7-B092CC5E1892}" type="parTrans" cxnId="{90FE20B6-0807-4FE9-A4E7-FC8364854522}">
      <dgm:prSet/>
      <dgm:spPr/>
      <dgm:t>
        <a:bodyPr/>
        <a:lstStyle/>
        <a:p>
          <a:endParaRPr lang="en-US"/>
        </a:p>
      </dgm:t>
    </dgm:pt>
    <dgm:pt modelId="{C104CCED-B17D-48C1-993E-ACEAC3ED8949}" type="sibTrans" cxnId="{90FE20B6-0807-4FE9-A4E7-FC8364854522}">
      <dgm:prSet/>
      <dgm:spPr/>
      <dgm:t>
        <a:bodyPr/>
        <a:lstStyle/>
        <a:p>
          <a:endParaRPr lang="en-US"/>
        </a:p>
      </dgm:t>
    </dgm:pt>
    <dgm:pt modelId="{41E9D233-EDBA-4B47-9344-530765070A19}" type="pres">
      <dgm:prSet presAssocID="{0F474C4B-1F4A-4A87-A609-71C03D0D0671}" presName="Name0" presStyleCnt="0">
        <dgm:presLayoutVars>
          <dgm:resizeHandles/>
        </dgm:presLayoutVars>
      </dgm:prSet>
      <dgm:spPr/>
    </dgm:pt>
    <dgm:pt modelId="{3AA478B9-17AF-44E2-9754-F1CB987BEE57}" type="pres">
      <dgm:prSet presAssocID="{6F76B3D5-8098-4D49-A5CB-39899B12BEBA}" presName="text" presStyleLbl="node1" presStyleIdx="0" presStyleCnt="1">
        <dgm:presLayoutVars>
          <dgm:bulletEnabled val="1"/>
        </dgm:presLayoutVars>
      </dgm:prSet>
      <dgm:spPr/>
    </dgm:pt>
  </dgm:ptLst>
  <dgm:cxnLst>
    <dgm:cxn modelId="{FE346A00-E71F-4E9B-912B-19A1718C537A}" srcId="{6F76B3D5-8098-4D49-A5CB-39899B12BEBA}" destId="{480E109F-FBD9-4520-994C-A82E8B31E371}" srcOrd="1" destOrd="0" parTransId="{EC8C7104-8A84-46B9-9DA1-794B62C22AB5}" sibTransId="{5B03C3BB-52C5-405A-B948-84F9DFA413A3}"/>
    <dgm:cxn modelId="{BC7E7014-C7A8-41DF-853E-AF8EF3D9926A}" srcId="{6F76B3D5-8098-4D49-A5CB-39899B12BEBA}" destId="{9139DB67-CC37-4A8C-AC08-AF7EC85CBF92}" srcOrd="4" destOrd="0" parTransId="{6520534D-6C08-435C-AF08-7597F82CC544}" sibTransId="{BDAFA1DD-9D79-4D90-ABFB-B958B89AE15A}"/>
    <dgm:cxn modelId="{2A1A0B1C-E707-483A-86F0-DA4DFE157931}" type="presOf" srcId="{34968400-2C82-4A2A-ADA4-3A6040573BBE}" destId="{3AA478B9-17AF-44E2-9754-F1CB987BEE57}" srcOrd="0" destOrd="12" presId="urn:diagrams.loki3.com/VaryingWidthList"/>
    <dgm:cxn modelId="{2F3D782E-962D-4BBE-B56E-A18F3B96D930}" type="presOf" srcId="{92B0168F-D2B9-41EA-8D6C-72C2F315F3E2}" destId="{3AA478B9-17AF-44E2-9754-F1CB987BEE57}" srcOrd="0" destOrd="10" presId="urn:diagrams.loki3.com/VaryingWidthList"/>
    <dgm:cxn modelId="{823B492F-2F8A-4D9A-A5F5-FD006675B077}" srcId="{6F76B3D5-8098-4D49-A5CB-39899B12BEBA}" destId="{92B0168F-D2B9-41EA-8D6C-72C2F315F3E2}" srcOrd="9" destOrd="0" parTransId="{4BA60885-74A2-45D7-92E9-E195B9B7860A}" sibTransId="{6FB501A8-B9CD-478D-9036-91ACEE6D620F}"/>
    <dgm:cxn modelId="{2614CF2F-FB3B-46E3-9992-3E0C5F2E7E1E}" type="presOf" srcId="{0F474C4B-1F4A-4A87-A609-71C03D0D0671}" destId="{41E9D233-EDBA-4B47-9344-530765070A19}" srcOrd="0" destOrd="0" presId="urn:diagrams.loki3.com/VaryingWidthList"/>
    <dgm:cxn modelId="{46DD7941-0BD8-4BE9-AA50-C750FAC18CEB}" srcId="{6F76B3D5-8098-4D49-A5CB-39899B12BEBA}" destId="{08B36174-5905-43FF-B316-AB2322613B4D}" srcOrd="6" destOrd="0" parTransId="{F3227A09-28A6-4459-8547-A8D41B255087}" sibTransId="{ACD3A32E-A576-4588-A04F-E3297AB2539C}"/>
    <dgm:cxn modelId="{02887062-C92C-404B-BEB5-2087556F5F4D}" type="presOf" srcId="{29BD336D-24BC-404A-B273-AC57FCA453BD}" destId="{3AA478B9-17AF-44E2-9754-F1CB987BEE57}" srcOrd="0" destOrd="3" presId="urn:diagrams.loki3.com/VaryingWidthList"/>
    <dgm:cxn modelId="{547BD869-BF07-410F-8472-FF8FEBF0BF03}" srcId="{6F76B3D5-8098-4D49-A5CB-39899B12BEBA}" destId="{529DFC74-EFFF-4AB7-A696-4E7825C9F295}" srcOrd="3" destOrd="0" parTransId="{778C60EC-F21B-467C-933C-E4CB2EBF1602}" sibTransId="{799EE44E-59AC-4984-8710-5336DD6AA686}"/>
    <dgm:cxn modelId="{E611DC6A-874B-478D-8E34-6BBED9AFDE96}" type="presOf" srcId="{2B435E37-BA0F-4E28-8740-4249B6EAAFC2}" destId="{3AA478B9-17AF-44E2-9754-F1CB987BEE57}" srcOrd="0" destOrd="8" presId="urn:diagrams.loki3.com/VaryingWidthList"/>
    <dgm:cxn modelId="{E94C4D52-74E7-41DC-9685-22262E6E9FC1}" type="presOf" srcId="{9139DB67-CC37-4A8C-AC08-AF7EC85CBF92}" destId="{3AA478B9-17AF-44E2-9754-F1CB987BEE57}" srcOrd="0" destOrd="5" presId="urn:diagrams.loki3.com/VaryingWidthList"/>
    <dgm:cxn modelId="{79BDE554-9C4C-4D22-90C6-8AF8063D7F3F}" type="presOf" srcId="{529DFC74-EFFF-4AB7-A696-4E7825C9F295}" destId="{3AA478B9-17AF-44E2-9754-F1CB987BEE57}" srcOrd="0" destOrd="4" presId="urn:diagrams.loki3.com/VaryingWidthList"/>
    <dgm:cxn modelId="{DC07FD54-3A09-42BD-9C81-0328F7EE63EB}" type="presOf" srcId="{ABAF9307-9B87-484F-A0B0-33825C996F3D}" destId="{3AA478B9-17AF-44E2-9754-F1CB987BEE57}" srcOrd="0" destOrd="9" presId="urn:diagrams.loki3.com/VaryingWidthList"/>
    <dgm:cxn modelId="{1B9A3F75-6CB3-42BD-9AD8-18E673C5803A}" type="presOf" srcId="{A0E9E007-17D5-4EAA-B298-29011876F3D1}" destId="{3AA478B9-17AF-44E2-9754-F1CB987BEE57}" srcOrd="0" destOrd="11" presId="urn:diagrams.loki3.com/VaryingWidthList"/>
    <dgm:cxn modelId="{B4411D82-B2A0-4C1B-BDB0-287FE1302B2B}" srcId="{6F76B3D5-8098-4D49-A5CB-39899B12BEBA}" destId="{A0E9E007-17D5-4EAA-B298-29011876F3D1}" srcOrd="10" destOrd="0" parTransId="{E579E532-913B-40BE-B1C4-7AF1184BEEC7}" sibTransId="{88555969-AF08-465C-A3DE-662399851308}"/>
    <dgm:cxn modelId="{0E0B2088-8E37-47C4-B95B-4F1CD7CB5C55}" srcId="{6F76B3D5-8098-4D49-A5CB-39899B12BEBA}" destId="{29BD336D-24BC-404A-B273-AC57FCA453BD}" srcOrd="2" destOrd="0" parTransId="{0FC0F925-FEB0-459A-AEEB-FA74AC124733}" sibTransId="{72EE38C1-8415-4749-8CBA-25E7B22A8FC8}"/>
    <dgm:cxn modelId="{30DF7195-A9AB-4B95-97B8-87A491733200}" type="presOf" srcId="{6F76B3D5-8098-4D49-A5CB-39899B12BEBA}" destId="{3AA478B9-17AF-44E2-9754-F1CB987BEE57}" srcOrd="0" destOrd="0" presId="urn:diagrams.loki3.com/VaryingWidthList"/>
    <dgm:cxn modelId="{4328AF97-04E7-4BEB-AECB-DCCA4D1BE714}" srcId="{6F76B3D5-8098-4D49-A5CB-39899B12BEBA}" destId="{68BCCA57-082B-42D1-AA59-8FA5CE9E9B1D}" srcOrd="0" destOrd="0" parTransId="{2BA34813-2284-40BD-905D-7D05D20F512B}" sibTransId="{1CD5301D-8A41-4F35-BFA2-F7C9467E9FDF}"/>
    <dgm:cxn modelId="{3CD99C9D-EAF7-438C-9A72-39D534A9B6FA}" type="presOf" srcId="{08B36174-5905-43FF-B316-AB2322613B4D}" destId="{3AA478B9-17AF-44E2-9754-F1CB987BEE57}" srcOrd="0" destOrd="7" presId="urn:diagrams.loki3.com/VaryingWidthList"/>
    <dgm:cxn modelId="{B91D4F9F-4DAB-4A4A-9756-2119F9CF37FB}" type="presOf" srcId="{0CC1CDAA-38EE-4FB8-A160-0DA3D2EDF213}" destId="{3AA478B9-17AF-44E2-9754-F1CB987BEE57}" srcOrd="0" destOrd="6" presId="urn:diagrams.loki3.com/VaryingWidthList"/>
    <dgm:cxn modelId="{32CFA5A1-F97F-4C59-952E-84ED26B7198A}" type="presOf" srcId="{480E109F-FBD9-4520-994C-A82E8B31E371}" destId="{3AA478B9-17AF-44E2-9754-F1CB987BEE57}" srcOrd="0" destOrd="2" presId="urn:diagrams.loki3.com/VaryingWidthList"/>
    <dgm:cxn modelId="{90FE20B6-0807-4FE9-A4E7-FC8364854522}" srcId="{6F76B3D5-8098-4D49-A5CB-39899B12BEBA}" destId="{34968400-2C82-4A2A-ADA4-3A6040573BBE}" srcOrd="11" destOrd="0" parTransId="{5CEBA76B-0D84-4720-A6C7-B092CC5E1892}" sibTransId="{C104CCED-B17D-48C1-993E-ACEAC3ED8949}"/>
    <dgm:cxn modelId="{9FCA66BC-45DF-49EE-A89A-EF0534CAE7B4}" type="presOf" srcId="{68BCCA57-082B-42D1-AA59-8FA5CE9E9B1D}" destId="{3AA478B9-17AF-44E2-9754-F1CB987BEE57}" srcOrd="0" destOrd="1" presId="urn:diagrams.loki3.com/VaryingWidthList"/>
    <dgm:cxn modelId="{F0E4C0D1-91FD-4F2E-B52D-EE8D1518B207}" srcId="{0F474C4B-1F4A-4A87-A609-71C03D0D0671}" destId="{6F76B3D5-8098-4D49-A5CB-39899B12BEBA}" srcOrd="0" destOrd="0" parTransId="{F9C34680-058A-45AE-A040-F0A1BED7ADF2}" sibTransId="{821AE0EB-37C4-4018-BC40-C220AED5FA07}"/>
    <dgm:cxn modelId="{3A72C4DA-AA59-4A7E-9EF8-810D32C7F97E}" srcId="{6F76B3D5-8098-4D49-A5CB-39899B12BEBA}" destId="{0CC1CDAA-38EE-4FB8-A160-0DA3D2EDF213}" srcOrd="5" destOrd="0" parTransId="{4388FD1F-0C40-4280-AF94-2848D10972AE}" sibTransId="{6BC880B7-4C8A-48FC-9793-022B854C1754}"/>
    <dgm:cxn modelId="{BD50D0DB-58D8-4A78-AE81-3D35F0061514}" srcId="{6F76B3D5-8098-4D49-A5CB-39899B12BEBA}" destId="{2B435E37-BA0F-4E28-8740-4249B6EAAFC2}" srcOrd="7" destOrd="0" parTransId="{57538923-8DC8-42FA-895B-F3B4D821EADA}" sibTransId="{AA6C8811-7DB9-4E34-BD75-EA910B00E8E3}"/>
    <dgm:cxn modelId="{9B4793EC-107D-48D5-8D48-112A3E140645}" srcId="{6F76B3D5-8098-4D49-A5CB-39899B12BEBA}" destId="{ABAF9307-9B87-484F-A0B0-33825C996F3D}" srcOrd="8" destOrd="0" parTransId="{C171329C-EB24-4B3F-BABF-E548F5AA09EB}" sibTransId="{B074B81E-1DB7-4207-AA39-139BA7F82215}"/>
    <dgm:cxn modelId="{FDD4F69D-AED6-40DB-A108-9AB5063BE534}" type="presParOf" srcId="{41E9D233-EDBA-4B47-9344-530765070A19}" destId="{3AA478B9-17AF-44E2-9754-F1CB987BEE57}" srcOrd="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27B61-0564-4F93-B3DD-64B23907B8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CC5D5E-BC8D-4401-BFBF-E52ABDBAD1C4}">
      <dgm:prSet/>
      <dgm:spPr/>
      <dgm:t>
        <a:bodyPr/>
        <a:lstStyle/>
        <a:p>
          <a:r>
            <a:rPr lang="en-US" b="1" dirty="0"/>
            <a:t>Note: </a:t>
          </a:r>
          <a:r>
            <a:rPr lang="en-US" dirty="0"/>
            <a:t>Drug Screen Retake cost $59.00. </a:t>
          </a:r>
        </a:p>
      </dgm:t>
    </dgm:pt>
    <dgm:pt modelId="{B13E1BA6-7891-4A59-9769-8737F904E0D9}" type="parTrans" cxnId="{502D5238-F904-475F-B4EE-75769C3127F0}">
      <dgm:prSet/>
      <dgm:spPr/>
      <dgm:t>
        <a:bodyPr/>
        <a:lstStyle/>
        <a:p>
          <a:endParaRPr lang="en-US"/>
        </a:p>
      </dgm:t>
    </dgm:pt>
    <dgm:pt modelId="{F69BFA2E-D7BD-479F-9582-550810E60543}" type="sibTrans" cxnId="{502D5238-F904-475F-B4EE-75769C3127F0}">
      <dgm:prSet/>
      <dgm:spPr/>
      <dgm:t>
        <a:bodyPr/>
        <a:lstStyle/>
        <a:p>
          <a:endParaRPr lang="en-US"/>
        </a:p>
      </dgm:t>
    </dgm:pt>
    <dgm:pt modelId="{BCFE6A24-AA57-43C4-8B12-F1C817EF109E}">
      <dgm:prSet/>
      <dgm:spPr/>
      <dgm:t>
        <a:bodyPr/>
        <a:lstStyle/>
        <a:p>
          <a:r>
            <a:rPr lang="en-US"/>
            <a:t>Reasons for Drug Screen Retakes:</a:t>
          </a:r>
        </a:p>
      </dgm:t>
    </dgm:pt>
    <dgm:pt modelId="{FFF50926-32A6-4F4C-A208-ABF368EB75B8}" type="parTrans" cxnId="{8E810531-F9FD-40A7-BADE-8C5C676911E0}">
      <dgm:prSet/>
      <dgm:spPr/>
      <dgm:t>
        <a:bodyPr/>
        <a:lstStyle/>
        <a:p>
          <a:endParaRPr lang="en-US"/>
        </a:p>
      </dgm:t>
    </dgm:pt>
    <dgm:pt modelId="{1BEFEEA9-166F-481E-833E-7257CF162415}" type="sibTrans" cxnId="{8E810531-F9FD-40A7-BADE-8C5C676911E0}">
      <dgm:prSet/>
      <dgm:spPr/>
      <dgm:t>
        <a:bodyPr/>
        <a:lstStyle/>
        <a:p>
          <a:endParaRPr lang="en-US"/>
        </a:p>
      </dgm:t>
    </dgm:pt>
    <dgm:pt modelId="{795ACE1A-7EEE-49B2-9666-40764002FCB1}">
      <dgm:prSet/>
      <dgm:spPr/>
      <dgm:t>
        <a:bodyPr/>
        <a:lstStyle/>
        <a:p>
          <a:r>
            <a:rPr lang="en-US"/>
            <a:t>Diluted Sample</a:t>
          </a:r>
        </a:p>
      </dgm:t>
    </dgm:pt>
    <dgm:pt modelId="{DBC14607-4B4B-43E6-BA94-37066652EFE3}" type="parTrans" cxnId="{14B6715E-A214-496F-AC78-BA67B1112BBF}">
      <dgm:prSet/>
      <dgm:spPr/>
      <dgm:t>
        <a:bodyPr/>
        <a:lstStyle/>
        <a:p>
          <a:endParaRPr lang="en-US"/>
        </a:p>
      </dgm:t>
    </dgm:pt>
    <dgm:pt modelId="{6BE7AB9B-7D9D-4B52-9EC1-9EEF43F73180}" type="sibTrans" cxnId="{14B6715E-A214-496F-AC78-BA67B1112BBF}">
      <dgm:prSet/>
      <dgm:spPr/>
      <dgm:t>
        <a:bodyPr/>
        <a:lstStyle/>
        <a:p>
          <a:endParaRPr lang="en-US"/>
        </a:p>
      </dgm:t>
    </dgm:pt>
    <dgm:pt modelId="{2AA6893D-4307-4D36-B2CA-0B7042BE7C8C}">
      <dgm:prSet/>
      <dgm:spPr/>
      <dgm:t>
        <a:bodyPr/>
        <a:lstStyle/>
        <a:p>
          <a:r>
            <a:rPr lang="en-US"/>
            <a:t>Authorization Form Expired</a:t>
          </a:r>
        </a:p>
      </dgm:t>
    </dgm:pt>
    <dgm:pt modelId="{F6132732-29BD-45DB-9E75-19C24030BBF3}" type="parTrans" cxnId="{26CCEE6F-534E-4A33-9122-7942FD65B3C0}">
      <dgm:prSet/>
      <dgm:spPr/>
      <dgm:t>
        <a:bodyPr/>
        <a:lstStyle/>
        <a:p>
          <a:endParaRPr lang="en-US"/>
        </a:p>
      </dgm:t>
    </dgm:pt>
    <dgm:pt modelId="{CE4C40F3-102B-4486-B041-B2E5E8D32349}" type="sibTrans" cxnId="{26CCEE6F-534E-4A33-9122-7942FD65B3C0}">
      <dgm:prSet/>
      <dgm:spPr/>
      <dgm:t>
        <a:bodyPr/>
        <a:lstStyle/>
        <a:p>
          <a:endParaRPr lang="en-US"/>
        </a:p>
      </dgm:t>
    </dgm:pt>
    <dgm:pt modelId="{C84C7218-65FA-459A-9707-8BA17DDCAFB4}">
      <dgm:prSet/>
      <dgm:spPr/>
      <dgm:t>
        <a:bodyPr/>
        <a:lstStyle/>
        <a:p>
          <a:r>
            <a:rPr lang="en-US"/>
            <a:t>Unable to produce a Sample</a:t>
          </a:r>
        </a:p>
      </dgm:t>
    </dgm:pt>
    <dgm:pt modelId="{82117ED7-6DC0-4B9E-B245-50A08D594DBE}" type="parTrans" cxnId="{B5CED498-4495-4D23-8A26-BA52CE34C576}">
      <dgm:prSet/>
      <dgm:spPr/>
      <dgm:t>
        <a:bodyPr/>
        <a:lstStyle/>
        <a:p>
          <a:endParaRPr lang="en-US"/>
        </a:p>
      </dgm:t>
    </dgm:pt>
    <dgm:pt modelId="{C5A33B64-C418-475A-BB3D-11ECDDF3512E}" type="sibTrans" cxnId="{B5CED498-4495-4D23-8A26-BA52CE34C576}">
      <dgm:prSet/>
      <dgm:spPr/>
      <dgm:t>
        <a:bodyPr/>
        <a:lstStyle/>
        <a:p>
          <a:endParaRPr lang="en-US"/>
        </a:p>
      </dgm:t>
    </dgm:pt>
    <dgm:pt modelId="{577E6C98-0620-4794-9B17-079E674B46AB}">
      <dgm:prSet/>
      <dgm:spPr/>
      <dgm:t>
        <a:bodyPr/>
        <a:lstStyle/>
        <a:p>
          <a:r>
            <a:rPr lang="en-US"/>
            <a:t>Positive for substance use.</a:t>
          </a:r>
        </a:p>
      </dgm:t>
    </dgm:pt>
    <dgm:pt modelId="{E47E42AF-4E4E-4784-A715-2BE74BF0B681}" type="parTrans" cxnId="{5CCD2C56-171D-4D5E-BF1D-A27816E16658}">
      <dgm:prSet/>
      <dgm:spPr/>
      <dgm:t>
        <a:bodyPr/>
        <a:lstStyle/>
        <a:p>
          <a:endParaRPr lang="en-US"/>
        </a:p>
      </dgm:t>
    </dgm:pt>
    <dgm:pt modelId="{FE090624-086F-4034-99DE-E14672A2603F}" type="sibTrans" cxnId="{5CCD2C56-171D-4D5E-BF1D-A27816E16658}">
      <dgm:prSet/>
      <dgm:spPr/>
      <dgm:t>
        <a:bodyPr/>
        <a:lstStyle/>
        <a:p>
          <a:endParaRPr lang="en-US"/>
        </a:p>
      </dgm:t>
    </dgm:pt>
    <dgm:pt modelId="{BFAF2553-D68D-4225-B054-4003718F39C9}" type="pres">
      <dgm:prSet presAssocID="{25727B61-0564-4F93-B3DD-64B23907B832}" presName="linear" presStyleCnt="0">
        <dgm:presLayoutVars>
          <dgm:dir/>
          <dgm:animLvl val="lvl"/>
          <dgm:resizeHandles val="exact"/>
        </dgm:presLayoutVars>
      </dgm:prSet>
      <dgm:spPr/>
    </dgm:pt>
    <dgm:pt modelId="{41B99A11-7E6E-4FC8-86E5-70570995ABF6}" type="pres">
      <dgm:prSet presAssocID="{3ACC5D5E-BC8D-4401-BFBF-E52ABDBAD1C4}" presName="parentLin" presStyleCnt="0"/>
      <dgm:spPr/>
    </dgm:pt>
    <dgm:pt modelId="{D3390D0B-BF75-429A-B11A-390C13E7B9DE}" type="pres">
      <dgm:prSet presAssocID="{3ACC5D5E-BC8D-4401-BFBF-E52ABDBAD1C4}" presName="parentLeftMargin" presStyleLbl="node1" presStyleIdx="0" presStyleCnt="2"/>
      <dgm:spPr/>
    </dgm:pt>
    <dgm:pt modelId="{15011E64-3E8A-44B9-BBF1-C2C26C34BB0C}" type="pres">
      <dgm:prSet presAssocID="{3ACC5D5E-BC8D-4401-BFBF-E52ABDBAD1C4}" presName="parentText" presStyleLbl="node1" presStyleIdx="0" presStyleCnt="2">
        <dgm:presLayoutVars>
          <dgm:chMax val="0"/>
          <dgm:bulletEnabled val="1"/>
        </dgm:presLayoutVars>
      </dgm:prSet>
      <dgm:spPr/>
    </dgm:pt>
    <dgm:pt modelId="{AE722A1A-EE36-4C16-8B3C-EEA8EE244078}" type="pres">
      <dgm:prSet presAssocID="{3ACC5D5E-BC8D-4401-BFBF-E52ABDBAD1C4}" presName="negativeSpace" presStyleCnt="0"/>
      <dgm:spPr/>
    </dgm:pt>
    <dgm:pt modelId="{FF1AF7FD-C796-4C3D-8DA5-A98CAA984B1C}" type="pres">
      <dgm:prSet presAssocID="{3ACC5D5E-BC8D-4401-BFBF-E52ABDBAD1C4}" presName="childText" presStyleLbl="conFgAcc1" presStyleIdx="0" presStyleCnt="2">
        <dgm:presLayoutVars>
          <dgm:bulletEnabled val="1"/>
        </dgm:presLayoutVars>
      </dgm:prSet>
      <dgm:spPr/>
    </dgm:pt>
    <dgm:pt modelId="{5FC1AA25-59E0-4EE5-98E9-51FFBFC0D8E6}" type="pres">
      <dgm:prSet presAssocID="{F69BFA2E-D7BD-479F-9582-550810E60543}" presName="spaceBetweenRectangles" presStyleCnt="0"/>
      <dgm:spPr/>
    </dgm:pt>
    <dgm:pt modelId="{20A51EF6-DD13-4784-B3DF-274FCCD53AD6}" type="pres">
      <dgm:prSet presAssocID="{BCFE6A24-AA57-43C4-8B12-F1C817EF109E}" presName="parentLin" presStyleCnt="0"/>
      <dgm:spPr/>
    </dgm:pt>
    <dgm:pt modelId="{88AEAA23-6F05-44C3-BFDA-86D6319D111B}" type="pres">
      <dgm:prSet presAssocID="{BCFE6A24-AA57-43C4-8B12-F1C817EF109E}" presName="parentLeftMargin" presStyleLbl="node1" presStyleIdx="0" presStyleCnt="2"/>
      <dgm:spPr/>
    </dgm:pt>
    <dgm:pt modelId="{408BEC63-38E4-4BBB-BBC9-7449450E0878}" type="pres">
      <dgm:prSet presAssocID="{BCFE6A24-AA57-43C4-8B12-F1C817EF109E}" presName="parentText" presStyleLbl="node1" presStyleIdx="1" presStyleCnt="2">
        <dgm:presLayoutVars>
          <dgm:chMax val="0"/>
          <dgm:bulletEnabled val="1"/>
        </dgm:presLayoutVars>
      </dgm:prSet>
      <dgm:spPr/>
    </dgm:pt>
    <dgm:pt modelId="{317AAFB0-FB4A-4F24-A7AB-80CEDAC932B6}" type="pres">
      <dgm:prSet presAssocID="{BCFE6A24-AA57-43C4-8B12-F1C817EF109E}" presName="negativeSpace" presStyleCnt="0"/>
      <dgm:spPr/>
    </dgm:pt>
    <dgm:pt modelId="{4E51760E-E3FD-40FA-A25D-31027A49E51E}" type="pres">
      <dgm:prSet presAssocID="{BCFE6A24-AA57-43C4-8B12-F1C817EF109E}" presName="childText" presStyleLbl="conFgAcc1" presStyleIdx="1" presStyleCnt="2">
        <dgm:presLayoutVars>
          <dgm:bulletEnabled val="1"/>
        </dgm:presLayoutVars>
      </dgm:prSet>
      <dgm:spPr/>
    </dgm:pt>
  </dgm:ptLst>
  <dgm:cxnLst>
    <dgm:cxn modelId="{F1CCB807-45F9-4C7C-80C8-0141A55B3F22}" type="presOf" srcId="{BCFE6A24-AA57-43C4-8B12-F1C817EF109E}" destId="{408BEC63-38E4-4BBB-BBC9-7449450E0878}" srcOrd="1" destOrd="0" presId="urn:microsoft.com/office/officeart/2005/8/layout/list1"/>
    <dgm:cxn modelId="{8E810531-F9FD-40A7-BADE-8C5C676911E0}" srcId="{25727B61-0564-4F93-B3DD-64B23907B832}" destId="{BCFE6A24-AA57-43C4-8B12-F1C817EF109E}" srcOrd="1" destOrd="0" parTransId="{FFF50926-32A6-4F4C-A208-ABF368EB75B8}" sibTransId="{1BEFEEA9-166F-481E-833E-7257CF162415}"/>
    <dgm:cxn modelId="{502D5238-F904-475F-B4EE-75769C3127F0}" srcId="{25727B61-0564-4F93-B3DD-64B23907B832}" destId="{3ACC5D5E-BC8D-4401-BFBF-E52ABDBAD1C4}" srcOrd="0" destOrd="0" parTransId="{B13E1BA6-7891-4A59-9769-8737F904E0D9}" sibTransId="{F69BFA2E-D7BD-479F-9582-550810E60543}"/>
    <dgm:cxn modelId="{14B6715E-A214-496F-AC78-BA67B1112BBF}" srcId="{BCFE6A24-AA57-43C4-8B12-F1C817EF109E}" destId="{795ACE1A-7EEE-49B2-9666-40764002FCB1}" srcOrd="0" destOrd="0" parTransId="{DBC14607-4B4B-43E6-BA94-37066652EFE3}" sibTransId="{6BE7AB9B-7D9D-4B52-9EC1-9EEF43F73180}"/>
    <dgm:cxn modelId="{50869542-695C-4924-894E-45D1EF047C08}" type="presOf" srcId="{3ACC5D5E-BC8D-4401-BFBF-E52ABDBAD1C4}" destId="{D3390D0B-BF75-429A-B11A-390C13E7B9DE}" srcOrd="0" destOrd="0" presId="urn:microsoft.com/office/officeart/2005/8/layout/list1"/>
    <dgm:cxn modelId="{FAECD86C-7B9F-4E9B-BB8D-6A2168129708}" type="presOf" srcId="{C84C7218-65FA-459A-9707-8BA17DDCAFB4}" destId="{4E51760E-E3FD-40FA-A25D-31027A49E51E}" srcOrd="0" destOrd="2" presId="urn:microsoft.com/office/officeart/2005/8/layout/list1"/>
    <dgm:cxn modelId="{26CCEE6F-534E-4A33-9122-7942FD65B3C0}" srcId="{BCFE6A24-AA57-43C4-8B12-F1C817EF109E}" destId="{2AA6893D-4307-4D36-B2CA-0B7042BE7C8C}" srcOrd="1" destOrd="0" parTransId="{F6132732-29BD-45DB-9E75-19C24030BBF3}" sibTransId="{CE4C40F3-102B-4486-B041-B2E5E8D32349}"/>
    <dgm:cxn modelId="{5CCD2C56-171D-4D5E-BF1D-A27816E16658}" srcId="{BCFE6A24-AA57-43C4-8B12-F1C817EF109E}" destId="{577E6C98-0620-4794-9B17-079E674B46AB}" srcOrd="3" destOrd="0" parTransId="{E47E42AF-4E4E-4784-A715-2BE74BF0B681}" sibTransId="{FE090624-086F-4034-99DE-E14672A2603F}"/>
    <dgm:cxn modelId="{3C8ED959-1977-4919-B2D5-38A172A0A912}" type="presOf" srcId="{577E6C98-0620-4794-9B17-079E674B46AB}" destId="{4E51760E-E3FD-40FA-A25D-31027A49E51E}" srcOrd="0" destOrd="3" presId="urn:microsoft.com/office/officeart/2005/8/layout/list1"/>
    <dgm:cxn modelId="{B5CED498-4495-4D23-8A26-BA52CE34C576}" srcId="{BCFE6A24-AA57-43C4-8B12-F1C817EF109E}" destId="{C84C7218-65FA-459A-9707-8BA17DDCAFB4}" srcOrd="2" destOrd="0" parTransId="{82117ED7-6DC0-4B9E-B245-50A08D594DBE}" sibTransId="{C5A33B64-C418-475A-BB3D-11ECDDF3512E}"/>
    <dgm:cxn modelId="{5F3898A2-A26C-48E3-8FA8-3EC8A42C054F}" type="presOf" srcId="{3ACC5D5E-BC8D-4401-BFBF-E52ABDBAD1C4}" destId="{15011E64-3E8A-44B9-BBF1-C2C26C34BB0C}" srcOrd="1" destOrd="0" presId="urn:microsoft.com/office/officeart/2005/8/layout/list1"/>
    <dgm:cxn modelId="{953BF4B7-7900-4D99-B2F1-62C6923D2FB6}" type="presOf" srcId="{795ACE1A-7EEE-49B2-9666-40764002FCB1}" destId="{4E51760E-E3FD-40FA-A25D-31027A49E51E}" srcOrd="0" destOrd="0" presId="urn:microsoft.com/office/officeart/2005/8/layout/list1"/>
    <dgm:cxn modelId="{211141CE-7B5E-42D5-B734-83023EDE12AB}" type="presOf" srcId="{BCFE6A24-AA57-43C4-8B12-F1C817EF109E}" destId="{88AEAA23-6F05-44C3-BFDA-86D6319D111B}" srcOrd="0" destOrd="0" presId="urn:microsoft.com/office/officeart/2005/8/layout/list1"/>
    <dgm:cxn modelId="{2CAFF7D6-1DAB-49BF-99BF-304CD30182E6}" type="presOf" srcId="{25727B61-0564-4F93-B3DD-64B23907B832}" destId="{BFAF2553-D68D-4225-B054-4003718F39C9}" srcOrd="0" destOrd="0" presId="urn:microsoft.com/office/officeart/2005/8/layout/list1"/>
    <dgm:cxn modelId="{22A92CF1-5B64-4355-8968-21E2BDED07A8}" type="presOf" srcId="{2AA6893D-4307-4D36-B2CA-0B7042BE7C8C}" destId="{4E51760E-E3FD-40FA-A25D-31027A49E51E}" srcOrd="0" destOrd="1" presId="urn:microsoft.com/office/officeart/2005/8/layout/list1"/>
    <dgm:cxn modelId="{40C70A2A-0501-4018-AD91-F49B39F247B6}" type="presParOf" srcId="{BFAF2553-D68D-4225-B054-4003718F39C9}" destId="{41B99A11-7E6E-4FC8-86E5-70570995ABF6}" srcOrd="0" destOrd="0" presId="urn:microsoft.com/office/officeart/2005/8/layout/list1"/>
    <dgm:cxn modelId="{63780730-F436-4A4F-9DA9-997658D37374}" type="presParOf" srcId="{41B99A11-7E6E-4FC8-86E5-70570995ABF6}" destId="{D3390D0B-BF75-429A-B11A-390C13E7B9DE}" srcOrd="0" destOrd="0" presId="urn:microsoft.com/office/officeart/2005/8/layout/list1"/>
    <dgm:cxn modelId="{95ED621A-B018-45D9-8B75-09A7CF303A2B}" type="presParOf" srcId="{41B99A11-7E6E-4FC8-86E5-70570995ABF6}" destId="{15011E64-3E8A-44B9-BBF1-C2C26C34BB0C}" srcOrd="1" destOrd="0" presId="urn:microsoft.com/office/officeart/2005/8/layout/list1"/>
    <dgm:cxn modelId="{B36063F7-0C5D-4240-8D03-B8F8C91575EC}" type="presParOf" srcId="{BFAF2553-D68D-4225-B054-4003718F39C9}" destId="{AE722A1A-EE36-4C16-8B3C-EEA8EE244078}" srcOrd="1" destOrd="0" presId="urn:microsoft.com/office/officeart/2005/8/layout/list1"/>
    <dgm:cxn modelId="{6C7D53B1-F87F-4551-A6EE-AA62539E7A1A}" type="presParOf" srcId="{BFAF2553-D68D-4225-B054-4003718F39C9}" destId="{FF1AF7FD-C796-4C3D-8DA5-A98CAA984B1C}" srcOrd="2" destOrd="0" presId="urn:microsoft.com/office/officeart/2005/8/layout/list1"/>
    <dgm:cxn modelId="{BCF23FFC-544E-499F-9FD8-CF034D4823EE}" type="presParOf" srcId="{BFAF2553-D68D-4225-B054-4003718F39C9}" destId="{5FC1AA25-59E0-4EE5-98E9-51FFBFC0D8E6}" srcOrd="3" destOrd="0" presId="urn:microsoft.com/office/officeart/2005/8/layout/list1"/>
    <dgm:cxn modelId="{AE127591-F020-428A-9A5F-6CB6F67AFA8E}" type="presParOf" srcId="{BFAF2553-D68D-4225-B054-4003718F39C9}" destId="{20A51EF6-DD13-4784-B3DF-274FCCD53AD6}" srcOrd="4" destOrd="0" presId="urn:microsoft.com/office/officeart/2005/8/layout/list1"/>
    <dgm:cxn modelId="{C8164681-4579-42DB-88FE-BD2CF4700BC4}" type="presParOf" srcId="{20A51EF6-DD13-4784-B3DF-274FCCD53AD6}" destId="{88AEAA23-6F05-44C3-BFDA-86D6319D111B}" srcOrd="0" destOrd="0" presId="urn:microsoft.com/office/officeart/2005/8/layout/list1"/>
    <dgm:cxn modelId="{039E4BDE-F2A6-4233-AC69-4547A6EDBC14}" type="presParOf" srcId="{20A51EF6-DD13-4784-B3DF-274FCCD53AD6}" destId="{408BEC63-38E4-4BBB-BBC9-7449450E0878}" srcOrd="1" destOrd="0" presId="urn:microsoft.com/office/officeart/2005/8/layout/list1"/>
    <dgm:cxn modelId="{CFC8564E-0992-4E47-9A8D-E9372C5BDC86}" type="presParOf" srcId="{BFAF2553-D68D-4225-B054-4003718F39C9}" destId="{317AAFB0-FB4A-4F24-A7AB-80CEDAC932B6}" srcOrd="5" destOrd="0" presId="urn:microsoft.com/office/officeart/2005/8/layout/list1"/>
    <dgm:cxn modelId="{D98A77DF-C572-4E91-8FF9-574A6EFFFFCA}" type="presParOf" srcId="{BFAF2553-D68D-4225-B054-4003718F39C9}" destId="{4E51760E-E3FD-40FA-A25D-31027A49E5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33171-F889-41E0-91EC-0957A5F8F8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278D07-0029-4DD4-AAB6-C7E039DA28E8}">
      <dgm:prSet/>
      <dgm:spPr/>
      <dgm:t>
        <a:bodyPr/>
        <a:lstStyle/>
        <a:p>
          <a:r>
            <a:rPr lang="en-US"/>
            <a:t>Background Flagged Results:</a:t>
          </a:r>
        </a:p>
      </dgm:t>
    </dgm:pt>
    <dgm:pt modelId="{25FE7DEA-6CD7-48E0-B0D7-6897FF128CE2}" type="parTrans" cxnId="{E070C357-34CE-4BD5-8AEB-8118E03C7FB9}">
      <dgm:prSet/>
      <dgm:spPr/>
      <dgm:t>
        <a:bodyPr/>
        <a:lstStyle/>
        <a:p>
          <a:endParaRPr lang="en-US"/>
        </a:p>
      </dgm:t>
    </dgm:pt>
    <dgm:pt modelId="{4CFABBA0-B6EE-4B3E-993B-878FA41E0AB9}" type="sibTrans" cxnId="{E070C357-34CE-4BD5-8AEB-8118E03C7FB9}">
      <dgm:prSet/>
      <dgm:spPr/>
      <dgm:t>
        <a:bodyPr/>
        <a:lstStyle/>
        <a:p>
          <a:endParaRPr lang="en-US"/>
        </a:p>
      </dgm:t>
    </dgm:pt>
    <dgm:pt modelId="{33A2183E-7813-4722-9126-F248EBE786EA}">
      <dgm:prSet/>
      <dgm:spPr/>
      <dgm:t>
        <a:bodyPr/>
        <a:lstStyle/>
        <a:p>
          <a:r>
            <a:rPr lang="en-US" dirty="0"/>
            <a:t>Must meet with your program director/ externship coordinator to discussion results and further steps. </a:t>
          </a:r>
        </a:p>
      </dgm:t>
    </dgm:pt>
    <dgm:pt modelId="{2CB0936C-7D1A-46F6-AF53-D1AC491EA4E6}" type="parTrans" cxnId="{6A6D50D9-1ABB-493F-B25A-2C0644A5A0F9}">
      <dgm:prSet/>
      <dgm:spPr/>
      <dgm:t>
        <a:bodyPr/>
        <a:lstStyle/>
        <a:p>
          <a:endParaRPr lang="en-US"/>
        </a:p>
      </dgm:t>
    </dgm:pt>
    <dgm:pt modelId="{D906A0F1-AD2A-451F-B459-5E0A9D9960C8}" type="sibTrans" cxnId="{6A6D50D9-1ABB-493F-B25A-2C0644A5A0F9}">
      <dgm:prSet/>
      <dgm:spPr/>
      <dgm:t>
        <a:bodyPr/>
        <a:lstStyle/>
        <a:p>
          <a:endParaRPr lang="en-US"/>
        </a:p>
      </dgm:t>
    </dgm:pt>
    <dgm:pt modelId="{CBECF500-7C16-4B02-B0A6-3BA5F8E014D9}">
      <dgm:prSet/>
      <dgm:spPr/>
      <dgm:t>
        <a:bodyPr/>
        <a:lstStyle/>
        <a:p>
          <a:r>
            <a:rPr lang="en-US" dirty="0"/>
            <a:t>Note: Possibly not able to continue in the program.</a:t>
          </a:r>
        </a:p>
      </dgm:t>
    </dgm:pt>
    <dgm:pt modelId="{45D0C014-610E-4E9F-89F2-DEBF14CFA57F}" type="parTrans" cxnId="{A4C27700-1724-4450-88BA-651F7274887E}">
      <dgm:prSet/>
      <dgm:spPr/>
      <dgm:t>
        <a:bodyPr/>
        <a:lstStyle/>
        <a:p>
          <a:endParaRPr lang="en-US"/>
        </a:p>
      </dgm:t>
    </dgm:pt>
    <dgm:pt modelId="{662EAEB3-9FB7-4C51-9B7B-EED60B507F0F}" type="sibTrans" cxnId="{A4C27700-1724-4450-88BA-651F7274887E}">
      <dgm:prSet/>
      <dgm:spPr/>
      <dgm:t>
        <a:bodyPr/>
        <a:lstStyle/>
        <a:p>
          <a:endParaRPr lang="en-US"/>
        </a:p>
      </dgm:t>
    </dgm:pt>
    <dgm:pt modelId="{2F825DFA-8670-45F7-AA87-CF41BD4350A9}">
      <dgm:prSet/>
      <dgm:spPr/>
      <dgm:t>
        <a:bodyPr/>
        <a:lstStyle/>
        <a:p>
          <a:r>
            <a:rPr lang="en-US" dirty="0"/>
            <a:t>Must have a cleared  criminal background report for clinical placement. </a:t>
          </a:r>
        </a:p>
      </dgm:t>
    </dgm:pt>
    <dgm:pt modelId="{D8720956-0838-4E4D-ABA3-66B3CCD3C85C}" type="parTrans" cxnId="{8BEC8BE6-D8C7-4278-A1BB-25D2FB34C60C}">
      <dgm:prSet/>
      <dgm:spPr/>
      <dgm:t>
        <a:bodyPr/>
        <a:lstStyle/>
        <a:p>
          <a:endParaRPr lang="en-US"/>
        </a:p>
      </dgm:t>
    </dgm:pt>
    <dgm:pt modelId="{8CE59EEC-2E9F-4D3D-B736-34A67E125C13}" type="sibTrans" cxnId="{8BEC8BE6-D8C7-4278-A1BB-25D2FB34C60C}">
      <dgm:prSet/>
      <dgm:spPr/>
      <dgm:t>
        <a:bodyPr/>
        <a:lstStyle/>
        <a:p>
          <a:endParaRPr lang="en-US"/>
        </a:p>
      </dgm:t>
    </dgm:pt>
    <dgm:pt modelId="{D85755AA-5F5F-4628-B43A-4296AA895C1C}">
      <dgm:prSet/>
      <dgm:spPr/>
      <dgm:t>
        <a:bodyPr/>
        <a:lstStyle/>
        <a:p>
          <a:r>
            <a:rPr lang="en-US"/>
            <a:t>Drug Flagged Results: </a:t>
          </a:r>
        </a:p>
      </dgm:t>
    </dgm:pt>
    <dgm:pt modelId="{7F61338A-AF7D-489C-B3DC-6D4DBF971383}" type="parTrans" cxnId="{2D0BF8AD-8AC7-48B0-91EC-2454A978081D}">
      <dgm:prSet/>
      <dgm:spPr/>
      <dgm:t>
        <a:bodyPr/>
        <a:lstStyle/>
        <a:p>
          <a:endParaRPr lang="en-US"/>
        </a:p>
      </dgm:t>
    </dgm:pt>
    <dgm:pt modelId="{7FC6CA8E-CB3F-4E43-AC16-B5D4328AC21E}" type="sibTrans" cxnId="{2D0BF8AD-8AC7-48B0-91EC-2454A978081D}">
      <dgm:prSet/>
      <dgm:spPr/>
      <dgm:t>
        <a:bodyPr/>
        <a:lstStyle/>
        <a:p>
          <a:endParaRPr lang="en-US"/>
        </a:p>
      </dgm:t>
    </dgm:pt>
    <dgm:pt modelId="{A81C97B1-B7AE-4DAC-B962-FB3372D485AC}">
      <dgm:prSet/>
      <dgm:spPr/>
      <dgm:t>
        <a:bodyPr/>
        <a:lstStyle/>
        <a:p>
          <a:r>
            <a:rPr lang="en-US" dirty="0"/>
            <a:t>Meet with your program director/ externship coordinator to discussion results and further steps. </a:t>
          </a:r>
        </a:p>
      </dgm:t>
    </dgm:pt>
    <dgm:pt modelId="{C6410B95-ED45-46C8-94D8-B256C5006CB6}" type="parTrans" cxnId="{6B382E3F-2B01-4B20-A266-F06D3A230CF9}">
      <dgm:prSet/>
      <dgm:spPr/>
      <dgm:t>
        <a:bodyPr/>
        <a:lstStyle/>
        <a:p>
          <a:endParaRPr lang="en-US"/>
        </a:p>
      </dgm:t>
    </dgm:pt>
    <dgm:pt modelId="{6CA583F5-AB15-4D71-82F9-44271E782E37}" type="sibTrans" cxnId="{6B382E3F-2B01-4B20-A266-F06D3A230CF9}">
      <dgm:prSet/>
      <dgm:spPr/>
      <dgm:t>
        <a:bodyPr/>
        <a:lstStyle/>
        <a:p>
          <a:endParaRPr lang="en-US"/>
        </a:p>
      </dgm:t>
    </dgm:pt>
    <dgm:pt modelId="{3317CC87-B238-4005-A611-E97FB68DC5EA}">
      <dgm:prSet/>
      <dgm:spPr/>
      <dgm:t>
        <a:bodyPr/>
        <a:lstStyle/>
        <a:p>
          <a:r>
            <a:rPr lang="en-US"/>
            <a:t>Re-order &amp; re-take the Drug Screen. </a:t>
          </a:r>
        </a:p>
      </dgm:t>
    </dgm:pt>
    <dgm:pt modelId="{0D799185-6E06-49B4-B943-598665ED005F}" type="parTrans" cxnId="{FE499254-69C7-4343-B4C7-0A823047605E}">
      <dgm:prSet/>
      <dgm:spPr/>
      <dgm:t>
        <a:bodyPr/>
        <a:lstStyle/>
        <a:p>
          <a:endParaRPr lang="en-US"/>
        </a:p>
      </dgm:t>
    </dgm:pt>
    <dgm:pt modelId="{5C93E2E4-D84D-4AA2-931D-6D9B14703890}" type="sibTrans" cxnId="{FE499254-69C7-4343-B4C7-0A823047605E}">
      <dgm:prSet/>
      <dgm:spPr/>
      <dgm:t>
        <a:bodyPr/>
        <a:lstStyle/>
        <a:p>
          <a:endParaRPr lang="en-US"/>
        </a:p>
      </dgm:t>
    </dgm:pt>
    <dgm:pt modelId="{EC3B7263-A01F-464B-AA13-3C2B04C60A06}">
      <dgm:prSet/>
      <dgm:spPr/>
      <dgm:t>
        <a:bodyPr/>
        <a:lstStyle/>
        <a:p>
          <a:r>
            <a:rPr lang="en-US" dirty="0"/>
            <a:t>Wait for the substance in your system to leave your system, then re-take. Be mindful of your clinical deadline!</a:t>
          </a:r>
        </a:p>
      </dgm:t>
    </dgm:pt>
    <dgm:pt modelId="{4CB8BE07-DAAF-4491-8524-EE3C180A05B8}" type="parTrans" cxnId="{11D1ACA8-00CF-4BC3-A1CB-BD57634A94C1}">
      <dgm:prSet/>
      <dgm:spPr/>
      <dgm:t>
        <a:bodyPr/>
        <a:lstStyle/>
        <a:p>
          <a:endParaRPr lang="en-US"/>
        </a:p>
      </dgm:t>
    </dgm:pt>
    <dgm:pt modelId="{0F17BAD3-E84F-473C-BD53-66A144664DC7}" type="sibTrans" cxnId="{11D1ACA8-00CF-4BC3-A1CB-BD57634A94C1}">
      <dgm:prSet/>
      <dgm:spPr/>
      <dgm:t>
        <a:bodyPr/>
        <a:lstStyle/>
        <a:p>
          <a:endParaRPr lang="en-US"/>
        </a:p>
      </dgm:t>
    </dgm:pt>
    <dgm:pt modelId="{EB664A03-54D3-487B-9895-8536E66920BB}">
      <dgm:prSet/>
      <dgm:spPr/>
      <dgm:t>
        <a:bodyPr/>
        <a:lstStyle/>
        <a:p>
          <a:r>
            <a:rPr lang="en-US"/>
            <a:t>Must have a cleared drug screen for clinical placement. </a:t>
          </a:r>
        </a:p>
      </dgm:t>
    </dgm:pt>
    <dgm:pt modelId="{6D675A55-9B8A-4986-9B58-D71628B9B4A2}" type="parTrans" cxnId="{85BDE55F-DF0E-4FB6-B406-89B9E700B3BD}">
      <dgm:prSet/>
      <dgm:spPr/>
      <dgm:t>
        <a:bodyPr/>
        <a:lstStyle/>
        <a:p>
          <a:endParaRPr lang="en-US"/>
        </a:p>
      </dgm:t>
    </dgm:pt>
    <dgm:pt modelId="{F72D5A43-2CEB-41D5-A3C9-605E4B875D55}" type="sibTrans" cxnId="{85BDE55F-DF0E-4FB6-B406-89B9E700B3BD}">
      <dgm:prSet/>
      <dgm:spPr/>
      <dgm:t>
        <a:bodyPr/>
        <a:lstStyle/>
        <a:p>
          <a:endParaRPr lang="en-US"/>
        </a:p>
      </dgm:t>
    </dgm:pt>
    <dgm:pt modelId="{C6592DC3-4686-487E-84AE-8B49305B03AB}" type="pres">
      <dgm:prSet presAssocID="{14733171-F889-41E0-91EC-0957A5F8F847}" presName="linear" presStyleCnt="0">
        <dgm:presLayoutVars>
          <dgm:animLvl val="lvl"/>
          <dgm:resizeHandles val="exact"/>
        </dgm:presLayoutVars>
      </dgm:prSet>
      <dgm:spPr/>
    </dgm:pt>
    <dgm:pt modelId="{7FF5E859-57C8-4331-9A5A-CDFE6706BF0D}" type="pres">
      <dgm:prSet presAssocID="{0C278D07-0029-4DD4-AAB6-C7E039DA28E8}" presName="parentText" presStyleLbl="node1" presStyleIdx="0" presStyleCnt="2">
        <dgm:presLayoutVars>
          <dgm:chMax val="0"/>
          <dgm:bulletEnabled val="1"/>
        </dgm:presLayoutVars>
      </dgm:prSet>
      <dgm:spPr/>
    </dgm:pt>
    <dgm:pt modelId="{B9BA3D5D-8F2D-4E3D-B9C1-C7594B412568}" type="pres">
      <dgm:prSet presAssocID="{0C278D07-0029-4DD4-AAB6-C7E039DA28E8}" presName="childText" presStyleLbl="revTx" presStyleIdx="0" presStyleCnt="2">
        <dgm:presLayoutVars>
          <dgm:bulletEnabled val="1"/>
        </dgm:presLayoutVars>
      </dgm:prSet>
      <dgm:spPr/>
    </dgm:pt>
    <dgm:pt modelId="{B7F85BF0-457C-498F-B742-B0FB90ADC412}" type="pres">
      <dgm:prSet presAssocID="{D85755AA-5F5F-4628-B43A-4296AA895C1C}" presName="parentText" presStyleLbl="node1" presStyleIdx="1" presStyleCnt="2">
        <dgm:presLayoutVars>
          <dgm:chMax val="0"/>
          <dgm:bulletEnabled val="1"/>
        </dgm:presLayoutVars>
      </dgm:prSet>
      <dgm:spPr/>
    </dgm:pt>
    <dgm:pt modelId="{15A45D76-29C3-44BA-BBE5-5CD4173484A0}" type="pres">
      <dgm:prSet presAssocID="{D85755AA-5F5F-4628-B43A-4296AA895C1C}" presName="childText" presStyleLbl="revTx" presStyleIdx="1" presStyleCnt="2">
        <dgm:presLayoutVars>
          <dgm:bulletEnabled val="1"/>
        </dgm:presLayoutVars>
      </dgm:prSet>
      <dgm:spPr/>
    </dgm:pt>
  </dgm:ptLst>
  <dgm:cxnLst>
    <dgm:cxn modelId="{A4C27700-1724-4450-88BA-651F7274887E}" srcId="{0C278D07-0029-4DD4-AAB6-C7E039DA28E8}" destId="{CBECF500-7C16-4B02-B0A6-3BA5F8E014D9}" srcOrd="1" destOrd="0" parTransId="{45D0C014-610E-4E9F-89F2-DEBF14CFA57F}" sibTransId="{662EAEB3-9FB7-4C51-9B7B-EED60B507F0F}"/>
    <dgm:cxn modelId="{C5E3FD04-4360-4ACF-95F0-3773727A96C1}" type="presOf" srcId="{33A2183E-7813-4722-9126-F248EBE786EA}" destId="{B9BA3D5D-8F2D-4E3D-B9C1-C7594B412568}" srcOrd="0" destOrd="0" presId="urn:microsoft.com/office/officeart/2005/8/layout/vList2"/>
    <dgm:cxn modelId="{6B382E3F-2B01-4B20-A266-F06D3A230CF9}" srcId="{D85755AA-5F5F-4628-B43A-4296AA895C1C}" destId="{A81C97B1-B7AE-4DAC-B962-FB3372D485AC}" srcOrd="0" destOrd="0" parTransId="{C6410B95-ED45-46C8-94D8-B256C5006CB6}" sibTransId="{6CA583F5-AB15-4D71-82F9-44271E782E37}"/>
    <dgm:cxn modelId="{85BDE55F-DF0E-4FB6-B406-89B9E700B3BD}" srcId="{D85755AA-5F5F-4628-B43A-4296AA895C1C}" destId="{EB664A03-54D3-487B-9895-8536E66920BB}" srcOrd="3" destOrd="0" parTransId="{6D675A55-9B8A-4986-9B58-D71628B9B4A2}" sibTransId="{F72D5A43-2CEB-41D5-A3C9-605E4B875D55}"/>
    <dgm:cxn modelId="{4668BD6E-71F9-4044-8E7E-827E139E0E0E}" type="presOf" srcId="{A81C97B1-B7AE-4DAC-B962-FB3372D485AC}" destId="{15A45D76-29C3-44BA-BBE5-5CD4173484A0}" srcOrd="0" destOrd="0" presId="urn:microsoft.com/office/officeart/2005/8/layout/vList2"/>
    <dgm:cxn modelId="{00CC7650-1F3D-4B91-B9FE-07CC9E87E305}" type="presOf" srcId="{EB664A03-54D3-487B-9895-8536E66920BB}" destId="{15A45D76-29C3-44BA-BBE5-5CD4173484A0}" srcOrd="0" destOrd="3" presId="urn:microsoft.com/office/officeart/2005/8/layout/vList2"/>
    <dgm:cxn modelId="{EFBC7770-9AD9-431C-86EB-34BFE765FAEF}" type="presOf" srcId="{EC3B7263-A01F-464B-AA13-3C2B04C60A06}" destId="{15A45D76-29C3-44BA-BBE5-5CD4173484A0}" srcOrd="0" destOrd="2" presId="urn:microsoft.com/office/officeart/2005/8/layout/vList2"/>
    <dgm:cxn modelId="{FE499254-69C7-4343-B4C7-0A823047605E}" srcId="{D85755AA-5F5F-4628-B43A-4296AA895C1C}" destId="{3317CC87-B238-4005-A611-E97FB68DC5EA}" srcOrd="1" destOrd="0" parTransId="{0D799185-6E06-49B4-B943-598665ED005F}" sibTransId="{5C93E2E4-D84D-4AA2-931D-6D9B14703890}"/>
    <dgm:cxn modelId="{E070C357-34CE-4BD5-8AEB-8118E03C7FB9}" srcId="{14733171-F889-41E0-91EC-0957A5F8F847}" destId="{0C278D07-0029-4DD4-AAB6-C7E039DA28E8}" srcOrd="0" destOrd="0" parTransId="{25FE7DEA-6CD7-48E0-B0D7-6897FF128CE2}" sibTransId="{4CFABBA0-B6EE-4B3E-993B-878FA41E0AB9}"/>
    <dgm:cxn modelId="{B56AED86-5452-4A03-8072-BFD6A45F64EE}" type="presOf" srcId="{2F825DFA-8670-45F7-AA87-CF41BD4350A9}" destId="{B9BA3D5D-8F2D-4E3D-B9C1-C7594B412568}" srcOrd="0" destOrd="2" presId="urn:microsoft.com/office/officeart/2005/8/layout/vList2"/>
    <dgm:cxn modelId="{33DE059D-7062-4A08-A5EE-70B00CCCE38F}" type="presOf" srcId="{3317CC87-B238-4005-A611-E97FB68DC5EA}" destId="{15A45D76-29C3-44BA-BBE5-5CD4173484A0}" srcOrd="0" destOrd="1" presId="urn:microsoft.com/office/officeart/2005/8/layout/vList2"/>
    <dgm:cxn modelId="{11D1ACA8-00CF-4BC3-A1CB-BD57634A94C1}" srcId="{D85755AA-5F5F-4628-B43A-4296AA895C1C}" destId="{EC3B7263-A01F-464B-AA13-3C2B04C60A06}" srcOrd="2" destOrd="0" parTransId="{4CB8BE07-DAAF-4491-8524-EE3C180A05B8}" sibTransId="{0F17BAD3-E84F-473C-BD53-66A144664DC7}"/>
    <dgm:cxn modelId="{2D0BF8AD-8AC7-48B0-91EC-2454A978081D}" srcId="{14733171-F889-41E0-91EC-0957A5F8F847}" destId="{D85755AA-5F5F-4628-B43A-4296AA895C1C}" srcOrd="1" destOrd="0" parTransId="{7F61338A-AF7D-489C-B3DC-6D4DBF971383}" sibTransId="{7FC6CA8E-CB3F-4E43-AC16-B5D4328AC21E}"/>
    <dgm:cxn modelId="{F25EA6AE-E564-475E-BDE9-DFE11105E8CE}" type="presOf" srcId="{0C278D07-0029-4DD4-AAB6-C7E039DA28E8}" destId="{7FF5E859-57C8-4331-9A5A-CDFE6706BF0D}" srcOrd="0" destOrd="0" presId="urn:microsoft.com/office/officeart/2005/8/layout/vList2"/>
    <dgm:cxn modelId="{55BA4BB1-2A55-4261-B944-AEAE9D9FB496}" type="presOf" srcId="{D85755AA-5F5F-4628-B43A-4296AA895C1C}" destId="{B7F85BF0-457C-498F-B742-B0FB90ADC412}" srcOrd="0" destOrd="0" presId="urn:microsoft.com/office/officeart/2005/8/layout/vList2"/>
    <dgm:cxn modelId="{B98EEFBA-8052-4047-BFA8-6AA5AB573855}" type="presOf" srcId="{14733171-F889-41E0-91EC-0957A5F8F847}" destId="{C6592DC3-4686-487E-84AE-8B49305B03AB}" srcOrd="0" destOrd="0" presId="urn:microsoft.com/office/officeart/2005/8/layout/vList2"/>
    <dgm:cxn modelId="{6A6D50D9-1ABB-493F-B25A-2C0644A5A0F9}" srcId="{0C278D07-0029-4DD4-AAB6-C7E039DA28E8}" destId="{33A2183E-7813-4722-9126-F248EBE786EA}" srcOrd="0" destOrd="0" parTransId="{2CB0936C-7D1A-46F6-AF53-D1AC491EA4E6}" sibTransId="{D906A0F1-AD2A-451F-B459-5E0A9D9960C8}"/>
    <dgm:cxn modelId="{8BEC8BE6-D8C7-4278-A1BB-25D2FB34C60C}" srcId="{0C278D07-0029-4DD4-AAB6-C7E039DA28E8}" destId="{2F825DFA-8670-45F7-AA87-CF41BD4350A9}" srcOrd="2" destOrd="0" parTransId="{D8720956-0838-4E4D-ABA3-66B3CCD3C85C}" sibTransId="{8CE59EEC-2E9F-4D3D-B736-34A67E125C13}"/>
    <dgm:cxn modelId="{47990BEB-67AA-4B40-A4AA-B5BCC813C352}" type="presOf" srcId="{CBECF500-7C16-4B02-B0A6-3BA5F8E014D9}" destId="{B9BA3D5D-8F2D-4E3D-B9C1-C7594B412568}" srcOrd="0" destOrd="1" presId="urn:microsoft.com/office/officeart/2005/8/layout/vList2"/>
    <dgm:cxn modelId="{F5D488F4-1031-49B7-8A9E-E04612E073E7}" type="presParOf" srcId="{C6592DC3-4686-487E-84AE-8B49305B03AB}" destId="{7FF5E859-57C8-4331-9A5A-CDFE6706BF0D}" srcOrd="0" destOrd="0" presId="urn:microsoft.com/office/officeart/2005/8/layout/vList2"/>
    <dgm:cxn modelId="{6173CF15-E39A-4AC2-A696-C24EDCC21182}" type="presParOf" srcId="{C6592DC3-4686-487E-84AE-8B49305B03AB}" destId="{B9BA3D5D-8F2D-4E3D-B9C1-C7594B412568}" srcOrd="1" destOrd="0" presId="urn:microsoft.com/office/officeart/2005/8/layout/vList2"/>
    <dgm:cxn modelId="{B3034D61-A69C-4C55-8E96-9C3613778666}" type="presParOf" srcId="{C6592DC3-4686-487E-84AE-8B49305B03AB}" destId="{B7F85BF0-457C-498F-B742-B0FB90ADC412}" srcOrd="2" destOrd="0" presId="urn:microsoft.com/office/officeart/2005/8/layout/vList2"/>
    <dgm:cxn modelId="{072DF8A0-1E88-4786-8052-57E21442297A}" type="presParOf" srcId="{C6592DC3-4686-487E-84AE-8B49305B03AB}" destId="{15A45D76-29C3-44BA-BBE5-5CD4173484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MMR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Measles Dose 1: 1/22/2003</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Measles Dose 2: 4/18/2006</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dirty="0"/>
            <a:t>Mumps Dose 1: 1/22/2003</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dirty="0"/>
            <a:t>Mumps Dose 2: 4/18/2006</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ABA4A105-A865-4D47-AF3E-2E6115521B5D}">
      <dgm:prSet/>
      <dgm:spPr/>
      <dgm:t>
        <a:bodyPr/>
        <a:lstStyle/>
        <a:p>
          <a:r>
            <a:rPr lang="en-US" dirty="0"/>
            <a:t>Same Provider/Clinic and same document. </a:t>
          </a:r>
        </a:p>
      </dgm:t>
    </dgm:pt>
    <dgm:pt modelId="{0673C818-37B0-452A-9484-F5BDE70E3063}" type="parTrans" cxnId="{17E5B68E-36C7-4ECD-B59C-5733ECDBA846}">
      <dgm:prSet/>
      <dgm:spPr/>
      <dgm:t>
        <a:bodyPr/>
        <a:lstStyle/>
        <a:p>
          <a:endParaRPr lang="en-US"/>
        </a:p>
      </dgm:t>
    </dgm:pt>
    <dgm:pt modelId="{C8C65EF1-8CD2-41CC-B951-92F2BBA8DD3C}" type="sibTrans" cxnId="{17E5B68E-36C7-4ECD-B59C-5733ECDBA846}">
      <dgm:prSet/>
      <dgm:spPr/>
      <dgm:t>
        <a:bodyPr/>
        <a:lstStyle/>
        <a:p>
          <a:endParaRPr lang="en-US"/>
        </a:p>
      </dgm:t>
    </dgm:pt>
    <dgm:pt modelId="{0B75D631-5F46-49DA-A548-CE4138782835}">
      <dgm:prSet/>
      <dgm:spPr/>
      <dgm:t>
        <a:bodyPr/>
        <a:lstStyle/>
        <a:p>
          <a:r>
            <a:rPr lang="en-US" dirty="0"/>
            <a:t>Rubella Dose 1: 1/22/2003</a:t>
          </a:r>
        </a:p>
      </dgm:t>
    </dgm:pt>
    <dgm:pt modelId="{3EBB0686-D465-4C8A-A2A4-752A6D9C4501}" type="parTrans" cxnId="{2E330C55-9A00-4A21-917C-7FAE0158652A}">
      <dgm:prSet/>
      <dgm:spPr/>
      <dgm:t>
        <a:bodyPr/>
        <a:lstStyle/>
        <a:p>
          <a:endParaRPr lang="en-US"/>
        </a:p>
      </dgm:t>
    </dgm:pt>
    <dgm:pt modelId="{7F2A5A64-10BA-4E73-857A-561A984D5C78}" type="sibTrans" cxnId="{2E330C55-9A00-4A21-917C-7FAE0158652A}">
      <dgm:prSet/>
      <dgm:spPr/>
      <dgm:t>
        <a:bodyPr/>
        <a:lstStyle/>
        <a:p>
          <a:endParaRPr lang="en-US"/>
        </a:p>
      </dgm:t>
    </dgm:pt>
    <dgm:pt modelId="{EC1644D0-746C-4BA5-95C8-93EE3B6EE7F1}">
      <dgm:prSet/>
      <dgm:spPr/>
      <dgm:t>
        <a:bodyPr/>
        <a:lstStyle/>
        <a:p>
          <a:r>
            <a:rPr lang="en-US" dirty="0"/>
            <a:t>Rubella Dose 2: 4/18/2006</a:t>
          </a:r>
        </a:p>
      </dgm:t>
    </dgm:pt>
    <dgm:pt modelId="{FC52A20B-5327-4D18-AB0F-6CC561218F9B}" type="parTrans" cxnId="{DCE09AF7-8C89-4E28-9A92-EAF92D61C0BA}">
      <dgm:prSet/>
      <dgm:spPr/>
      <dgm:t>
        <a:bodyPr/>
        <a:lstStyle/>
        <a:p>
          <a:endParaRPr lang="en-US"/>
        </a:p>
      </dgm:t>
    </dgm:pt>
    <dgm:pt modelId="{8E00D6E2-9130-4A1E-8C3A-BFED53370975}" type="sibTrans" cxnId="{DCE09AF7-8C89-4E28-9A92-EAF92D61C0BA}">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8">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8" custLinFactNeighborX="-8132" custLinFactNeighborY="5328">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8">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8">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8">
        <dgm:presLayoutVars>
          <dgm:chMax val="0"/>
          <dgm:bulletEnabled val="1"/>
        </dgm:presLayoutVars>
      </dgm:prSet>
      <dgm:spPr/>
    </dgm:pt>
    <dgm:pt modelId="{E6A42831-DC83-471C-A7CE-CCBDBD07148A}" type="pres">
      <dgm:prSet presAssocID="{4578D21C-B367-49CC-80BE-E925F48FC4B1}" presName="spacer" presStyleCnt="0"/>
      <dgm:spPr/>
    </dgm:pt>
    <dgm:pt modelId="{550D5EFD-6BD0-476D-B0D2-9FAD686EB2B1}" type="pres">
      <dgm:prSet presAssocID="{ABA4A105-A865-4D47-AF3E-2E6115521B5D}" presName="parentText" presStyleLbl="node1" presStyleIdx="5" presStyleCnt="8" custLinFactY="200000" custLinFactNeighborX="-133" custLinFactNeighborY="201544">
        <dgm:presLayoutVars>
          <dgm:chMax val="0"/>
          <dgm:bulletEnabled val="1"/>
        </dgm:presLayoutVars>
      </dgm:prSet>
      <dgm:spPr/>
    </dgm:pt>
    <dgm:pt modelId="{694EA28B-034D-4397-A684-08A1D19D60F4}" type="pres">
      <dgm:prSet presAssocID="{C8C65EF1-8CD2-41CC-B951-92F2BBA8DD3C}" presName="spacer" presStyleCnt="0"/>
      <dgm:spPr/>
    </dgm:pt>
    <dgm:pt modelId="{46EB5F33-32D3-460E-A3B3-0D28C096C430}" type="pres">
      <dgm:prSet presAssocID="{0B75D631-5F46-49DA-A548-CE4138782835}" presName="parentText" presStyleLbl="node1" presStyleIdx="6" presStyleCnt="8" custLinFactY="-94561" custLinFactNeighborX="918" custLinFactNeighborY="-100000">
        <dgm:presLayoutVars>
          <dgm:chMax val="0"/>
          <dgm:bulletEnabled val="1"/>
        </dgm:presLayoutVars>
      </dgm:prSet>
      <dgm:spPr/>
    </dgm:pt>
    <dgm:pt modelId="{18874843-2DD2-46A2-9A0A-7B7452D25634}" type="pres">
      <dgm:prSet presAssocID="{7F2A5A64-10BA-4E73-857A-561A984D5C78}" presName="spacer" presStyleCnt="0"/>
      <dgm:spPr/>
    </dgm:pt>
    <dgm:pt modelId="{B5A828A1-5E4F-4739-A330-320AB763DC7E}" type="pres">
      <dgm:prSet presAssocID="{EC1644D0-746C-4BA5-95C8-93EE3B6EE7F1}" presName="parentText" presStyleLbl="node1" presStyleIdx="7" presStyleCnt="8" custLinFactY="-98161" custLinFactNeighborX="-399" custLinFactNeighborY="-100000">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86661A0C-7E0D-45D1-95B4-D0AB7D69D76C}" type="presOf" srcId="{0B75D631-5F46-49DA-A548-CE4138782835}" destId="{46EB5F33-32D3-460E-A3B3-0D28C096C430}"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2E330C55-9A00-4A21-917C-7FAE0158652A}" srcId="{6303E6DA-F814-4A8C-9075-063101701CD6}" destId="{0B75D631-5F46-49DA-A548-CE4138782835}" srcOrd="6" destOrd="0" parTransId="{3EBB0686-D465-4C8A-A2A4-752A6D9C4501}" sibTransId="{7F2A5A64-10BA-4E73-857A-561A984D5C78}"/>
    <dgm:cxn modelId="{D36FBE57-7712-48DE-BCDC-28382922478C}" type="presOf" srcId="{ABA4A105-A865-4D47-AF3E-2E6115521B5D}" destId="{550D5EFD-6BD0-476D-B0D2-9FAD686EB2B1}" srcOrd="0" destOrd="0" presId="urn:microsoft.com/office/officeart/2005/8/layout/vList2"/>
    <dgm:cxn modelId="{11D9A658-5E7A-4A37-B0BE-C38AD41AE7EE}" srcId="{6303E6DA-F814-4A8C-9075-063101701CD6}" destId="{D7124ACC-BE2F-4897-ADF0-F5E2FA9EA11C}" srcOrd="2" destOrd="0" parTransId="{455CA87F-CAB0-448D-BF76-0EF7944743A5}" sibTransId="{C8594399-A9EB-4684-9852-34D1B2E6A6CC}"/>
    <dgm:cxn modelId="{17E5B68E-36C7-4ECD-B59C-5733ECDBA846}" srcId="{6303E6DA-F814-4A8C-9075-063101701CD6}" destId="{ABA4A105-A865-4D47-AF3E-2E6115521B5D}" srcOrd="5" destOrd="0" parTransId="{0673C818-37B0-452A-9484-F5BDE70E3063}" sibTransId="{C8C65EF1-8CD2-41CC-B951-92F2BBA8DD3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C31FA2B5-40AB-4CEC-AF86-4DD73295D662}" type="presOf" srcId="{EC1644D0-746C-4BA5-95C8-93EE3B6EE7F1}" destId="{B5A828A1-5E4F-4739-A330-320AB763DC7E}"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DCE09AF7-8C89-4E28-9A92-EAF92D61C0BA}" srcId="{6303E6DA-F814-4A8C-9075-063101701CD6}" destId="{EC1644D0-746C-4BA5-95C8-93EE3B6EE7F1}" srcOrd="7" destOrd="0" parTransId="{FC52A20B-5327-4D18-AB0F-6CC561218F9B}" sibTransId="{8E00D6E2-9130-4A1E-8C3A-BFED53370975}"/>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 modelId="{D712D6D3-7E83-443D-9467-32E24E832442}" type="presParOf" srcId="{BF3659B2-5A85-494E-9403-A46E64E33651}" destId="{E6A42831-DC83-471C-A7CE-CCBDBD07148A}" srcOrd="9" destOrd="0" presId="urn:microsoft.com/office/officeart/2005/8/layout/vList2"/>
    <dgm:cxn modelId="{041BCD29-A37A-42A5-A23E-3A9C24B1A0F3}" type="presParOf" srcId="{BF3659B2-5A85-494E-9403-A46E64E33651}" destId="{550D5EFD-6BD0-476D-B0D2-9FAD686EB2B1}" srcOrd="10" destOrd="0" presId="urn:microsoft.com/office/officeart/2005/8/layout/vList2"/>
    <dgm:cxn modelId="{9957E58F-B383-4701-A1A5-B4E9F860A5DE}" type="presParOf" srcId="{BF3659B2-5A85-494E-9403-A46E64E33651}" destId="{694EA28B-034D-4397-A684-08A1D19D60F4}" srcOrd="11" destOrd="0" presId="urn:microsoft.com/office/officeart/2005/8/layout/vList2"/>
    <dgm:cxn modelId="{98799178-4899-4BC4-8429-60CE3EA4FF9E}" type="presParOf" srcId="{BF3659B2-5A85-494E-9403-A46E64E33651}" destId="{46EB5F33-32D3-460E-A3B3-0D28C096C430}" srcOrd="12" destOrd="0" presId="urn:microsoft.com/office/officeart/2005/8/layout/vList2"/>
    <dgm:cxn modelId="{22CCADC1-FC23-4BB5-94BF-1EB6E77D6227}" type="presParOf" srcId="{BF3659B2-5A85-494E-9403-A46E64E33651}" destId="{18874843-2DD2-46A2-9A0A-7B7452D25634}" srcOrd="13" destOrd="0" presId="urn:microsoft.com/office/officeart/2005/8/layout/vList2"/>
    <dgm:cxn modelId="{5ADD6736-876A-4FCE-B0CB-EBE4F6BE359B}" type="presParOf" srcId="{BF3659B2-5A85-494E-9403-A46E64E33651}" destId="{B5A828A1-5E4F-4739-A330-320AB763DC7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a:t>Complio Hep B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a:t>Hepatitis B Series – 1st: 2/11/2005</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Hepatitis B Series – 2nd : 6/8/2005</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a:t>Hepatitis B Series – 3rd : 3/27/2006</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a:t>Same Provider/Clinic and same document.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5">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5">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5">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5">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5">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Varicella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Varicella Dose 1: 12/27/2005</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Varicella Dose 2: 6/8/2005</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CBC5C14E-31EE-48AD-9609-9449164C5948}">
      <dgm:prSet/>
      <dgm:spPr/>
      <dgm:t>
        <a:bodyPr/>
        <a:lstStyle/>
        <a:p>
          <a:pPr>
            <a:lnSpc>
              <a:spcPct val="100000"/>
            </a:lnSpc>
          </a:pPr>
          <a:r>
            <a:rPr lang="en-US"/>
            <a:t>Same Provider/Clinic and same document.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4">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4">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4">
        <dgm:presLayoutVars>
          <dgm:chMax val="0"/>
          <dgm:bulletEnabled val="1"/>
        </dgm:presLayoutVars>
      </dgm:prSet>
      <dgm:spPr/>
    </dgm:pt>
    <dgm:pt modelId="{AE2A7F87-0983-4885-99E7-AF57EDB4D96E}" type="pres">
      <dgm:prSet presAssocID="{C8594399-A9EB-4684-9852-34D1B2E6A6CC}" presName="spacer" presStyleCnt="0"/>
      <dgm:spPr/>
    </dgm:pt>
    <dgm:pt modelId="{59B09B4E-8F00-4C68-A53F-A70EF6589529}" type="pres">
      <dgm:prSet presAssocID="{CBC5C14E-31EE-48AD-9609-9449164C5948}" presName="parentText" presStyleLbl="node1" presStyleIdx="3" presStyleCnt="4">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3"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2BA6107F-9B93-44CE-919F-389FA28A5F33}" type="presParOf" srcId="{BF3659B2-5A85-494E-9403-A46E64E33651}" destId="{59B09B4E-8F00-4C68-A53F-A70EF65895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COVID-19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COVID-19 Vaccine Dose 1 of 2: 1/30/2021</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COVID-19 Vaccine Dose 2 of 2: 2/20/2021</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dirty="0"/>
            <a:t>COVID-19 Booster: 3/11/2022</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dirty="0"/>
            <a:t>May be more than 1 document, provider/clinic.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5">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5" custLinFactNeighborX="-3769" custLinFactNeighborY="26030">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5">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5">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5">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478B9-17AF-44E2-9754-F1CB987BEE57}">
      <dsp:nvSpPr>
        <dsp:cNvPr id="0" name=""/>
        <dsp:cNvSpPr/>
      </dsp:nvSpPr>
      <dsp:spPr>
        <a:xfrm>
          <a:off x="1705077" y="3014"/>
          <a:ext cx="7920000" cy="61670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t" anchorCtr="0">
          <a:noAutofit/>
        </a:bodyPr>
        <a:lstStyle/>
        <a:p>
          <a:pPr marL="0" lvl="0" indent="0" algn="l" defTabSz="1555750">
            <a:lnSpc>
              <a:spcPct val="90000"/>
            </a:lnSpc>
            <a:spcBef>
              <a:spcPct val="0"/>
            </a:spcBef>
            <a:spcAft>
              <a:spcPct val="35000"/>
            </a:spcAft>
            <a:buNone/>
          </a:pPr>
          <a:r>
            <a:rPr lang="en-US" sz="3500" kern="1200" dirty="0"/>
            <a:t>Complio Clinical Requirement Checklist</a:t>
          </a:r>
        </a:p>
        <a:p>
          <a:pPr marL="228600" lvl="1" indent="-228600" algn="l" defTabSz="1200150">
            <a:lnSpc>
              <a:spcPct val="90000"/>
            </a:lnSpc>
            <a:spcBef>
              <a:spcPct val="0"/>
            </a:spcBef>
            <a:spcAft>
              <a:spcPct val="15000"/>
            </a:spcAft>
            <a:buChar char="•"/>
          </a:pPr>
          <a:r>
            <a:rPr lang="en-US" sz="2700" kern="1200" dirty="0"/>
            <a:t>Criminal Background</a:t>
          </a:r>
        </a:p>
        <a:p>
          <a:pPr marL="228600" lvl="1" indent="-228600" algn="l" defTabSz="1200150">
            <a:lnSpc>
              <a:spcPct val="90000"/>
            </a:lnSpc>
            <a:spcBef>
              <a:spcPct val="0"/>
            </a:spcBef>
            <a:spcAft>
              <a:spcPct val="15000"/>
            </a:spcAft>
            <a:buChar char="•"/>
          </a:pPr>
          <a:r>
            <a:rPr lang="en-US" sz="2700" kern="1200" dirty="0"/>
            <a:t>Drug Screen; Sample Completed</a:t>
          </a:r>
        </a:p>
        <a:p>
          <a:pPr marL="228600" lvl="1" indent="-228600" algn="l" defTabSz="1200150">
            <a:lnSpc>
              <a:spcPct val="90000"/>
            </a:lnSpc>
            <a:spcBef>
              <a:spcPct val="0"/>
            </a:spcBef>
            <a:spcAft>
              <a:spcPct val="15000"/>
            </a:spcAft>
            <a:buChar char="•"/>
          </a:pPr>
          <a:r>
            <a:rPr lang="en-US" sz="2700" kern="1200" dirty="0"/>
            <a:t>Physical Exam Form </a:t>
          </a:r>
        </a:p>
        <a:p>
          <a:pPr marL="228600" lvl="1" indent="-228600" algn="l" defTabSz="1200150">
            <a:lnSpc>
              <a:spcPct val="90000"/>
            </a:lnSpc>
            <a:spcBef>
              <a:spcPct val="0"/>
            </a:spcBef>
            <a:spcAft>
              <a:spcPct val="15000"/>
            </a:spcAft>
            <a:buChar char="•"/>
          </a:pPr>
          <a:r>
            <a:rPr lang="en-US" sz="2700" kern="1200" dirty="0"/>
            <a:t>MMR: 2 Doses or Positive Titer</a:t>
          </a:r>
        </a:p>
        <a:p>
          <a:pPr marL="228600" lvl="1" indent="-228600" algn="l" defTabSz="1200150">
            <a:lnSpc>
              <a:spcPct val="90000"/>
            </a:lnSpc>
            <a:spcBef>
              <a:spcPct val="0"/>
            </a:spcBef>
            <a:spcAft>
              <a:spcPct val="15000"/>
            </a:spcAft>
            <a:buChar char="•"/>
          </a:pPr>
          <a:r>
            <a:rPr lang="en-US" sz="2700" kern="1200" dirty="0"/>
            <a:t>Varicella: 2 Doses or Positive Titer</a:t>
          </a:r>
        </a:p>
        <a:p>
          <a:pPr marL="228600" lvl="1" indent="-228600" algn="l" defTabSz="1200150">
            <a:lnSpc>
              <a:spcPct val="90000"/>
            </a:lnSpc>
            <a:spcBef>
              <a:spcPct val="0"/>
            </a:spcBef>
            <a:spcAft>
              <a:spcPct val="15000"/>
            </a:spcAft>
            <a:buChar char="•"/>
          </a:pPr>
          <a:r>
            <a:rPr lang="en-US" sz="2700" kern="1200" dirty="0"/>
            <a:t>Hepatitis B: 3 doses or Positive Titer</a:t>
          </a:r>
        </a:p>
        <a:p>
          <a:pPr marL="228600" lvl="1" indent="-228600" algn="l" defTabSz="1200150">
            <a:lnSpc>
              <a:spcPct val="90000"/>
            </a:lnSpc>
            <a:spcBef>
              <a:spcPct val="0"/>
            </a:spcBef>
            <a:spcAft>
              <a:spcPct val="15000"/>
            </a:spcAft>
            <a:buChar char="•"/>
          </a:pPr>
          <a:r>
            <a:rPr lang="en-US" sz="2700" kern="1200" dirty="0"/>
            <a:t>Tdap: Renews every 10 years</a:t>
          </a:r>
        </a:p>
        <a:p>
          <a:pPr marL="228600" lvl="1" indent="-228600" algn="l" defTabSz="1200150">
            <a:lnSpc>
              <a:spcPct val="90000"/>
            </a:lnSpc>
            <a:spcBef>
              <a:spcPct val="0"/>
            </a:spcBef>
            <a:spcAft>
              <a:spcPct val="15000"/>
            </a:spcAft>
            <a:buChar char="•"/>
          </a:pPr>
          <a:r>
            <a:rPr lang="en-US" sz="2700" kern="1200" dirty="0"/>
            <a:t>Annual Flu: Sept. 2024 to Oct. 2024</a:t>
          </a:r>
        </a:p>
        <a:p>
          <a:pPr marL="228600" lvl="1" indent="-228600" algn="l" defTabSz="1200150">
            <a:lnSpc>
              <a:spcPct val="90000"/>
            </a:lnSpc>
            <a:spcBef>
              <a:spcPct val="0"/>
            </a:spcBef>
            <a:spcAft>
              <a:spcPct val="15000"/>
            </a:spcAft>
            <a:buChar char="•"/>
          </a:pPr>
          <a:r>
            <a:rPr lang="en-US" sz="2700" kern="1200" dirty="0"/>
            <a:t>AHA BLS CPR Card</a:t>
          </a:r>
        </a:p>
        <a:p>
          <a:pPr marL="228600" lvl="1" indent="-228600" algn="l" defTabSz="1200150">
            <a:lnSpc>
              <a:spcPct val="90000"/>
            </a:lnSpc>
            <a:spcBef>
              <a:spcPct val="0"/>
            </a:spcBef>
            <a:spcAft>
              <a:spcPct val="15000"/>
            </a:spcAft>
            <a:buChar char="•"/>
          </a:pPr>
          <a:r>
            <a:rPr lang="en-US" sz="2700" kern="1200" dirty="0"/>
            <a:t>Driver’s License &amp; Auto Insurance </a:t>
          </a:r>
        </a:p>
        <a:p>
          <a:pPr marL="228600" lvl="1" indent="-228600" algn="l" defTabSz="1200150">
            <a:lnSpc>
              <a:spcPct val="90000"/>
            </a:lnSpc>
            <a:spcBef>
              <a:spcPct val="0"/>
            </a:spcBef>
            <a:spcAft>
              <a:spcPct val="15000"/>
            </a:spcAft>
            <a:buChar char="•"/>
          </a:pPr>
          <a:r>
            <a:rPr lang="en-US" sz="2700" kern="1200" dirty="0"/>
            <a:t>Medical Insurance Card: front &amp; back OR no Insurance</a:t>
          </a:r>
        </a:p>
        <a:p>
          <a:pPr marL="228600" lvl="1" indent="-228600" algn="l" defTabSz="1200150">
            <a:lnSpc>
              <a:spcPct val="90000"/>
            </a:lnSpc>
            <a:spcBef>
              <a:spcPct val="0"/>
            </a:spcBef>
            <a:spcAft>
              <a:spcPct val="15000"/>
            </a:spcAft>
            <a:buChar char="•"/>
          </a:pPr>
          <a:r>
            <a:rPr lang="en-US" sz="2700" kern="1200" dirty="0"/>
            <a:t>COVID-19: 2 doses &amp; 1 booster OR 1 Bivalent dose</a:t>
          </a:r>
        </a:p>
      </dsp:txBody>
      <dsp:txXfrm>
        <a:off x="1705077" y="3014"/>
        <a:ext cx="7920000" cy="6167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AF7FD-C796-4C3D-8DA5-A98CAA984B1C}">
      <dsp:nvSpPr>
        <dsp:cNvPr id="0" name=""/>
        <dsp:cNvSpPr/>
      </dsp:nvSpPr>
      <dsp:spPr>
        <a:xfrm>
          <a:off x="0" y="859490"/>
          <a:ext cx="5127171"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11E64-3E8A-44B9-BBF1-C2C26C34BB0C}">
      <dsp:nvSpPr>
        <dsp:cNvPr id="0" name=""/>
        <dsp:cNvSpPr/>
      </dsp:nvSpPr>
      <dsp:spPr>
        <a:xfrm>
          <a:off x="256358" y="623330"/>
          <a:ext cx="35890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656" tIns="0" rIns="135656" bIns="0" numCol="1" spcCol="1270" anchor="ctr" anchorCtr="0">
          <a:noAutofit/>
        </a:bodyPr>
        <a:lstStyle/>
        <a:p>
          <a:pPr marL="0" lvl="0" indent="0" algn="l" defTabSz="711200">
            <a:lnSpc>
              <a:spcPct val="90000"/>
            </a:lnSpc>
            <a:spcBef>
              <a:spcPct val="0"/>
            </a:spcBef>
            <a:spcAft>
              <a:spcPct val="35000"/>
            </a:spcAft>
            <a:buNone/>
          </a:pPr>
          <a:r>
            <a:rPr lang="en-US" sz="1600" b="1" kern="1200" dirty="0"/>
            <a:t>Note: </a:t>
          </a:r>
          <a:r>
            <a:rPr lang="en-US" sz="1600" kern="1200" dirty="0"/>
            <a:t>Drug Screen Retake cost $59.00. </a:t>
          </a:r>
        </a:p>
      </dsp:txBody>
      <dsp:txXfrm>
        <a:off x="279415" y="646387"/>
        <a:ext cx="3542906" cy="426206"/>
      </dsp:txXfrm>
    </dsp:sp>
    <dsp:sp modelId="{4E51760E-E3FD-40FA-A25D-31027A49E51E}">
      <dsp:nvSpPr>
        <dsp:cNvPr id="0" name=""/>
        <dsp:cNvSpPr/>
      </dsp:nvSpPr>
      <dsp:spPr>
        <a:xfrm>
          <a:off x="0" y="1585250"/>
          <a:ext cx="5127171" cy="146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926" tIns="333248" rIns="397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Diluted Sample</a:t>
          </a:r>
        </a:p>
        <a:p>
          <a:pPr marL="171450" lvl="1" indent="-171450" algn="l" defTabSz="711200">
            <a:lnSpc>
              <a:spcPct val="90000"/>
            </a:lnSpc>
            <a:spcBef>
              <a:spcPct val="0"/>
            </a:spcBef>
            <a:spcAft>
              <a:spcPct val="15000"/>
            </a:spcAft>
            <a:buChar char="•"/>
          </a:pPr>
          <a:r>
            <a:rPr lang="en-US" sz="1600" kern="1200"/>
            <a:t>Authorization Form Expired</a:t>
          </a:r>
        </a:p>
        <a:p>
          <a:pPr marL="171450" lvl="1" indent="-171450" algn="l" defTabSz="711200">
            <a:lnSpc>
              <a:spcPct val="90000"/>
            </a:lnSpc>
            <a:spcBef>
              <a:spcPct val="0"/>
            </a:spcBef>
            <a:spcAft>
              <a:spcPct val="15000"/>
            </a:spcAft>
            <a:buChar char="•"/>
          </a:pPr>
          <a:r>
            <a:rPr lang="en-US" sz="1600" kern="1200"/>
            <a:t>Unable to produce a Sample</a:t>
          </a:r>
        </a:p>
        <a:p>
          <a:pPr marL="171450" lvl="1" indent="-171450" algn="l" defTabSz="711200">
            <a:lnSpc>
              <a:spcPct val="90000"/>
            </a:lnSpc>
            <a:spcBef>
              <a:spcPct val="0"/>
            </a:spcBef>
            <a:spcAft>
              <a:spcPct val="15000"/>
            </a:spcAft>
            <a:buChar char="•"/>
          </a:pPr>
          <a:r>
            <a:rPr lang="en-US" sz="1600" kern="1200"/>
            <a:t>Positive for substance use.</a:t>
          </a:r>
        </a:p>
      </dsp:txBody>
      <dsp:txXfrm>
        <a:off x="0" y="1585250"/>
        <a:ext cx="5127171" cy="1461600"/>
      </dsp:txXfrm>
    </dsp:sp>
    <dsp:sp modelId="{408BEC63-38E4-4BBB-BBC9-7449450E0878}">
      <dsp:nvSpPr>
        <dsp:cNvPr id="0" name=""/>
        <dsp:cNvSpPr/>
      </dsp:nvSpPr>
      <dsp:spPr>
        <a:xfrm>
          <a:off x="256358" y="1349090"/>
          <a:ext cx="35890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656" tIns="0" rIns="135656" bIns="0" numCol="1" spcCol="1270" anchor="ctr" anchorCtr="0">
          <a:noAutofit/>
        </a:bodyPr>
        <a:lstStyle/>
        <a:p>
          <a:pPr marL="0" lvl="0" indent="0" algn="l" defTabSz="711200">
            <a:lnSpc>
              <a:spcPct val="90000"/>
            </a:lnSpc>
            <a:spcBef>
              <a:spcPct val="0"/>
            </a:spcBef>
            <a:spcAft>
              <a:spcPct val="35000"/>
            </a:spcAft>
            <a:buNone/>
          </a:pPr>
          <a:r>
            <a:rPr lang="en-US" sz="1600" kern="1200"/>
            <a:t>Reasons for Drug Screen Retakes:</a:t>
          </a:r>
        </a:p>
      </dsp:txBody>
      <dsp:txXfrm>
        <a:off x="279415" y="1372147"/>
        <a:ext cx="35429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5E859-57C8-4331-9A5A-CDFE6706BF0D}">
      <dsp:nvSpPr>
        <dsp:cNvPr id="0" name=""/>
        <dsp:cNvSpPr/>
      </dsp:nvSpPr>
      <dsp:spPr>
        <a:xfrm>
          <a:off x="0" y="108134"/>
          <a:ext cx="6492240"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Background Flagged Results:</a:t>
          </a:r>
        </a:p>
      </dsp:txBody>
      <dsp:txXfrm>
        <a:off x="30442" y="138576"/>
        <a:ext cx="6431356" cy="562726"/>
      </dsp:txXfrm>
    </dsp:sp>
    <dsp:sp modelId="{B9BA3D5D-8F2D-4E3D-B9C1-C7594B412568}">
      <dsp:nvSpPr>
        <dsp:cNvPr id="0" name=""/>
        <dsp:cNvSpPr/>
      </dsp:nvSpPr>
      <dsp:spPr>
        <a:xfrm>
          <a:off x="0" y="731745"/>
          <a:ext cx="6492240"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Must meet with your program director/ externship coordinator to discussion results and further steps. </a:t>
          </a:r>
        </a:p>
        <a:p>
          <a:pPr marL="228600" lvl="1" indent="-228600" algn="l" defTabSz="889000">
            <a:lnSpc>
              <a:spcPct val="90000"/>
            </a:lnSpc>
            <a:spcBef>
              <a:spcPct val="0"/>
            </a:spcBef>
            <a:spcAft>
              <a:spcPct val="20000"/>
            </a:spcAft>
            <a:buChar char="•"/>
          </a:pPr>
          <a:r>
            <a:rPr lang="en-US" sz="2000" kern="1200" dirty="0"/>
            <a:t>Note: Possibly not able to continue in the program.</a:t>
          </a:r>
        </a:p>
        <a:p>
          <a:pPr marL="228600" lvl="1" indent="-228600" algn="l" defTabSz="889000">
            <a:lnSpc>
              <a:spcPct val="90000"/>
            </a:lnSpc>
            <a:spcBef>
              <a:spcPct val="0"/>
            </a:spcBef>
            <a:spcAft>
              <a:spcPct val="20000"/>
            </a:spcAft>
            <a:buChar char="•"/>
          </a:pPr>
          <a:r>
            <a:rPr lang="en-US" sz="2000" kern="1200" dirty="0"/>
            <a:t>Must have a cleared  criminal background report for clinical placement. </a:t>
          </a:r>
        </a:p>
      </dsp:txBody>
      <dsp:txXfrm>
        <a:off x="0" y="731745"/>
        <a:ext cx="6492240" cy="1587690"/>
      </dsp:txXfrm>
    </dsp:sp>
    <dsp:sp modelId="{B7F85BF0-457C-498F-B742-B0FB90ADC412}">
      <dsp:nvSpPr>
        <dsp:cNvPr id="0" name=""/>
        <dsp:cNvSpPr/>
      </dsp:nvSpPr>
      <dsp:spPr>
        <a:xfrm>
          <a:off x="0" y="2319435"/>
          <a:ext cx="6492240"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Drug Flagged Results: </a:t>
          </a:r>
        </a:p>
      </dsp:txBody>
      <dsp:txXfrm>
        <a:off x="30442" y="2349877"/>
        <a:ext cx="6431356" cy="562726"/>
      </dsp:txXfrm>
    </dsp:sp>
    <dsp:sp modelId="{15A45D76-29C3-44BA-BBE5-5CD4173484A0}">
      <dsp:nvSpPr>
        <dsp:cNvPr id="0" name=""/>
        <dsp:cNvSpPr/>
      </dsp:nvSpPr>
      <dsp:spPr>
        <a:xfrm>
          <a:off x="0" y="2943045"/>
          <a:ext cx="6492240" cy="220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Meet with your program director/ externship coordinator to discussion results and further steps. </a:t>
          </a:r>
        </a:p>
        <a:p>
          <a:pPr marL="228600" lvl="1" indent="-228600" algn="l" defTabSz="889000">
            <a:lnSpc>
              <a:spcPct val="90000"/>
            </a:lnSpc>
            <a:spcBef>
              <a:spcPct val="0"/>
            </a:spcBef>
            <a:spcAft>
              <a:spcPct val="20000"/>
            </a:spcAft>
            <a:buChar char="•"/>
          </a:pPr>
          <a:r>
            <a:rPr lang="en-US" sz="2000" kern="1200"/>
            <a:t>Re-order &amp; re-take the Drug Screen. </a:t>
          </a:r>
        </a:p>
        <a:p>
          <a:pPr marL="228600" lvl="1" indent="-228600" algn="l" defTabSz="889000">
            <a:lnSpc>
              <a:spcPct val="90000"/>
            </a:lnSpc>
            <a:spcBef>
              <a:spcPct val="0"/>
            </a:spcBef>
            <a:spcAft>
              <a:spcPct val="20000"/>
            </a:spcAft>
            <a:buChar char="•"/>
          </a:pPr>
          <a:r>
            <a:rPr lang="en-US" sz="2000" kern="1200" dirty="0"/>
            <a:t>Wait for the substance in your system to leave your system, then re-take. Be mindful of your clinical deadline!</a:t>
          </a:r>
        </a:p>
        <a:p>
          <a:pPr marL="228600" lvl="1" indent="-228600" algn="l" defTabSz="889000">
            <a:lnSpc>
              <a:spcPct val="90000"/>
            </a:lnSpc>
            <a:spcBef>
              <a:spcPct val="0"/>
            </a:spcBef>
            <a:spcAft>
              <a:spcPct val="20000"/>
            </a:spcAft>
            <a:buChar char="•"/>
          </a:pPr>
          <a:r>
            <a:rPr lang="en-US" sz="2000" kern="1200"/>
            <a:t>Must have a cleared drug screen for clinical placement. </a:t>
          </a:r>
        </a:p>
      </dsp:txBody>
      <dsp:txXfrm>
        <a:off x="0" y="2943045"/>
        <a:ext cx="6492240" cy="2206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71711"/>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Complio MMR Entries: </a:t>
          </a:r>
        </a:p>
      </dsp:txBody>
      <dsp:txXfrm>
        <a:off x="21361" y="93072"/>
        <a:ext cx="6831782" cy="394858"/>
      </dsp:txXfrm>
    </dsp:sp>
    <dsp:sp modelId="{DD2253C6-1668-4152-8DB0-3336DF56095F}">
      <dsp:nvSpPr>
        <dsp:cNvPr id="0" name=""/>
        <dsp:cNvSpPr/>
      </dsp:nvSpPr>
      <dsp:spPr>
        <a:xfrm>
          <a:off x="0" y="560860"/>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Measles Dose 1: 1/22/2003</a:t>
          </a:r>
        </a:p>
      </dsp:txBody>
      <dsp:txXfrm>
        <a:off x="21361" y="582221"/>
        <a:ext cx="6831782" cy="394858"/>
      </dsp:txXfrm>
    </dsp:sp>
    <dsp:sp modelId="{CEB2F9E0-9585-4281-A5C3-88D42214C84B}">
      <dsp:nvSpPr>
        <dsp:cNvPr id="0" name=""/>
        <dsp:cNvSpPr/>
      </dsp:nvSpPr>
      <dsp:spPr>
        <a:xfrm>
          <a:off x="0" y="104479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Measles Dose 2: 4/18/2006</a:t>
          </a:r>
        </a:p>
      </dsp:txBody>
      <dsp:txXfrm>
        <a:off x="21361" y="1066153"/>
        <a:ext cx="6831782" cy="394858"/>
      </dsp:txXfrm>
    </dsp:sp>
    <dsp:sp modelId="{09397D96-31C0-49C5-946F-DBEDE12ABAC0}">
      <dsp:nvSpPr>
        <dsp:cNvPr id="0" name=""/>
        <dsp:cNvSpPr/>
      </dsp:nvSpPr>
      <dsp:spPr>
        <a:xfrm>
          <a:off x="0" y="153133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Mumps Dose 1: 1/22/2003</a:t>
          </a:r>
        </a:p>
      </dsp:txBody>
      <dsp:txXfrm>
        <a:off x="21361" y="1552693"/>
        <a:ext cx="6831782" cy="394858"/>
      </dsp:txXfrm>
    </dsp:sp>
    <dsp:sp modelId="{59B09B4E-8F00-4C68-A53F-A70EF6589529}">
      <dsp:nvSpPr>
        <dsp:cNvPr id="0" name=""/>
        <dsp:cNvSpPr/>
      </dsp:nvSpPr>
      <dsp:spPr>
        <a:xfrm>
          <a:off x="0" y="201787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Mumps Dose 2: 4/18/2006</a:t>
          </a:r>
        </a:p>
      </dsp:txBody>
      <dsp:txXfrm>
        <a:off x="21361" y="2039233"/>
        <a:ext cx="6831782" cy="394858"/>
      </dsp:txXfrm>
    </dsp:sp>
    <dsp:sp modelId="{550D5EFD-6BD0-476D-B0D2-9FAD686EB2B1}">
      <dsp:nvSpPr>
        <dsp:cNvPr id="0" name=""/>
        <dsp:cNvSpPr/>
      </dsp:nvSpPr>
      <dsp:spPr>
        <a:xfrm>
          <a:off x="0" y="3478247"/>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Same Provider/Clinic and same document. </a:t>
          </a:r>
        </a:p>
      </dsp:txBody>
      <dsp:txXfrm>
        <a:off x="21361" y="3499608"/>
        <a:ext cx="6831782" cy="394858"/>
      </dsp:txXfrm>
    </dsp:sp>
    <dsp:sp modelId="{46EB5F33-32D3-460E-A3B3-0D28C096C430}">
      <dsp:nvSpPr>
        <dsp:cNvPr id="0" name=""/>
        <dsp:cNvSpPr/>
      </dsp:nvSpPr>
      <dsp:spPr>
        <a:xfrm>
          <a:off x="0" y="2528211"/>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Rubella Dose 1: 1/22/2003</a:t>
          </a:r>
        </a:p>
      </dsp:txBody>
      <dsp:txXfrm>
        <a:off x="21361" y="2549572"/>
        <a:ext cx="6831782" cy="394858"/>
      </dsp:txXfrm>
    </dsp:sp>
    <dsp:sp modelId="{B5A828A1-5E4F-4739-A330-320AB763DC7E}">
      <dsp:nvSpPr>
        <dsp:cNvPr id="0" name=""/>
        <dsp:cNvSpPr/>
      </dsp:nvSpPr>
      <dsp:spPr>
        <a:xfrm>
          <a:off x="0" y="2998999"/>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Rubella Dose 2: 4/18/2006</a:t>
          </a:r>
        </a:p>
      </dsp:txBody>
      <dsp:txXfrm>
        <a:off x="21361" y="3020360"/>
        <a:ext cx="6831782" cy="394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692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Complio Hep B Entries: </a:t>
          </a:r>
        </a:p>
      </dsp:txBody>
      <dsp:txXfrm>
        <a:off x="30157" y="37079"/>
        <a:ext cx="6686174" cy="557445"/>
      </dsp:txXfrm>
    </dsp:sp>
    <dsp:sp modelId="{DD2253C6-1668-4152-8DB0-3336DF56095F}">
      <dsp:nvSpPr>
        <dsp:cNvPr id="0" name=""/>
        <dsp:cNvSpPr/>
      </dsp:nvSpPr>
      <dsp:spPr>
        <a:xfrm>
          <a:off x="0" y="69380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Hepatitis B Series – 1st: 2/11/2005</a:t>
          </a:r>
        </a:p>
      </dsp:txBody>
      <dsp:txXfrm>
        <a:off x="30157" y="723959"/>
        <a:ext cx="6686174" cy="557445"/>
      </dsp:txXfrm>
    </dsp:sp>
    <dsp:sp modelId="{CEB2F9E0-9585-4281-A5C3-88D42214C84B}">
      <dsp:nvSpPr>
        <dsp:cNvPr id="0" name=""/>
        <dsp:cNvSpPr/>
      </dsp:nvSpPr>
      <dsp:spPr>
        <a:xfrm>
          <a:off x="0" y="138068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Hepatitis B Series – 2nd : 6/8/2005</a:t>
          </a:r>
        </a:p>
      </dsp:txBody>
      <dsp:txXfrm>
        <a:off x="30157" y="1410839"/>
        <a:ext cx="6686174" cy="557445"/>
      </dsp:txXfrm>
    </dsp:sp>
    <dsp:sp modelId="{09397D96-31C0-49C5-946F-DBEDE12ABAC0}">
      <dsp:nvSpPr>
        <dsp:cNvPr id="0" name=""/>
        <dsp:cNvSpPr/>
      </dsp:nvSpPr>
      <dsp:spPr>
        <a:xfrm>
          <a:off x="0" y="206756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Hepatitis B Series – 3rd : 3/27/2006</a:t>
          </a:r>
        </a:p>
      </dsp:txBody>
      <dsp:txXfrm>
        <a:off x="30157" y="2097719"/>
        <a:ext cx="6686174" cy="557445"/>
      </dsp:txXfrm>
    </dsp:sp>
    <dsp:sp modelId="{59B09B4E-8F00-4C68-A53F-A70EF6589529}">
      <dsp:nvSpPr>
        <dsp:cNvPr id="0" name=""/>
        <dsp:cNvSpPr/>
      </dsp:nvSpPr>
      <dsp:spPr>
        <a:xfrm>
          <a:off x="0" y="2754441"/>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Same Provider/Clinic and same document. </a:t>
          </a:r>
        </a:p>
      </dsp:txBody>
      <dsp:txXfrm>
        <a:off x="30157" y="2784598"/>
        <a:ext cx="6686174" cy="557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71361"/>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Complio Varicella Entries: </a:t>
          </a:r>
        </a:p>
      </dsp:txBody>
      <dsp:txXfrm>
        <a:off x="36439" y="107800"/>
        <a:ext cx="6673610" cy="673582"/>
      </dsp:txXfrm>
    </dsp:sp>
    <dsp:sp modelId="{DD2253C6-1668-4152-8DB0-3336DF56095F}">
      <dsp:nvSpPr>
        <dsp:cNvPr id="0" name=""/>
        <dsp:cNvSpPr/>
      </dsp:nvSpPr>
      <dsp:spPr>
        <a:xfrm>
          <a:off x="0" y="901341"/>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Varicella Dose 1: 12/27/2005</a:t>
          </a:r>
        </a:p>
      </dsp:txBody>
      <dsp:txXfrm>
        <a:off x="36439" y="937780"/>
        <a:ext cx="6673610" cy="673582"/>
      </dsp:txXfrm>
    </dsp:sp>
    <dsp:sp modelId="{CEB2F9E0-9585-4281-A5C3-88D42214C84B}">
      <dsp:nvSpPr>
        <dsp:cNvPr id="0" name=""/>
        <dsp:cNvSpPr/>
      </dsp:nvSpPr>
      <dsp:spPr>
        <a:xfrm>
          <a:off x="0" y="1731322"/>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Varicella Dose 2: 6/8/2005</a:t>
          </a:r>
        </a:p>
      </dsp:txBody>
      <dsp:txXfrm>
        <a:off x="36439" y="1767761"/>
        <a:ext cx="6673610" cy="673582"/>
      </dsp:txXfrm>
    </dsp:sp>
    <dsp:sp modelId="{59B09B4E-8F00-4C68-A53F-A70EF6589529}">
      <dsp:nvSpPr>
        <dsp:cNvPr id="0" name=""/>
        <dsp:cNvSpPr/>
      </dsp:nvSpPr>
      <dsp:spPr>
        <a:xfrm>
          <a:off x="0" y="2561302"/>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a:t>Same Provider/Clinic and same document. </a:t>
          </a:r>
        </a:p>
      </dsp:txBody>
      <dsp:txXfrm>
        <a:off x="36439" y="2597741"/>
        <a:ext cx="6673610" cy="673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692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Complio COVID-19 Entries: </a:t>
          </a:r>
        </a:p>
      </dsp:txBody>
      <dsp:txXfrm>
        <a:off x="30157" y="37079"/>
        <a:ext cx="6686174" cy="557445"/>
      </dsp:txXfrm>
    </dsp:sp>
    <dsp:sp modelId="{DD2253C6-1668-4152-8DB0-3336DF56095F}">
      <dsp:nvSpPr>
        <dsp:cNvPr id="0" name=""/>
        <dsp:cNvSpPr/>
      </dsp:nvSpPr>
      <dsp:spPr>
        <a:xfrm>
          <a:off x="0" y="711793"/>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Vaccine Dose 1 of 2: 1/30/2021</a:t>
          </a:r>
        </a:p>
      </dsp:txBody>
      <dsp:txXfrm>
        <a:off x="30157" y="741950"/>
        <a:ext cx="6686174" cy="557445"/>
      </dsp:txXfrm>
    </dsp:sp>
    <dsp:sp modelId="{CEB2F9E0-9585-4281-A5C3-88D42214C84B}">
      <dsp:nvSpPr>
        <dsp:cNvPr id="0" name=""/>
        <dsp:cNvSpPr/>
      </dsp:nvSpPr>
      <dsp:spPr>
        <a:xfrm>
          <a:off x="0" y="138068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Vaccine Dose 2 of 2: 2/20/2021</a:t>
          </a:r>
        </a:p>
      </dsp:txBody>
      <dsp:txXfrm>
        <a:off x="30157" y="1410839"/>
        <a:ext cx="6686174" cy="557445"/>
      </dsp:txXfrm>
    </dsp:sp>
    <dsp:sp modelId="{09397D96-31C0-49C5-946F-DBEDE12ABAC0}">
      <dsp:nvSpPr>
        <dsp:cNvPr id="0" name=""/>
        <dsp:cNvSpPr/>
      </dsp:nvSpPr>
      <dsp:spPr>
        <a:xfrm>
          <a:off x="0" y="206756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Booster: 3/11/2022</a:t>
          </a:r>
        </a:p>
      </dsp:txBody>
      <dsp:txXfrm>
        <a:off x="30157" y="2097719"/>
        <a:ext cx="6686174" cy="557445"/>
      </dsp:txXfrm>
    </dsp:sp>
    <dsp:sp modelId="{59B09B4E-8F00-4C68-A53F-A70EF6589529}">
      <dsp:nvSpPr>
        <dsp:cNvPr id="0" name=""/>
        <dsp:cNvSpPr/>
      </dsp:nvSpPr>
      <dsp:spPr>
        <a:xfrm>
          <a:off x="0" y="2754441"/>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May be more than 1 document, provider/clinic. </a:t>
          </a:r>
        </a:p>
      </dsp:txBody>
      <dsp:txXfrm>
        <a:off x="30157" y="2784598"/>
        <a:ext cx="6686174" cy="55744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651BD-6381-49CE-88B7-95571036D2B5}"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53246-8FDA-4A88-A877-1F832910ECBD}" type="slidenum">
              <a:rPr lang="en-US" smtClean="0"/>
              <a:t>‹#›</a:t>
            </a:fld>
            <a:endParaRPr lang="en-US"/>
          </a:p>
        </p:txBody>
      </p:sp>
    </p:spTree>
    <p:extLst>
      <p:ext uri="{BB962C8B-B14F-4D97-AF65-F5344CB8AC3E}">
        <p14:creationId xmlns:p14="http://schemas.microsoft.com/office/powerpoint/2010/main" val="115559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58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00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03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2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90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97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24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75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8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1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07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13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810B9-D522-44F8-A7C3-6DCC3A980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84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233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16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p>
            <a:fld id="{4509A250-FF31-4206-8172-F9D3106AACB1}" type="datetimeFigureOut">
              <a:rPr lang="en-US" dirty="0"/>
              <a:t>8/22/2025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993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1D1C3C-3A13-4AE5-ABDF-3AC9DBB91571}" type="datetime1">
              <a:rPr lang="en-US" smtClean="0"/>
              <a:t>8/22/2025</a:t>
            </a:fld>
            <a:endParaRPr lang="en-US" dirty="0"/>
          </a:p>
        </p:txBody>
      </p:sp>
      <p:sp>
        <p:nvSpPr>
          <p:cNvPr id="5"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2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98BEA-1792-4B94-B641-BDE459588623}" type="datetime1">
              <a:rPr lang="en-US" smtClean="0"/>
              <a:t>8/22/2025</a:t>
            </a:fld>
            <a:endParaRPr lang="en-US" dirty="0"/>
          </a:p>
        </p:txBody>
      </p:sp>
      <p:sp>
        <p:nvSpPr>
          <p:cNvPr id="5"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797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683D-8DCB-43D0-BC7B-499EF88365AC}" type="datetime1">
              <a:rPr lang="en-US" smtClean="0"/>
              <a:t>8/22/2025</a:t>
            </a:fld>
            <a:endParaRPr lang="en-US" dirty="0"/>
          </a:p>
        </p:txBody>
      </p:sp>
      <p:sp>
        <p:nvSpPr>
          <p:cNvPr id="5"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8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320D8-EF8B-46A3-B2C1-C59E4B92B3C2}" type="datetime1">
              <a:rPr lang="en-US" smtClean="0"/>
              <a:t>8/22/2025</a:t>
            </a:fld>
            <a:endParaRPr lang="en-US" dirty="0"/>
          </a:p>
        </p:txBody>
      </p:sp>
      <p:sp>
        <p:nvSpPr>
          <p:cNvPr id="6" name="Footer Placeholder 5"/>
          <p:cNvSpPr>
            <a:spLocks noGrp="1"/>
          </p:cNvSpPr>
          <p:nvPr>
            <p:ph type="ftr" sz="quarter" idx="11"/>
          </p:nvPr>
        </p:nvSpPr>
        <p:spPr/>
        <p:txBody>
          <a:bodyPr/>
          <a:lstStyle/>
          <a:p>
            <a:r>
              <a:rPr lang="en-US"/>
              <a:t>Edited: 7/10/2024</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638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1BDE9-329D-4CD9-A3F7-90F4DE6331B4}" type="datetime1">
              <a:rPr lang="en-US" smtClean="0"/>
              <a:t>8/22/2025</a:t>
            </a:fld>
            <a:endParaRPr lang="en-US" dirty="0"/>
          </a:p>
        </p:txBody>
      </p:sp>
      <p:sp>
        <p:nvSpPr>
          <p:cNvPr id="8" name="Footer Placeholder 7"/>
          <p:cNvSpPr>
            <a:spLocks noGrp="1"/>
          </p:cNvSpPr>
          <p:nvPr>
            <p:ph type="ftr" sz="quarter" idx="11"/>
          </p:nvPr>
        </p:nvSpPr>
        <p:spPr/>
        <p:txBody>
          <a:bodyPr/>
          <a:lstStyle/>
          <a:p>
            <a:r>
              <a:rPr lang="en-US"/>
              <a:t>Edited: 7/10/2024</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241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BF013-EE30-4F79-BB08-19DEADE946FC}" type="datetime1">
              <a:rPr lang="en-US" smtClean="0"/>
              <a:t>8/22/2025</a:t>
            </a:fld>
            <a:endParaRPr lang="en-US" dirty="0"/>
          </a:p>
        </p:txBody>
      </p:sp>
      <p:sp>
        <p:nvSpPr>
          <p:cNvPr id="4" name="Footer Placeholder 3"/>
          <p:cNvSpPr>
            <a:spLocks noGrp="1"/>
          </p:cNvSpPr>
          <p:nvPr>
            <p:ph type="ftr" sz="quarter" idx="11"/>
          </p:nvPr>
        </p:nvSpPr>
        <p:spPr/>
        <p:txBody>
          <a:bodyPr/>
          <a:lstStyle/>
          <a:p>
            <a:r>
              <a:rPr lang="en-US"/>
              <a:t>Edited: 7/10/2024</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063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DFA2D8-6EF5-455D-A732-6BA2B403C883}" type="datetime1">
              <a:rPr lang="en-US" smtClean="0"/>
              <a:t>8/22/2025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Edited: 7/10/2024</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320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4297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7D4579-C229-42B4-A5EE-0F5F26AC43AD}" type="datetime1">
              <a:rPr lang="en-US" smtClean="0"/>
              <a:t>8/22/2025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Edited: 7/10/2024</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8492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572A6F-FCAE-4583-9D47-D6498E507BD5}" type="datetime1">
              <a:rPr lang="en-US" smtClean="0"/>
              <a:t>8/22/2025</a:t>
            </a:fld>
            <a:endParaRPr lang="en-US" dirty="0"/>
          </a:p>
        </p:txBody>
      </p:sp>
      <p:sp>
        <p:nvSpPr>
          <p:cNvPr id="6" name="Footer Placeholder 5"/>
          <p:cNvSpPr>
            <a:spLocks noGrp="1"/>
          </p:cNvSpPr>
          <p:nvPr>
            <p:ph type="ftr" sz="quarter" idx="11"/>
          </p:nvPr>
        </p:nvSpPr>
        <p:spPr/>
        <p:txBody>
          <a:bodyPr/>
          <a:lstStyle/>
          <a:p>
            <a:r>
              <a:rPr lang="en-US"/>
              <a:t>Edited: 7/10/2024</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813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24CAF-178B-44CF-B5BB-216DA307FF35}" type="datetime1">
              <a:rPr lang="en-US" smtClean="0"/>
              <a:t>8/22/2025</a:t>
            </a:fld>
            <a:endParaRPr lang="en-US" dirty="0"/>
          </a:p>
        </p:txBody>
      </p:sp>
      <p:sp>
        <p:nvSpPr>
          <p:cNvPr id="5"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2034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25E3F-B077-4C3B-9C38-3275521F97C9}" type="datetime1">
              <a:rPr lang="en-US" smtClean="0"/>
              <a:t>8/22/2025</a:t>
            </a:fld>
            <a:endParaRPr lang="en-US" dirty="0"/>
          </a:p>
        </p:txBody>
      </p:sp>
      <p:sp>
        <p:nvSpPr>
          <p:cNvPr id="5"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523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p>
            <a:fld id="{39854E3A-1EA3-4371-8AA3-DABA82281DC1}" type="datetime1">
              <a:rPr lang="en-US" smtClean="0"/>
              <a:t>8/22/2025</a:t>
            </a:fld>
            <a:endParaRPr lang="en-US" dirty="0"/>
          </a:p>
        </p:txBody>
      </p:sp>
      <p:sp>
        <p:nvSpPr>
          <p:cNvPr id="4" name="Footer Placeholder 4"/>
          <p:cNvSpPr>
            <a:spLocks noGrp="1"/>
          </p:cNvSpPr>
          <p:nvPr>
            <p:ph type="ftr" sz="quarter" idx="11"/>
          </p:nvPr>
        </p:nvSpPr>
        <p:spPr/>
        <p:txBody>
          <a:bodyPr/>
          <a:lstStyle/>
          <a:p>
            <a:r>
              <a:rPr lang="en-US"/>
              <a:t>Edited: 7/10/2024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138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2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82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691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001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334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8/22/2025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06832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097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8/22/2025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928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7FAD1C-3B15-4826-957D-62E5C87213B1}" type="datetime1">
              <a:rPr lang="en-US" smtClean="0"/>
              <a:t>8/22/2025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Edited: 7/10/2024</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93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ericandatabank.com/project/document-upload/"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s://www.americandatabank.com/project/how-to-enter-titers-into-complio/" TargetMode="External"/><Relationship Id="rId4" Type="http://schemas.openxmlformats.org/officeDocument/2006/relationships/hyperlink" Target="https://www.americandatabank.com/project/data-ent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mericandatabank.com/project/subscribe-to-complio/"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americandatabank.com/project/signing-forms/" TargetMode="External"/><Relationship Id="rId2" Type="http://schemas.openxmlformats.org/officeDocument/2006/relationships/hyperlink" Target="https://www.americandatabank.com/project/complio-screening-fees/" TargetMode="Externa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angelai@cos.edu" TargetMode="External"/><Relationship Id="rId2" Type="http://schemas.openxmlformats.org/officeDocument/2006/relationships/hyperlink" Target="mailto:keidrat@cos.edu"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1.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americandatabank.com/project/renew-subscription/"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cos.complio.com/CustomContentPage.aspx?args=DAFBE25DA5FBD62AF976D71D6F94CD34BD6468E7828739A1A6DAA0AA4A60A5C7C09A5EEBC196F18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mailto:complio@americandataban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214" y="1034340"/>
            <a:ext cx="6261917" cy="3308840"/>
          </a:xfrm>
        </p:spPr>
        <p:txBody>
          <a:bodyPr>
            <a:normAutofit/>
          </a:bodyPr>
          <a:lstStyle/>
          <a:p>
            <a:r>
              <a:rPr lang="en-US" dirty="0"/>
              <a:t>Complio</a:t>
            </a:r>
          </a:p>
        </p:txBody>
      </p:sp>
      <p:sp>
        <p:nvSpPr>
          <p:cNvPr id="3" name="Subtitle 2"/>
          <p:cNvSpPr>
            <a:spLocks noGrp="1"/>
          </p:cNvSpPr>
          <p:nvPr>
            <p:ph type="subTitle" idx="1"/>
          </p:nvPr>
        </p:nvSpPr>
        <p:spPr>
          <a:xfrm>
            <a:off x="5282382" y="4763803"/>
            <a:ext cx="6261917" cy="1464378"/>
          </a:xfrm>
        </p:spPr>
        <p:txBody>
          <a:bodyPr>
            <a:normAutofit/>
          </a:bodyPr>
          <a:lstStyle/>
          <a:p>
            <a:r>
              <a:rPr lang="en-US" dirty="0"/>
              <a:t>American Databank</a:t>
            </a:r>
          </a:p>
        </p:txBody>
      </p:sp>
      <p:pic>
        <p:nvPicPr>
          <p:cNvPr id="5" name="Picture 4">
            <a:extLst>
              <a:ext uri="{FF2B5EF4-FFF2-40B4-BE49-F238E27FC236}">
                <a16:creationId xmlns:a16="http://schemas.microsoft.com/office/drawing/2014/main" id="{AA4F3263-C53F-FCEA-C45A-C6FD2149DEEE}"/>
              </a:ext>
            </a:extLst>
          </p:cNvPr>
          <p:cNvPicPr>
            <a:picLocks noChangeAspect="1"/>
          </p:cNvPicPr>
          <p:nvPr/>
        </p:nvPicPr>
        <p:blipFill rotWithShape="1">
          <a:blip r:embed="rId3"/>
          <a:srcRect l="21594" r="32113" b="-1"/>
          <a:stretch/>
        </p:blipFill>
        <p:spPr>
          <a:xfrm>
            <a:off x="-1" y="10"/>
            <a:ext cx="4634681" cy="6857990"/>
          </a:xfrm>
          <a:prstGeom prst="rect">
            <a:avLst/>
          </a:prstGeom>
        </p:spPr>
      </p:pic>
    </p:spTree>
    <p:extLst>
      <p:ext uri="{BB962C8B-B14F-4D97-AF65-F5344CB8AC3E}">
        <p14:creationId xmlns:p14="http://schemas.microsoft.com/office/powerpoint/2010/main" val="27993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31" y="469783"/>
            <a:ext cx="3622280" cy="2164360"/>
          </a:xfrm>
        </p:spPr>
        <p:txBody>
          <a:bodyPr>
            <a:normAutofit/>
          </a:bodyPr>
          <a:lstStyle/>
          <a:p>
            <a:r>
              <a:rPr lang="en-US" dirty="0">
                <a:solidFill>
                  <a:schemeClr val="bg1"/>
                </a:solidFill>
              </a:rPr>
              <a:t>Complio Ordering,  Uploading  documents &amp; Tutorials</a:t>
            </a:r>
          </a:p>
        </p:txBody>
      </p:sp>
      <p:sp>
        <p:nvSpPr>
          <p:cNvPr id="3" name="Content Placeholder 2"/>
          <p:cNvSpPr>
            <a:spLocks noGrp="1"/>
          </p:cNvSpPr>
          <p:nvPr>
            <p:ph idx="1"/>
          </p:nvPr>
        </p:nvSpPr>
        <p:spPr>
          <a:xfrm>
            <a:off x="219878" y="3087923"/>
            <a:ext cx="3622280" cy="1882358"/>
          </a:xfrm>
        </p:spPr>
        <p:txBody>
          <a:bodyPr/>
          <a:lstStyle/>
          <a:p>
            <a:pPr>
              <a:buFont typeface="Wingdings" panose="05000000000000000000" pitchFamily="2" charset="2"/>
              <a:buChar char="§"/>
            </a:pPr>
            <a:r>
              <a:rPr lang="en-US" dirty="0">
                <a:solidFill>
                  <a:schemeClr val="bg1"/>
                </a:solidFill>
                <a:hlinkClick r:id="rId3">
                  <a:extLst>
                    <a:ext uri="{A12FA001-AC4F-418D-AE19-62706E023703}">
                      <ahyp:hlinkClr xmlns:ahyp="http://schemas.microsoft.com/office/drawing/2018/hyperlinkcolor" val="tx"/>
                    </a:ext>
                  </a:extLst>
                </a:hlinkClick>
              </a:rPr>
              <a:t> Complio Document Upload Video</a:t>
            </a:r>
            <a:endParaRPr lang="en-US" dirty="0">
              <a:solidFill>
                <a:schemeClr val="bg1"/>
              </a:solidFill>
            </a:endParaRPr>
          </a:p>
          <a:p>
            <a:pPr>
              <a:buFont typeface="Wingdings" panose="05000000000000000000" pitchFamily="2" charset="2"/>
              <a:buChar char="§"/>
            </a:pPr>
            <a:r>
              <a:rPr lang="en-US" dirty="0">
                <a:solidFill>
                  <a:schemeClr val="bg1"/>
                </a:solidFill>
                <a:hlinkClick r:id="rId4">
                  <a:extLst>
                    <a:ext uri="{A12FA001-AC4F-418D-AE19-62706E023703}">
                      <ahyp:hlinkClr xmlns:ahyp="http://schemas.microsoft.com/office/drawing/2018/hyperlinkcolor" val="tx"/>
                    </a:ext>
                  </a:extLst>
                </a:hlinkClick>
              </a:rPr>
              <a:t> Complio Data Entry Video</a:t>
            </a:r>
            <a:endParaRPr lang="en-US" dirty="0">
              <a:solidFill>
                <a:schemeClr val="bg1"/>
              </a:solidFill>
            </a:endParaRPr>
          </a:p>
          <a:p>
            <a:pPr>
              <a:buFont typeface="Wingdings" panose="05000000000000000000" pitchFamily="2" charset="2"/>
              <a:buChar char="§"/>
            </a:pPr>
            <a:r>
              <a:rPr lang="en-US" dirty="0">
                <a:solidFill>
                  <a:schemeClr val="bg1"/>
                </a:solidFill>
                <a:hlinkClick r:id="rId5">
                  <a:extLst>
                    <a:ext uri="{A12FA001-AC4F-418D-AE19-62706E023703}">
                      <ahyp:hlinkClr xmlns:ahyp="http://schemas.microsoft.com/office/drawing/2018/hyperlinkcolor" val="tx"/>
                    </a:ext>
                  </a:extLst>
                </a:hlinkClick>
              </a:rPr>
              <a:t> Complio Titer Document Upload Video</a:t>
            </a:r>
            <a:endParaRPr lang="en-US" dirty="0">
              <a:solidFill>
                <a:schemeClr val="bg1"/>
              </a:solidFill>
            </a:endParaRPr>
          </a:p>
        </p:txBody>
      </p:sp>
      <p:pic>
        <p:nvPicPr>
          <p:cNvPr id="6" name="Picture 5" descr="A screenshot of a computer&#10;&#10;Description automatically generated">
            <a:extLst>
              <a:ext uri="{FF2B5EF4-FFF2-40B4-BE49-F238E27FC236}">
                <a16:creationId xmlns:a16="http://schemas.microsoft.com/office/drawing/2014/main" id="{703936C1-A7F4-8504-1BEF-B4D07BFFC26C}"/>
              </a:ext>
            </a:extLst>
          </p:cNvPr>
          <p:cNvPicPr>
            <a:picLocks noChangeAspect="1"/>
          </p:cNvPicPr>
          <p:nvPr/>
        </p:nvPicPr>
        <p:blipFill>
          <a:blip r:embed="rId6"/>
          <a:stretch>
            <a:fillRect/>
          </a:stretch>
        </p:blipFill>
        <p:spPr>
          <a:xfrm>
            <a:off x="5358299" y="1445292"/>
            <a:ext cx="5983089" cy="2907247"/>
          </a:xfrm>
          <a:prstGeom prst="rect">
            <a:avLst/>
          </a:prstGeom>
        </p:spPr>
      </p:pic>
    </p:spTree>
    <p:extLst>
      <p:ext uri="{BB962C8B-B14F-4D97-AF65-F5344CB8AC3E}">
        <p14:creationId xmlns:p14="http://schemas.microsoft.com/office/powerpoint/2010/main" val="411139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C6C2-3093-07E4-B808-C25755972FC7}"/>
              </a:ext>
            </a:extLst>
          </p:cNvPr>
          <p:cNvSpPr>
            <a:spLocks noGrp="1"/>
          </p:cNvSpPr>
          <p:nvPr>
            <p:ph type="title"/>
          </p:nvPr>
        </p:nvSpPr>
        <p:spPr>
          <a:xfrm>
            <a:off x="274320" y="365760"/>
            <a:ext cx="3200400" cy="2075688"/>
          </a:xfrm>
        </p:spPr>
        <p:txBody>
          <a:bodyPr>
            <a:normAutofit fontScale="90000"/>
          </a:bodyPr>
          <a:lstStyle/>
          <a:p>
            <a:r>
              <a:rPr lang="en-US" dirty="0"/>
              <a:t>Complio Tracking Subscription </a:t>
            </a:r>
            <a:br>
              <a:rPr lang="en-US" dirty="0"/>
            </a:br>
            <a:br>
              <a:rPr lang="en-US" dirty="0"/>
            </a:br>
            <a:r>
              <a:rPr lang="en-US" sz="1600" dirty="0"/>
              <a:t>To upload your clinical requirement documents and for Complio to track the expiration dates. </a:t>
            </a:r>
            <a:endParaRPr lang="en-US" dirty="0"/>
          </a:p>
        </p:txBody>
      </p:sp>
      <p:pic>
        <p:nvPicPr>
          <p:cNvPr id="6" name="Content Placeholder 5" descr="A screenshot of a computer screen&#10;&#10;Description automatically generated">
            <a:extLst>
              <a:ext uri="{FF2B5EF4-FFF2-40B4-BE49-F238E27FC236}">
                <a16:creationId xmlns:a16="http://schemas.microsoft.com/office/drawing/2014/main" id="{376D34D7-10A3-BE5B-5153-98520360E086}"/>
              </a:ext>
            </a:extLst>
          </p:cNvPr>
          <p:cNvPicPr>
            <a:picLocks noGrp="1" noChangeAspect="1"/>
          </p:cNvPicPr>
          <p:nvPr>
            <p:ph idx="1"/>
          </p:nvPr>
        </p:nvPicPr>
        <p:blipFill>
          <a:blip r:embed="rId2"/>
          <a:stretch>
            <a:fillRect/>
          </a:stretch>
        </p:blipFill>
        <p:spPr>
          <a:xfrm>
            <a:off x="4165364" y="516057"/>
            <a:ext cx="7569436" cy="2706646"/>
          </a:xfrm>
        </p:spPr>
      </p:pic>
      <p:sp>
        <p:nvSpPr>
          <p:cNvPr id="4" name="Text Placeholder 3">
            <a:extLst>
              <a:ext uri="{FF2B5EF4-FFF2-40B4-BE49-F238E27FC236}">
                <a16:creationId xmlns:a16="http://schemas.microsoft.com/office/drawing/2014/main" id="{B834DCA0-0930-A233-6EDA-B020C88F38ED}"/>
              </a:ext>
            </a:extLst>
          </p:cNvPr>
          <p:cNvSpPr>
            <a:spLocks noGrp="1"/>
          </p:cNvSpPr>
          <p:nvPr>
            <p:ph type="body" sz="half" idx="2"/>
          </p:nvPr>
        </p:nvSpPr>
        <p:spPr>
          <a:xfrm>
            <a:off x="457200" y="2926080"/>
            <a:ext cx="3200400" cy="3566160"/>
          </a:xfrm>
        </p:spPr>
        <p:txBody>
          <a:bodyPr>
            <a:normAutofit/>
          </a:bodyPr>
          <a:lstStyle/>
          <a:p>
            <a:pPr marL="342900" indent="-342900">
              <a:buFont typeface="+mj-lt"/>
              <a:buAutoNum type="arabicPeriod"/>
            </a:pPr>
            <a:r>
              <a:rPr lang="en-US" dirty="0"/>
              <a:t>Select your program</a:t>
            </a:r>
          </a:p>
          <a:p>
            <a:pPr marL="342900" indent="-342900">
              <a:buFont typeface="+mj-lt"/>
              <a:buAutoNum type="arabicPeriod"/>
            </a:pPr>
            <a:r>
              <a:rPr lang="en-US" dirty="0"/>
              <a:t>Click on your Tracking Package </a:t>
            </a:r>
          </a:p>
          <a:p>
            <a:r>
              <a:rPr lang="en-US" b="1" u="sng" dirty="0">
                <a:solidFill>
                  <a:schemeClr val="bg1"/>
                </a:solidFill>
              </a:rPr>
              <a:t>Tracking Packages : </a:t>
            </a:r>
          </a:p>
          <a:p>
            <a:pPr>
              <a:spcBef>
                <a:spcPts val="0"/>
              </a:spcBef>
            </a:pPr>
            <a:endParaRPr lang="en-US" b="1" dirty="0">
              <a:solidFill>
                <a:schemeClr val="bg1"/>
              </a:solidFill>
            </a:endParaRPr>
          </a:p>
          <a:p>
            <a:pPr>
              <a:spcBef>
                <a:spcPts val="0"/>
              </a:spcBef>
            </a:pPr>
            <a:r>
              <a:rPr lang="en-US" b="1" dirty="0">
                <a:solidFill>
                  <a:schemeClr val="bg1"/>
                </a:solidFill>
              </a:rPr>
              <a:t>Pharmacy Technician Students- </a:t>
            </a:r>
          </a:p>
          <a:p>
            <a:pPr>
              <a:spcBef>
                <a:spcPts val="0"/>
              </a:spcBef>
            </a:pPr>
            <a:r>
              <a:rPr lang="en-US" dirty="0">
                <a:solidFill>
                  <a:schemeClr val="bg1"/>
                </a:solidFill>
              </a:rPr>
              <a:t>15 months subscription $35.00</a:t>
            </a:r>
          </a:p>
          <a:p>
            <a:pPr>
              <a:spcBef>
                <a:spcPts val="0"/>
              </a:spcBef>
            </a:pPr>
            <a:endParaRPr lang="en-US" dirty="0">
              <a:solidFill>
                <a:schemeClr val="tx1"/>
              </a:solidFill>
            </a:endParaRPr>
          </a:p>
          <a:p>
            <a:pPr>
              <a:spcBef>
                <a:spcPts val="0"/>
              </a:spcBef>
            </a:pPr>
            <a:r>
              <a:rPr lang="en-US" dirty="0">
                <a:solidFill>
                  <a:schemeClr val="tx1"/>
                </a:solidFill>
              </a:rPr>
              <a:t> </a:t>
            </a:r>
            <a:r>
              <a:rPr lang="en-US" dirty="0">
                <a:hlinkClick r:id="rId3"/>
              </a:rPr>
              <a:t>Complio Subscription Video</a:t>
            </a:r>
            <a:endParaRPr lang="en-US" dirty="0"/>
          </a:p>
          <a:p>
            <a:pPr>
              <a:spcBef>
                <a:spcPts val="0"/>
              </a:spcBef>
            </a:pPr>
            <a:endParaRPr lang="en-US" dirty="0">
              <a:solidFill>
                <a:schemeClr val="tx1"/>
              </a:solidFill>
            </a:endParaRPr>
          </a:p>
          <a:p>
            <a:endParaRPr lang="en-US" dirty="0"/>
          </a:p>
        </p:txBody>
      </p:sp>
      <p:pic>
        <p:nvPicPr>
          <p:cNvPr id="8" name="Picture 7" descr="A screenshot of a computer&#10;&#10;Description automatically generated">
            <a:extLst>
              <a:ext uri="{FF2B5EF4-FFF2-40B4-BE49-F238E27FC236}">
                <a16:creationId xmlns:a16="http://schemas.microsoft.com/office/drawing/2014/main" id="{4E44EC57-49F3-573C-307D-8D88F2D86EC3}"/>
              </a:ext>
            </a:extLst>
          </p:cNvPr>
          <p:cNvPicPr>
            <a:picLocks noChangeAspect="1"/>
          </p:cNvPicPr>
          <p:nvPr/>
        </p:nvPicPr>
        <p:blipFill>
          <a:blip r:embed="rId4"/>
          <a:stretch>
            <a:fillRect/>
          </a:stretch>
        </p:blipFill>
        <p:spPr>
          <a:xfrm>
            <a:off x="6425345" y="3176842"/>
            <a:ext cx="3700223" cy="3165101"/>
          </a:xfrm>
          <a:prstGeom prst="rect">
            <a:avLst/>
          </a:prstGeom>
        </p:spPr>
      </p:pic>
    </p:spTree>
    <p:extLst>
      <p:ext uri="{BB962C8B-B14F-4D97-AF65-F5344CB8AC3E}">
        <p14:creationId xmlns:p14="http://schemas.microsoft.com/office/powerpoint/2010/main" val="163513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03" y="1060551"/>
            <a:ext cx="2667667" cy="428536"/>
          </a:xfrm>
        </p:spPr>
        <p:txBody>
          <a:bodyPr>
            <a:normAutofit fontScale="90000"/>
          </a:bodyPr>
          <a:lstStyle/>
          <a:p>
            <a:r>
              <a:rPr lang="en-US" dirty="0">
                <a:solidFill>
                  <a:schemeClr val="bg1"/>
                </a:solidFill>
              </a:rPr>
              <a:t>Complio Background &amp; Drug Screen</a:t>
            </a:r>
          </a:p>
        </p:txBody>
      </p:sp>
      <p:sp>
        <p:nvSpPr>
          <p:cNvPr id="3" name="Content Placeholder 2"/>
          <p:cNvSpPr>
            <a:spLocks noGrp="1"/>
          </p:cNvSpPr>
          <p:nvPr>
            <p:ph idx="1"/>
          </p:nvPr>
        </p:nvSpPr>
        <p:spPr>
          <a:xfrm>
            <a:off x="141060" y="1676797"/>
            <a:ext cx="3401063" cy="1187814"/>
          </a:xfrm>
        </p:spPr>
        <p:txBody>
          <a:bodyPr>
            <a:normAutofit/>
          </a:bodyPr>
          <a:lstStyle/>
          <a:p>
            <a:r>
              <a:rPr lang="en-US" dirty="0">
                <a:hlinkClick r:id="rId2"/>
              </a:rPr>
              <a:t>Complio Additional Fees Video</a:t>
            </a:r>
            <a:endParaRPr lang="en-US" dirty="0"/>
          </a:p>
          <a:p>
            <a:r>
              <a:rPr lang="en-US" dirty="0">
                <a:hlinkClick r:id="rId3"/>
              </a:rPr>
              <a:t>Complio Signing Forms Video</a:t>
            </a:r>
            <a:endParaRPr lang="en-US" dirty="0"/>
          </a:p>
        </p:txBody>
      </p:sp>
      <p:sp>
        <p:nvSpPr>
          <p:cNvPr id="4" name="Text Placeholder 3"/>
          <p:cNvSpPr>
            <a:spLocks noGrp="1"/>
          </p:cNvSpPr>
          <p:nvPr>
            <p:ph type="body" sz="half" idx="2"/>
          </p:nvPr>
        </p:nvSpPr>
        <p:spPr>
          <a:xfrm>
            <a:off x="205364" y="2643529"/>
            <a:ext cx="3401063" cy="3003005"/>
          </a:xfrm>
        </p:spPr>
        <p:txBody>
          <a:bodyPr/>
          <a:lstStyle/>
          <a:p>
            <a:r>
              <a:rPr lang="en-US" b="1" u="sng" dirty="0">
                <a:solidFill>
                  <a:schemeClr val="bg1"/>
                </a:solidFill>
              </a:rPr>
              <a:t>Screening Packages for Allied Health Programs: </a:t>
            </a:r>
          </a:p>
          <a:p>
            <a:r>
              <a:rPr lang="en-US" dirty="0">
                <a:solidFill>
                  <a:schemeClr val="bg1"/>
                </a:solidFill>
              </a:rPr>
              <a:t>Background Screen &amp; Drug Screen: $84.00</a:t>
            </a:r>
          </a:p>
          <a:p>
            <a:r>
              <a:rPr lang="en-US" dirty="0">
                <a:solidFill>
                  <a:schemeClr val="bg1"/>
                </a:solidFill>
              </a:rPr>
              <a:t>Drug Screen: $59.00</a:t>
            </a:r>
          </a:p>
          <a:p>
            <a:pPr>
              <a:spcBef>
                <a:spcPts val="0"/>
              </a:spcBef>
            </a:pPr>
            <a:endParaRPr lang="en-US" dirty="0"/>
          </a:p>
          <a:p>
            <a:endParaRPr lang="en-US" dirty="0"/>
          </a:p>
        </p:txBody>
      </p:sp>
      <p:sp>
        <p:nvSpPr>
          <p:cNvPr id="5" name="Text Placeholder 3"/>
          <p:cNvSpPr txBox="1">
            <a:spLocks/>
          </p:cNvSpPr>
          <p:nvPr/>
        </p:nvSpPr>
        <p:spPr>
          <a:xfrm>
            <a:off x="4187176" y="492559"/>
            <a:ext cx="3731528" cy="615236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pPr marL="285750" indent="-285750">
              <a:buFont typeface="Wingdings" panose="05000000000000000000" pitchFamily="2" charset="2"/>
              <a:buChar char="§"/>
            </a:pPr>
            <a:r>
              <a:rPr lang="en-US" dirty="0"/>
              <a:t>Once you complete your order through Complio, you will be emailed your AUTHORIZATION FORM to your email registered with Complio.  You will print or take your mobile device for scanning purposes to your Collection Site listed on your Authorization Form. </a:t>
            </a:r>
            <a:r>
              <a:rPr lang="en-US" b="1" i="1" dirty="0"/>
              <a:t>You must complete your drug screen at the location on your Authorization form to this reduces that chance your results gets lost in the system.</a:t>
            </a:r>
            <a:r>
              <a:rPr lang="en-US" dirty="0"/>
              <a:t> Once competed, you will be emailed a copy and so will the Nursing &amp; Allied Health Office. Complio will automatically upload to your Complio account.</a:t>
            </a:r>
            <a:br>
              <a:rPr lang="en-US" dirty="0"/>
            </a:br>
            <a:endParaRPr lang="en-US" dirty="0"/>
          </a:p>
          <a:p>
            <a:r>
              <a:rPr lang="en-US" b="1" u="sng" dirty="0"/>
              <a:t>Troubleshooting: </a:t>
            </a:r>
          </a:p>
          <a:p>
            <a:pPr marL="285750" indent="-285750">
              <a:lnSpc>
                <a:spcPct val="110000"/>
              </a:lnSpc>
              <a:spcBef>
                <a:spcPts val="0"/>
              </a:spcBef>
              <a:buFont typeface="Wingdings" panose="05000000000000000000" pitchFamily="2" charset="2"/>
              <a:buChar char="§"/>
            </a:pPr>
            <a:r>
              <a:rPr lang="en-US" dirty="0"/>
              <a:t>Must show your Authorization Form </a:t>
            </a:r>
          </a:p>
          <a:p>
            <a:pPr>
              <a:lnSpc>
                <a:spcPct val="110000"/>
              </a:lnSpc>
              <a:spcBef>
                <a:spcPts val="0"/>
              </a:spcBef>
            </a:pPr>
            <a:r>
              <a:rPr lang="en-US" dirty="0"/>
              <a:t>code for Check-in. You already Paid for </a:t>
            </a:r>
          </a:p>
          <a:p>
            <a:pPr>
              <a:lnSpc>
                <a:spcPct val="110000"/>
              </a:lnSpc>
              <a:spcBef>
                <a:spcPts val="0"/>
              </a:spcBef>
            </a:pPr>
            <a:r>
              <a:rPr lang="en-US" dirty="0"/>
              <a:t>The drug screen, you will NOT need to pay</a:t>
            </a:r>
          </a:p>
          <a:p>
            <a:pPr>
              <a:lnSpc>
                <a:spcPct val="110000"/>
              </a:lnSpc>
              <a:spcBef>
                <a:spcPts val="0"/>
              </a:spcBef>
            </a:pPr>
            <a:r>
              <a:rPr lang="en-US" dirty="0"/>
              <a:t>at your Collection Site.  </a:t>
            </a:r>
          </a:p>
          <a:p>
            <a:pPr marL="285750" indent="-285750">
              <a:lnSpc>
                <a:spcPct val="110000"/>
              </a:lnSpc>
              <a:spcBef>
                <a:spcPts val="0"/>
              </a:spcBef>
              <a:buFont typeface="Wingdings" panose="05000000000000000000" pitchFamily="2" charset="2"/>
              <a:buChar char="§"/>
            </a:pPr>
            <a:r>
              <a:rPr lang="en-US" dirty="0"/>
              <a:t>Must complete Drug Screen before</a:t>
            </a:r>
          </a:p>
          <a:p>
            <a:pPr>
              <a:lnSpc>
                <a:spcPct val="110000"/>
              </a:lnSpc>
              <a:spcBef>
                <a:spcPts val="0"/>
              </a:spcBef>
            </a:pPr>
            <a:r>
              <a:rPr lang="en-US" dirty="0"/>
              <a:t> the Expiration date on the Authorization </a:t>
            </a:r>
          </a:p>
          <a:p>
            <a:pPr>
              <a:lnSpc>
                <a:spcPct val="110000"/>
              </a:lnSpc>
              <a:spcBef>
                <a:spcPts val="0"/>
              </a:spcBef>
            </a:pPr>
            <a:r>
              <a:rPr lang="en-US" dirty="0"/>
              <a:t>form. </a:t>
            </a:r>
          </a:p>
          <a:p>
            <a:endParaRPr lang="en-US" dirty="0"/>
          </a:p>
        </p:txBody>
      </p:sp>
      <p:pic>
        <p:nvPicPr>
          <p:cNvPr id="7" name="Picture 6">
            <a:extLst>
              <a:ext uri="{FF2B5EF4-FFF2-40B4-BE49-F238E27FC236}">
                <a16:creationId xmlns:a16="http://schemas.microsoft.com/office/drawing/2014/main" id="{3D2079FA-1CA6-3D6A-B163-2652CE075743}"/>
              </a:ext>
            </a:extLst>
          </p:cNvPr>
          <p:cNvPicPr>
            <a:picLocks noChangeAspect="1"/>
          </p:cNvPicPr>
          <p:nvPr/>
        </p:nvPicPr>
        <p:blipFill>
          <a:blip r:embed="rId4"/>
          <a:srcRect/>
          <a:stretch/>
        </p:blipFill>
        <p:spPr>
          <a:xfrm>
            <a:off x="8064343" y="142252"/>
            <a:ext cx="3761350" cy="4694923"/>
          </a:xfrm>
          <a:prstGeom prst="rect">
            <a:avLst/>
          </a:prstGeom>
        </p:spPr>
      </p:pic>
      <p:pic>
        <p:nvPicPr>
          <p:cNvPr id="9" name="Picture 8" descr="A close-up of a prescription&#10;&#10;Description automatically generated">
            <a:extLst>
              <a:ext uri="{FF2B5EF4-FFF2-40B4-BE49-F238E27FC236}">
                <a16:creationId xmlns:a16="http://schemas.microsoft.com/office/drawing/2014/main" id="{E936098A-6E7E-1523-E4D6-8B6C9DEE048E}"/>
              </a:ext>
            </a:extLst>
          </p:cNvPr>
          <p:cNvPicPr>
            <a:picLocks noChangeAspect="1"/>
          </p:cNvPicPr>
          <p:nvPr/>
        </p:nvPicPr>
        <p:blipFill>
          <a:blip r:embed="rId5"/>
          <a:stretch>
            <a:fillRect/>
          </a:stretch>
        </p:blipFill>
        <p:spPr>
          <a:xfrm>
            <a:off x="7434607" y="4930502"/>
            <a:ext cx="4681193" cy="143768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61DDA65-EC8B-80F8-C815-EE721ED01A51}"/>
              </a:ext>
            </a:extLst>
          </p:cNvPr>
          <p:cNvPicPr>
            <a:picLocks noChangeAspect="1"/>
          </p:cNvPicPr>
          <p:nvPr/>
        </p:nvPicPr>
        <p:blipFill>
          <a:blip r:embed="rId6"/>
          <a:stretch>
            <a:fillRect/>
          </a:stretch>
        </p:blipFill>
        <p:spPr>
          <a:xfrm>
            <a:off x="1589090" y="4295794"/>
            <a:ext cx="2222982" cy="2349133"/>
          </a:xfrm>
          <a:prstGeom prst="rect">
            <a:avLst/>
          </a:prstGeom>
        </p:spPr>
      </p:pic>
    </p:spTree>
    <p:extLst>
      <p:ext uri="{BB962C8B-B14F-4D97-AF65-F5344CB8AC3E}">
        <p14:creationId xmlns:p14="http://schemas.microsoft.com/office/powerpoint/2010/main" val="42271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8"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9"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4C735-36C2-746A-6E28-8F759D82761A}"/>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800">
                <a:solidFill>
                  <a:schemeClr val="tx1">
                    <a:lumMod val="75000"/>
                    <a:lumOff val="25000"/>
                  </a:schemeClr>
                </a:solidFill>
              </a:rPr>
              <a:t>Drug Screen</a:t>
            </a:r>
            <a:endParaRPr lang="en-US" sz="4800" dirty="0">
              <a:solidFill>
                <a:schemeClr val="tx1">
                  <a:lumMod val="75000"/>
                  <a:lumOff val="25000"/>
                </a:schemeClr>
              </a:solidFill>
            </a:endParaRPr>
          </a:p>
        </p:txBody>
      </p:sp>
      <p:cxnSp>
        <p:nvCxnSpPr>
          <p:cNvPr id="61"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2"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A white rectangular sign with black text&#10;&#10;Description automatically generated">
            <a:extLst>
              <a:ext uri="{FF2B5EF4-FFF2-40B4-BE49-F238E27FC236}">
                <a16:creationId xmlns:a16="http://schemas.microsoft.com/office/drawing/2014/main" id="{DAFD90F9-2F3C-FF60-E678-3699C2E52A17}"/>
              </a:ext>
            </a:extLst>
          </p:cNvPr>
          <p:cNvPicPr>
            <a:picLocks noChangeAspect="1"/>
          </p:cNvPicPr>
          <p:nvPr/>
        </p:nvPicPr>
        <p:blipFill>
          <a:blip r:embed="rId2"/>
          <a:stretch>
            <a:fillRect/>
          </a:stretch>
        </p:blipFill>
        <p:spPr>
          <a:xfrm>
            <a:off x="471426" y="2311815"/>
            <a:ext cx="5287113" cy="1724266"/>
          </a:xfrm>
          <a:prstGeom prst="rect">
            <a:avLst/>
          </a:prstGeom>
        </p:spPr>
      </p:pic>
      <p:graphicFrame>
        <p:nvGraphicFramePr>
          <p:cNvPr id="64" name="Text Placeholder 3">
            <a:extLst>
              <a:ext uri="{FF2B5EF4-FFF2-40B4-BE49-F238E27FC236}">
                <a16:creationId xmlns:a16="http://schemas.microsoft.com/office/drawing/2014/main" id="{C0C30F05-E310-9F2F-3092-35AF04D4847A}"/>
              </a:ext>
            </a:extLst>
          </p:cNvPr>
          <p:cNvGraphicFramePr/>
          <p:nvPr>
            <p:extLst>
              <p:ext uri="{D42A27DB-BD31-4B8C-83A1-F6EECF244321}">
                <p14:modId xmlns:p14="http://schemas.microsoft.com/office/powerpoint/2010/main" val="2538581247"/>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5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4CED-0BA5-D76D-ADF9-F1D27009B0E2}"/>
              </a:ext>
            </a:extLst>
          </p:cNvPr>
          <p:cNvSpPr>
            <a:spLocks noGrp="1"/>
          </p:cNvSpPr>
          <p:nvPr>
            <p:ph type="title"/>
          </p:nvPr>
        </p:nvSpPr>
        <p:spPr/>
        <p:txBody>
          <a:bodyPr>
            <a:normAutofit/>
          </a:bodyPr>
          <a:lstStyle/>
          <a:p>
            <a:r>
              <a:rPr lang="en-US" sz="4000" b="1" dirty="0"/>
              <a:t>Flagged Results </a:t>
            </a:r>
          </a:p>
        </p:txBody>
      </p:sp>
      <p:graphicFrame>
        <p:nvGraphicFramePr>
          <p:cNvPr id="6" name="Content Placeholder 2">
            <a:extLst>
              <a:ext uri="{FF2B5EF4-FFF2-40B4-BE49-F238E27FC236}">
                <a16:creationId xmlns:a16="http://schemas.microsoft.com/office/drawing/2014/main" id="{FFD91787-4182-1F9B-66D4-07F60D1FAFBD}"/>
              </a:ext>
            </a:extLst>
          </p:cNvPr>
          <p:cNvGraphicFramePr>
            <a:graphicFrameLocks noGrp="1"/>
          </p:cNvGraphicFramePr>
          <p:nvPr>
            <p:ph idx="1"/>
            <p:extLst>
              <p:ext uri="{D42A27DB-BD31-4B8C-83A1-F6EECF244321}">
                <p14:modId xmlns:p14="http://schemas.microsoft.com/office/powerpoint/2010/main" val="3427435206"/>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4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D7A0-A842-3A81-D33A-7F412464DE2B}"/>
              </a:ext>
            </a:extLst>
          </p:cNvPr>
          <p:cNvSpPr>
            <a:spLocks noGrp="1"/>
          </p:cNvSpPr>
          <p:nvPr>
            <p:ph type="title"/>
          </p:nvPr>
        </p:nvSpPr>
        <p:spPr>
          <a:xfrm>
            <a:off x="367990" y="312233"/>
            <a:ext cx="3200400" cy="1051559"/>
          </a:xfrm>
        </p:spPr>
        <p:txBody>
          <a:bodyPr/>
          <a:lstStyle/>
          <a:p>
            <a:r>
              <a:rPr lang="en-US" dirty="0"/>
              <a:t>Complio Dashboard</a:t>
            </a:r>
          </a:p>
        </p:txBody>
      </p:sp>
      <p:pic>
        <p:nvPicPr>
          <p:cNvPr id="6" name="Content Placeholder 5" descr="A screenshot of a computer&#10;&#10;Description automatically generated">
            <a:extLst>
              <a:ext uri="{FF2B5EF4-FFF2-40B4-BE49-F238E27FC236}">
                <a16:creationId xmlns:a16="http://schemas.microsoft.com/office/drawing/2014/main" id="{16845CCC-C1F4-AF51-15C9-DA4C6E1BB462}"/>
              </a:ext>
            </a:extLst>
          </p:cNvPr>
          <p:cNvPicPr>
            <a:picLocks noGrp="1" noChangeAspect="1"/>
          </p:cNvPicPr>
          <p:nvPr>
            <p:ph idx="1"/>
          </p:nvPr>
        </p:nvPicPr>
        <p:blipFill>
          <a:blip r:embed="rId2"/>
          <a:stretch>
            <a:fillRect/>
          </a:stretch>
        </p:blipFill>
        <p:spPr>
          <a:xfrm>
            <a:off x="4142678" y="2600239"/>
            <a:ext cx="7900638" cy="4030806"/>
          </a:xfrm>
        </p:spPr>
      </p:pic>
      <p:sp>
        <p:nvSpPr>
          <p:cNvPr id="4" name="Text Placeholder 3">
            <a:extLst>
              <a:ext uri="{FF2B5EF4-FFF2-40B4-BE49-F238E27FC236}">
                <a16:creationId xmlns:a16="http://schemas.microsoft.com/office/drawing/2014/main" id="{41EA7CD0-5372-2FB7-7319-1D3F7A0A449F}"/>
              </a:ext>
            </a:extLst>
          </p:cNvPr>
          <p:cNvSpPr>
            <a:spLocks noGrp="1"/>
          </p:cNvSpPr>
          <p:nvPr>
            <p:ph type="body" sz="half" idx="2"/>
          </p:nvPr>
        </p:nvSpPr>
        <p:spPr>
          <a:xfrm>
            <a:off x="367989" y="2323914"/>
            <a:ext cx="3200400" cy="1523257"/>
          </a:xfrm>
        </p:spPr>
        <p:txBody>
          <a:bodyPr/>
          <a:lstStyle/>
          <a:p>
            <a:pPr marL="285750" indent="-285750">
              <a:buFont typeface="Wingdings" panose="05000000000000000000" pitchFamily="2" charset="2"/>
              <a:buChar char="Ø"/>
            </a:pPr>
            <a:r>
              <a:rPr lang="en-US" dirty="0"/>
              <a:t>Complio sends you an email notifications whenever there is a change to your compliance status, whenever a submission is rejected, or whenever items are set to expire soon. </a:t>
            </a:r>
          </a:p>
        </p:txBody>
      </p:sp>
      <p:pic>
        <p:nvPicPr>
          <p:cNvPr id="8" name="Picture 7" descr="A screenshot of a computer&#10;&#10;Description automatically generated">
            <a:extLst>
              <a:ext uri="{FF2B5EF4-FFF2-40B4-BE49-F238E27FC236}">
                <a16:creationId xmlns:a16="http://schemas.microsoft.com/office/drawing/2014/main" id="{F7561B20-1974-74CD-136F-F893E89FA690}"/>
              </a:ext>
            </a:extLst>
          </p:cNvPr>
          <p:cNvPicPr>
            <a:picLocks noChangeAspect="1"/>
          </p:cNvPicPr>
          <p:nvPr/>
        </p:nvPicPr>
        <p:blipFill>
          <a:blip r:embed="rId3"/>
          <a:stretch>
            <a:fillRect/>
          </a:stretch>
        </p:blipFill>
        <p:spPr>
          <a:xfrm>
            <a:off x="162723" y="4449337"/>
            <a:ext cx="3610933" cy="189707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ACD0EEFF-F309-8EE3-BC75-65B7EABCA680}"/>
              </a:ext>
            </a:extLst>
          </p:cNvPr>
          <p:cNvPicPr>
            <a:picLocks noChangeAspect="1"/>
          </p:cNvPicPr>
          <p:nvPr/>
        </p:nvPicPr>
        <p:blipFill>
          <a:blip r:embed="rId4"/>
          <a:stretch>
            <a:fillRect/>
          </a:stretch>
        </p:blipFill>
        <p:spPr>
          <a:xfrm>
            <a:off x="4348111" y="199183"/>
            <a:ext cx="4275501" cy="2329217"/>
          </a:xfrm>
          <a:prstGeom prst="rect">
            <a:avLst/>
          </a:prstGeom>
        </p:spPr>
      </p:pic>
    </p:spTree>
    <p:extLst>
      <p:ext uri="{BB962C8B-B14F-4D97-AF65-F5344CB8AC3E}">
        <p14:creationId xmlns:p14="http://schemas.microsoft.com/office/powerpoint/2010/main" val="147501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30">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32">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4">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8A393CE-7A29-8CA6-3706-892B03EC728E}"/>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dirty="0"/>
              <a:t>Naming Documents</a:t>
            </a:r>
          </a:p>
        </p:txBody>
      </p:sp>
      <p:pic>
        <p:nvPicPr>
          <p:cNvPr id="6" name="Content Placeholder 5" descr="A screenshot of a computer&#10;&#10;Description automatically generated">
            <a:extLst>
              <a:ext uri="{FF2B5EF4-FFF2-40B4-BE49-F238E27FC236}">
                <a16:creationId xmlns:a16="http://schemas.microsoft.com/office/drawing/2014/main" id="{19CF6435-008D-F34E-19D1-FB8F69FC3470}"/>
              </a:ext>
            </a:extLst>
          </p:cNvPr>
          <p:cNvPicPr>
            <a:picLocks noGrp="1" noChangeAspect="1"/>
          </p:cNvPicPr>
          <p:nvPr>
            <p:ph idx="1"/>
          </p:nvPr>
        </p:nvPicPr>
        <p:blipFill>
          <a:blip r:embed="rId2"/>
          <a:stretch>
            <a:fillRect/>
          </a:stretch>
        </p:blipFill>
        <p:spPr>
          <a:xfrm>
            <a:off x="211866" y="321832"/>
            <a:ext cx="3573620" cy="4262512"/>
          </a:xfrm>
          <a:prstGeom prst="rect">
            <a:avLst/>
          </a:prstGeom>
        </p:spPr>
      </p:pic>
      <p:sp>
        <p:nvSpPr>
          <p:cNvPr id="42" name="Rectangle 36">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601DCC04-8ABC-0E13-EFE1-E486D1FD70E9}"/>
              </a:ext>
            </a:extLst>
          </p:cNvPr>
          <p:cNvPicPr>
            <a:picLocks noChangeAspect="1"/>
          </p:cNvPicPr>
          <p:nvPr/>
        </p:nvPicPr>
        <p:blipFill>
          <a:blip r:embed="rId3"/>
          <a:stretch>
            <a:fillRect/>
          </a:stretch>
        </p:blipFill>
        <p:spPr>
          <a:xfrm>
            <a:off x="4295796" y="1900670"/>
            <a:ext cx="3673645" cy="1199365"/>
          </a:xfrm>
          <a:prstGeom prst="rect">
            <a:avLst/>
          </a:prstGeom>
        </p:spPr>
      </p:pic>
      <p:sp>
        <p:nvSpPr>
          <p:cNvPr id="43" name="Rectangle 38">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Description automatically generated">
            <a:extLst>
              <a:ext uri="{FF2B5EF4-FFF2-40B4-BE49-F238E27FC236}">
                <a16:creationId xmlns:a16="http://schemas.microsoft.com/office/drawing/2014/main" id="{1E0DA605-300A-DEE3-C5C6-B32E44749CA2}"/>
              </a:ext>
            </a:extLst>
          </p:cNvPr>
          <p:cNvPicPr>
            <a:picLocks noChangeAspect="1"/>
          </p:cNvPicPr>
          <p:nvPr/>
        </p:nvPicPr>
        <p:blipFill>
          <a:blip r:embed="rId4"/>
          <a:stretch>
            <a:fillRect/>
          </a:stretch>
        </p:blipFill>
        <p:spPr>
          <a:xfrm>
            <a:off x="8166281" y="1260081"/>
            <a:ext cx="3835926" cy="2735847"/>
          </a:xfrm>
          <a:prstGeom prst="rect">
            <a:avLst/>
          </a:prstGeom>
        </p:spPr>
      </p:pic>
      <p:sp>
        <p:nvSpPr>
          <p:cNvPr id="41" name="Rectangle 40">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7830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a:bodyPr>
          <a:lstStyle/>
          <a:p>
            <a:r>
              <a:rPr lang="en-US" dirty="0"/>
              <a:t>MMR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MMR: Measles, Mumps, Rubella (2 Doses) </a:t>
            </a:r>
          </a:p>
          <a:p>
            <a:r>
              <a:rPr lang="en-US" dirty="0"/>
              <a:t>Dose 1 and 2 are 4 weeks apart. </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499607"/>
            <a:ext cx="3200400" cy="3970318"/>
          </a:xfrm>
          <a:prstGeom prst="rect">
            <a:avLst/>
          </a:prstGeom>
          <a:noFill/>
        </p:spPr>
        <p:txBody>
          <a:bodyPr wrap="square" rtlCol="0">
            <a:spAutoFit/>
          </a:bodyPr>
          <a:lstStyle/>
          <a:p>
            <a:r>
              <a:rPr lang="en-US" dirty="0">
                <a:solidFill>
                  <a:schemeClr val="bg1"/>
                </a:solidFill>
              </a:rPr>
              <a:t>MMR Titer: 1 report</a:t>
            </a:r>
          </a:p>
          <a:p>
            <a:r>
              <a:rPr lang="en-US" dirty="0">
                <a:solidFill>
                  <a:schemeClr val="bg1"/>
                </a:solidFill>
              </a:rPr>
              <a:t>Complio MMR Titer Entries: 3</a:t>
            </a:r>
          </a:p>
          <a:p>
            <a:r>
              <a:rPr lang="en-US" dirty="0">
                <a:solidFill>
                  <a:schemeClr val="bg1"/>
                </a:solidFill>
              </a:rPr>
              <a:t>Measles Titer</a:t>
            </a:r>
          </a:p>
          <a:p>
            <a:r>
              <a:rPr lang="en-US" dirty="0">
                <a:solidFill>
                  <a:schemeClr val="bg1"/>
                </a:solidFill>
              </a:rPr>
              <a:t>Mumps Titer </a:t>
            </a:r>
          </a:p>
          <a:p>
            <a:r>
              <a:rPr lang="en-US" dirty="0">
                <a:solidFill>
                  <a:schemeClr val="bg1"/>
                </a:solidFill>
              </a:rPr>
              <a:t>Rubella Titer</a:t>
            </a:r>
          </a:p>
          <a:p>
            <a:endParaRPr lang="en-US" dirty="0">
              <a:solidFill>
                <a:schemeClr val="bg1"/>
              </a:solidFill>
            </a:endParaRPr>
          </a:p>
          <a:p>
            <a:r>
              <a:rPr lang="en-US" dirty="0">
                <a:solidFill>
                  <a:schemeClr val="bg1"/>
                </a:solidFill>
              </a:rPr>
              <a:t>Titer Results must be Positive</a:t>
            </a:r>
          </a:p>
          <a:p>
            <a:endParaRPr lang="en-US" dirty="0">
              <a:solidFill>
                <a:schemeClr val="bg1"/>
              </a:solidFill>
            </a:endParaRPr>
          </a:p>
          <a:p>
            <a:r>
              <a:rPr lang="en-US" dirty="0">
                <a:solidFill>
                  <a:schemeClr val="bg1"/>
                </a:solidFill>
              </a:rPr>
              <a:t>Equivocal or Negative will require booster doses. </a:t>
            </a:r>
          </a:p>
          <a:p>
            <a:endParaRPr lang="en-US" dirty="0">
              <a:solidFill>
                <a:schemeClr val="bg1"/>
              </a:solidFill>
            </a:endParaRPr>
          </a:p>
          <a:p>
            <a:r>
              <a:rPr lang="en-US" dirty="0">
                <a:solidFill>
                  <a:schemeClr val="bg1"/>
                </a:solidFill>
              </a:rPr>
              <a:t>Same Provider/ Clinic and same document</a:t>
            </a:r>
          </a:p>
          <a:p>
            <a:endParaRPr lang="en-US" dirty="0"/>
          </a:p>
        </p:txBody>
      </p:sp>
      <p:graphicFrame>
        <p:nvGraphicFramePr>
          <p:cNvPr id="14" name="Text Placeholder 3">
            <a:extLst>
              <a:ext uri="{FF2B5EF4-FFF2-40B4-BE49-F238E27FC236}">
                <a16:creationId xmlns:a16="http://schemas.microsoft.com/office/drawing/2014/main" id="{CBA13F86-D6D3-586C-6255-FC4A18F27255}"/>
              </a:ext>
            </a:extLst>
          </p:cNvPr>
          <p:cNvGraphicFramePr/>
          <p:nvPr>
            <p:extLst>
              <p:ext uri="{D42A27DB-BD31-4B8C-83A1-F6EECF244321}">
                <p14:modId xmlns:p14="http://schemas.microsoft.com/office/powerpoint/2010/main" val="3477912758"/>
              </p:ext>
            </p:extLst>
          </p:nvPr>
        </p:nvGraphicFramePr>
        <p:xfrm>
          <a:off x="4546352" y="2304288"/>
          <a:ext cx="6874504" cy="398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2D5DB9B1-6CCC-259C-D07A-5FFD19480DF0}"/>
              </a:ext>
            </a:extLst>
          </p:cNvPr>
          <p:cNvPicPr>
            <a:picLocks noChangeAspect="1"/>
          </p:cNvPicPr>
          <p:nvPr/>
        </p:nvPicPr>
        <p:blipFill>
          <a:blip r:embed="rId7"/>
          <a:stretch>
            <a:fillRect/>
          </a:stretch>
        </p:blipFill>
        <p:spPr>
          <a:xfrm>
            <a:off x="4800600" y="1554713"/>
            <a:ext cx="4809744" cy="571593"/>
          </a:xfrm>
          <a:prstGeom prst="rect">
            <a:avLst/>
          </a:prstGeom>
        </p:spPr>
      </p:pic>
    </p:spTree>
    <p:extLst>
      <p:ext uri="{BB962C8B-B14F-4D97-AF65-F5344CB8AC3E}">
        <p14:creationId xmlns:p14="http://schemas.microsoft.com/office/powerpoint/2010/main" val="121231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D425-224A-45C8-8077-E2A86BC30ED8}"/>
              </a:ext>
            </a:extLst>
          </p:cNvPr>
          <p:cNvSpPr>
            <a:spLocks noGrp="1"/>
          </p:cNvSpPr>
          <p:nvPr>
            <p:ph type="title"/>
          </p:nvPr>
        </p:nvSpPr>
        <p:spPr/>
        <p:txBody>
          <a:bodyPr>
            <a:normAutofit/>
          </a:bodyPr>
          <a:lstStyle/>
          <a:p>
            <a:r>
              <a:rPr lang="en-US" dirty="0">
                <a:solidFill>
                  <a:schemeClr val="tx1"/>
                </a:solidFill>
              </a:rPr>
              <a:t>Complio MMR Example</a:t>
            </a:r>
          </a:p>
        </p:txBody>
      </p:sp>
      <p:pic>
        <p:nvPicPr>
          <p:cNvPr id="7" name="Content Placeholder 6">
            <a:extLst>
              <a:ext uri="{FF2B5EF4-FFF2-40B4-BE49-F238E27FC236}">
                <a16:creationId xmlns:a16="http://schemas.microsoft.com/office/drawing/2014/main" id="{BB88EAC0-7ACB-4A0A-9E31-349E1DFE7E2D}"/>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9418" t="15415" r="1005" b="4505"/>
          <a:stretch/>
        </p:blipFill>
        <p:spPr>
          <a:xfrm>
            <a:off x="914723" y="1790892"/>
            <a:ext cx="9641747" cy="4668893"/>
          </a:xfrm>
        </p:spPr>
      </p:pic>
      <p:sp>
        <p:nvSpPr>
          <p:cNvPr id="5" name="Slide Number Placeholder 4">
            <a:extLst>
              <a:ext uri="{FF2B5EF4-FFF2-40B4-BE49-F238E27FC236}">
                <a16:creationId xmlns:a16="http://schemas.microsoft.com/office/drawing/2014/main" id="{3C615541-1781-4B6F-B6C1-09EC52DFF1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3690A54-E667-40F9-A8F3-8F82BBE4248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189186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fontScale="90000"/>
          </a:bodyPr>
          <a:lstStyle/>
          <a:p>
            <a:r>
              <a:rPr lang="en-US" dirty="0"/>
              <a:t>Hepatitis B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Hepatitis B: 3 dose Series. </a:t>
            </a:r>
          </a:p>
          <a:p>
            <a:r>
              <a:rPr lang="en-US" dirty="0"/>
              <a:t>Dose 1 and 2 are 4 weeks apart. </a:t>
            </a:r>
          </a:p>
          <a:p>
            <a:r>
              <a:rPr lang="en-US" dirty="0"/>
              <a:t>Dose 2 and 3 are 5 months apart.</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308324"/>
          </a:xfrm>
          <a:prstGeom prst="rect">
            <a:avLst/>
          </a:prstGeom>
          <a:noFill/>
        </p:spPr>
        <p:txBody>
          <a:bodyPr wrap="square" rtlCol="0">
            <a:spAutoFit/>
          </a:bodyPr>
          <a:lstStyle/>
          <a:p>
            <a:r>
              <a:rPr lang="en-US" dirty="0">
                <a:solidFill>
                  <a:schemeClr val="bg1"/>
                </a:solidFill>
              </a:rPr>
              <a:t>Hepatitis B Titer(</a:t>
            </a:r>
            <a:r>
              <a:rPr lang="en-US" dirty="0" err="1">
                <a:solidFill>
                  <a:schemeClr val="bg1"/>
                </a:solidFill>
              </a:rPr>
              <a:t>HbsAb</a:t>
            </a:r>
            <a:r>
              <a:rPr lang="en-US" dirty="0">
                <a:solidFill>
                  <a:schemeClr val="bg1"/>
                </a:solidFill>
              </a:rPr>
              <a:t>): </a:t>
            </a:r>
          </a:p>
          <a:p>
            <a:r>
              <a:rPr lang="en-US" dirty="0">
                <a:solidFill>
                  <a:schemeClr val="bg1"/>
                </a:solidFill>
              </a:rPr>
              <a:t>1 report &amp; 1 upload entry. </a:t>
            </a:r>
          </a:p>
          <a:p>
            <a:endParaRPr lang="en-US" dirty="0">
              <a:solidFill>
                <a:schemeClr val="bg1"/>
              </a:solidFill>
            </a:endParaRPr>
          </a:p>
          <a:p>
            <a:r>
              <a:rPr lang="en-US" dirty="0">
                <a:solidFill>
                  <a:schemeClr val="bg1"/>
                </a:solidFill>
              </a:rPr>
              <a:t>Titer Results must be Positive</a:t>
            </a:r>
          </a:p>
          <a:p>
            <a:endParaRPr lang="en-US" dirty="0">
              <a:solidFill>
                <a:schemeClr val="bg1"/>
              </a:solidFill>
            </a:endParaRPr>
          </a:p>
          <a:p>
            <a:r>
              <a:rPr lang="en-US" dirty="0">
                <a:solidFill>
                  <a:schemeClr val="bg1"/>
                </a:solidFill>
              </a:rPr>
              <a:t>Equivocal or Negative will require booster doses. </a:t>
            </a:r>
          </a:p>
          <a:p>
            <a:endParaRPr lang="en-US" dirty="0"/>
          </a:p>
        </p:txBody>
      </p:sp>
      <p:pic>
        <p:nvPicPr>
          <p:cNvPr id="8" name="Picture 7" descr="A close up of a number&#10;&#10;Description automatically generated">
            <a:extLst>
              <a:ext uri="{FF2B5EF4-FFF2-40B4-BE49-F238E27FC236}">
                <a16:creationId xmlns:a16="http://schemas.microsoft.com/office/drawing/2014/main" id="{928C839C-3AE7-58C4-4198-B02C916B3BF9}"/>
              </a:ext>
            </a:extLst>
          </p:cNvPr>
          <p:cNvPicPr>
            <a:picLocks noChangeAspect="1"/>
          </p:cNvPicPr>
          <p:nvPr/>
        </p:nvPicPr>
        <p:blipFill>
          <a:blip r:embed="rId2"/>
          <a:stretch>
            <a:fillRect/>
          </a:stretch>
        </p:blipFill>
        <p:spPr>
          <a:xfrm>
            <a:off x="4800600" y="2019497"/>
            <a:ext cx="6336893" cy="1099257"/>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nvGraphicFramePr>
        <p:xfrm>
          <a:off x="4673476" y="3429000"/>
          <a:ext cx="6746488" cy="337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43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CE77-B1E1-BCBB-483C-9889CE7F8E2E}"/>
              </a:ext>
            </a:extLst>
          </p:cNvPr>
          <p:cNvSpPr>
            <a:spLocks noGrp="1"/>
          </p:cNvSpPr>
          <p:nvPr>
            <p:ph type="title"/>
          </p:nvPr>
        </p:nvSpPr>
        <p:spPr>
          <a:xfrm>
            <a:off x="868680" y="338328"/>
            <a:ext cx="10058400" cy="749808"/>
          </a:xfrm>
        </p:spPr>
        <p:txBody>
          <a:bodyPr/>
          <a:lstStyle/>
          <a:p>
            <a:pPr algn="ctr"/>
            <a:r>
              <a:rPr lang="en-US" b="1" dirty="0"/>
              <a:t>PhT Program Contact Information</a:t>
            </a:r>
            <a:endParaRPr lang="en-US" dirty="0"/>
          </a:p>
        </p:txBody>
      </p:sp>
      <p:sp>
        <p:nvSpPr>
          <p:cNvPr id="3" name="Text Placeholder 2">
            <a:extLst>
              <a:ext uri="{FF2B5EF4-FFF2-40B4-BE49-F238E27FC236}">
                <a16:creationId xmlns:a16="http://schemas.microsoft.com/office/drawing/2014/main" id="{AB681F47-34EE-548D-1BA7-1AC8A8632E09}"/>
              </a:ext>
            </a:extLst>
          </p:cNvPr>
          <p:cNvSpPr>
            <a:spLocks noGrp="1"/>
          </p:cNvSpPr>
          <p:nvPr>
            <p:ph type="body" idx="1"/>
          </p:nvPr>
        </p:nvSpPr>
        <p:spPr>
          <a:xfrm>
            <a:off x="1905000" y="1981200"/>
            <a:ext cx="2946866" cy="840389"/>
          </a:xfrm>
        </p:spPr>
        <p:txBody>
          <a:bodyPr/>
          <a:lstStyle/>
          <a:p>
            <a:pPr algn="ctr"/>
            <a:r>
              <a:rPr lang="en-US" dirty="0"/>
              <a:t>PhT Director/ Externship Coordinator/ Instructor </a:t>
            </a:r>
          </a:p>
        </p:txBody>
      </p:sp>
      <p:sp>
        <p:nvSpPr>
          <p:cNvPr id="4" name="Text Placeholder 3">
            <a:extLst>
              <a:ext uri="{FF2B5EF4-FFF2-40B4-BE49-F238E27FC236}">
                <a16:creationId xmlns:a16="http://schemas.microsoft.com/office/drawing/2014/main" id="{5500DC4A-3B59-815E-B39C-2BCEAF0E8413}"/>
              </a:ext>
            </a:extLst>
          </p:cNvPr>
          <p:cNvSpPr>
            <a:spLocks noGrp="1"/>
          </p:cNvSpPr>
          <p:nvPr>
            <p:ph type="body" sz="half" idx="15"/>
          </p:nvPr>
        </p:nvSpPr>
        <p:spPr>
          <a:xfrm>
            <a:off x="1665897" y="2821589"/>
            <a:ext cx="3580358" cy="3589338"/>
          </a:xfrm>
        </p:spPr>
        <p:txBody>
          <a:bodyPr/>
          <a:lstStyle/>
          <a:p>
            <a:endParaRPr lang="en-US" dirty="0"/>
          </a:p>
          <a:p>
            <a:pPr lvl="1">
              <a:spcAft>
                <a:spcPts val="600"/>
              </a:spcAft>
            </a:pPr>
            <a:r>
              <a:rPr lang="en-US" sz="1400" b="1" dirty="0"/>
              <a:t>PhT Director</a:t>
            </a:r>
            <a:r>
              <a:rPr lang="en-US" sz="1400" dirty="0"/>
              <a:t>: Keidra Turk, M.S. Ed., </a:t>
            </a:r>
            <a:r>
              <a:rPr lang="en-US" sz="1400" dirty="0" err="1"/>
              <a:t>CPhT</a:t>
            </a:r>
            <a:endParaRPr lang="en-US" sz="1400" dirty="0"/>
          </a:p>
          <a:p>
            <a:pPr lvl="1">
              <a:spcAft>
                <a:spcPts val="600"/>
              </a:spcAft>
            </a:pPr>
            <a:r>
              <a:rPr lang="en-US" sz="1400" b="1" dirty="0"/>
              <a:t>Email</a:t>
            </a:r>
            <a:r>
              <a:rPr lang="en-US" sz="1400" dirty="0"/>
              <a:t>: </a:t>
            </a:r>
            <a:r>
              <a:rPr lang="en-US" sz="1400" u="sng" dirty="0">
                <a:hlinkClick r:id="rId2"/>
              </a:rPr>
              <a:t>keidrat@cos.edu</a:t>
            </a:r>
            <a:endParaRPr lang="en-US" sz="1400" dirty="0"/>
          </a:p>
          <a:p>
            <a:pPr lvl="1">
              <a:spcAft>
                <a:spcPts val="600"/>
              </a:spcAft>
            </a:pPr>
            <a:r>
              <a:rPr lang="en-US" sz="1400" b="1" dirty="0"/>
              <a:t>Office Number</a:t>
            </a:r>
            <a:r>
              <a:rPr lang="en-US" sz="1400" dirty="0"/>
              <a:t>: 559-737-6120</a:t>
            </a:r>
          </a:p>
          <a:p>
            <a:pPr lvl="1">
              <a:spcAft>
                <a:spcPts val="600"/>
              </a:spcAft>
            </a:pPr>
            <a:r>
              <a:rPr lang="en-US" sz="1400" dirty="0"/>
              <a:t>(call only) </a:t>
            </a:r>
          </a:p>
        </p:txBody>
      </p:sp>
      <p:sp>
        <p:nvSpPr>
          <p:cNvPr id="7" name="Text Placeholder 6">
            <a:extLst>
              <a:ext uri="{FF2B5EF4-FFF2-40B4-BE49-F238E27FC236}">
                <a16:creationId xmlns:a16="http://schemas.microsoft.com/office/drawing/2014/main" id="{D12A8433-39F2-904E-9135-5ECF76A55867}"/>
              </a:ext>
            </a:extLst>
          </p:cNvPr>
          <p:cNvSpPr>
            <a:spLocks noGrp="1"/>
          </p:cNvSpPr>
          <p:nvPr>
            <p:ph type="body" sz="quarter" idx="13"/>
          </p:nvPr>
        </p:nvSpPr>
        <p:spPr>
          <a:xfrm>
            <a:off x="6432490" y="2245327"/>
            <a:ext cx="2932113" cy="576262"/>
          </a:xfrm>
        </p:spPr>
        <p:txBody>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Allied Health Administrative Assistant</a:t>
            </a:r>
            <a:endParaRPr lang="en-US" dirty="0"/>
          </a:p>
        </p:txBody>
      </p:sp>
      <p:sp>
        <p:nvSpPr>
          <p:cNvPr id="8" name="Text Placeholder 7">
            <a:extLst>
              <a:ext uri="{FF2B5EF4-FFF2-40B4-BE49-F238E27FC236}">
                <a16:creationId xmlns:a16="http://schemas.microsoft.com/office/drawing/2014/main" id="{D949193B-B6DC-8EA3-6396-4685B4D8778F}"/>
              </a:ext>
            </a:extLst>
          </p:cNvPr>
          <p:cNvSpPr>
            <a:spLocks noGrp="1"/>
          </p:cNvSpPr>
          <p:nvPr>
            <p:ph type="body" sz="half" idx="17"/>
          </p:nvPr>
        </p:nvSpPr>
        <p:spPr>
          <a:xfrm>
            <a:off x="6432490" y="2667000"/>
            <a:ext cx="3162300" cy="3589338"/>
          </a:xfrm>
        </p:spPr>
        <p:txBody>
          <a:bodyPr/>
          <a:lstStyle/>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a:latin typeface="Calibri" panose="020F0502020204030204" pitchFamily="34" charset="0"/>
                <a:ea typeface="Calibri" panose="020F0502020204030204" pitchFamily="34" charset="0"/>
                <a:cs typeface="Times New Roman" panose="02020603050405020304" pitchFamily="18" charset="0"/>
              </a:rPr>
              <a:t>Allied Health Administrative Assistant</a:t>
            </a:r>
            <a:r>
              <a:rPr lang="en-US" dirty="0">
                <a:latin typeface="Calibri" panose="020F0502020204030204" pitchFamily="34" charset="0"/>
                <a:ea typeface="Calibri" panose="020F0502020204030204" pitchFamily="34" charset="0"/>
                <a:cs typeface="Times New Roman" panose="02020603050405020304" pitchFamily="18" charset="0"/>
              </a:rPr>
              <a:t>: Angela Iniguez</a:t>
            </a: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Email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3"/>
              </a:rPr>
              <a:t>angelai@cos.edu</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b="1" dirty="0">
                <a:latin typeface="Calibri" panose="020F0502020204030204" pitchFamily="34" charset="0"/>
                <a:ea typeface="Calibri" panose="020F0502020204030204" pitchFamily="34" charset="0"/>
                <a:cs typeface="Times New Roman" panose="02020603050405020304" pitchFamily="18" charset="0"/>
              </a:rPr>
              <a:t>Office Number</a:t>
            </a:r>
            <a:r>
              <a:rPr lang="en-US" dirty="0">
                <a:latin typeface="Calibri" panose="020F0502020204030204" pitchFamily="34" charset="0"/>
                <a:ea typeface="Calibri" panose="020F0502020204030204" pitchFamily="34" charset="0"/>
                <a:cs typeface="Times New Roman" panose="02020603050405020304" pitchFamily="18" charset="0"/>
              </a:rPr>
              <a:t>: 559-737-6135 </a:t>
            </a:r>
          </a:p>
          <a:p>
            <a:pPr algn="ctr"/>
            <a:r>
              <a:rPr lang="en-US" dirty="0">
                <a:latin typeface="Calibri" panose="020F0502020204030204" pitchFamily="34" charset="0"/>
                <a:ea typeface="Calibri" panose="020F0502020204030204" pitchFamily="34" charset="0"/>
                <a:cs typeface="Times New Roman" panose="02020603050405020304" pitchFamily="18" charset="0"/>
              </a:rPr>
              <a:t>(call or 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71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a:bodyPr>
          <a:lstStyle/>
          <a:p>
            <a:r>
              <a:rPr lang="en-US" dirty="0"/>
              <a:t>Varicella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Varicella (Chickenpox) Vaccine: 2 doses </a:t>
            </a:r>
          </a:p>
          <a:p>
            <a:r>
              <a:rPr lang="en-US" dirty="0"/>
              <a:t>Dose 1 and 2 are 4 weeks apart. </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862322"/>
          </a:xfrm>
          <a:prstGeom prst="rect">
            <a:avLst/>
          </a:prstGeom>
          <a:noFill/>
        </p:spPr>
        <p:txBody>
          <a:bodyPr wrap="square" rtlCol="0">
            <a:spAutoFit/>
          </a:bodyPr>
          <a:lstStyle/>
          <a:p>
            <a:r>
              <a:rPr lang="en-US" dirty="0">
                <a:solidFill>
                  <a:schemeClr val="bg1"/>
                </a:solidFill>
              </a:rPr>
              <a:t>Varicella Titer</a:t>
            </a:r>
          </a:p>
          <a:p>
            <a:r>
              <a:rPr lang="en-US" dirty="0">
                <a:solidFill>
                  <a:schemeClr val="bg1"/>
                </a:solidFill>
              </a:rPr>
              <a:t>1 report &amp; 1 upload entry. </a:t>
            </a:r>
          </a:p>
          <a:p>
            <a:endParaRPr lang="en-US" dirty="0">
              <a:solidFill>
                <a:schemeClr val="bg1"/>
              </a:solidFill>
            </a:endParaRPr>
          </a:p>
          <a:p>
            <a:r>
              <a:rPr lang="en-US" dirty="0">
                <a:solidFill>
                  <a:schemeClr val="bg1"/>
                </a:solidFill>
              </a:rPr>
              <a:t>Titer Results must be Positive</a:t>
            </a:r>
          </a:p>
          <a:p>
            <a:endParaRPr lang="en-US" dirty="0">
              <a:solidFill>
                <a:schemeClr val="bg1"/>
              </a:solidFill>
            </a:endParaRPr>
          </a:p>
          <a:p>
            <a:r>
              <a:rPr lang="en-US" dirty="0">
                <a:solidFill>
                  <a:schemeClr val="bg1"/>
                </a:solidFill>
              </a:rPr>
              <a:t>Equivocal or Negative will require booster doses. </a:t>
            </a:r>
          </a:p>
          <a:p>
            <a:endParaRPr lang="en-US" dirty="0">
              <a:solidFill>
                <a:schemeClr val="bg1"/>
              </a:solidFill>
            </a:endParaRPr>
          </a:p>
          <a:p>
            <a:pPr marL="285750" indent="-285750">
              <a:buFont typeface="Wingdings" panose="05000000000000000000" pitchFamily="2" charset="2"/>
              <a:buChar char="v"/>
            </a:pPr>
            <a:r>
              <a:rPr lang="en-US" dirty="0">
                <a:solidFill>
                  <a:schemeClr val="bg1"/>
                </a:solidFill>
              </a:rPr>
              <a:t>If you had chickenpox has a child, you need to do a Titer. </a:t>
            </a:r>
          </a:p>
        </p:txBody>
      </p:sp>
      <p:pic>
        <p:nvPicPr>
          <p:cNvPr id="8" name="Picture 7">
            <a:extLst>
              <a:ext uri="{FF2B5EF4-FFF2-40B4-BE49-F238E27FC236}">
                <a16:creationId xmlns:a16="http://schemas.microsoft.com/office/drawing/2014/main" id="{928C839C-3AE7-58C4-4198-B02C916B3BF9}"/>
              </a:ext>
            </a:extLst>
          </p:cNvPr>
          <p:cNvPicPr>
            <a:picLocks noChangeAspect="1"/>
          </p:cNvPicPr>
          <p:nvPr/>
        </p:nvPicPr>
        <p:blipFill>
          <a:blip r:embed="rId2"/>
          <a:srcRect/>
          <a:stretch/>
        </p:blipFill>
        <p:spPr>
          <a:xfrm>
            <a:off x="4878273" y="1557041"/>
            <a:ext cx="6336893" cy="1056147"/>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extLst>
              <p:ext uri="{D42A27DB-BD31-4B8C-83A1-F6EECF244321}">
                <p14:modId xmlns:p14="http://schemas.microsoft.com/office/powerpoint/2010/main" val="3568348386"/>
              </p:ext>
            </p:extLst>
          </p:nvPr>
        </p:nvGraphicFramePr>
        <p:xfrm>
          <a:off x="4673475" y="2990088"/>
          <a:ext cx="6746488" cy="337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C33EF8-ACE7-4CD4-A47D-82867840FEEA}"/>
              </a:ext>
            </a:extLst>
          </p:cNvPr>
          <p:cNvSpPr>
            <a:spLocks noGrp="1"/>
          </p:cNvSpPr>
          <p:nvPr>
            <p:ph type="title"/>
          </p:nvPr>
        </p:nvSpPr>
        <p:spPr>
          <a:xfrm>
            <a:off x="954667" y="191846"/>
            <a:ext cx="10058400" cy="806182"/>
          </a:xfrm>
        </p:spPr>
        <p:txBody>
          <a:bodyPr/>
          <a:lstStyle/>
          <a:p>
            <a:r>
              <a:rPr lang="en-US" dirty="0"/>
              <a:t>Complio Varicella &amp; Hepatitis B Example</a:t>
            </a:r>
          </a:p>
        </p:txBody>
      </p:sp>
      <p:sp>
        <p:nvSpPr>
          <p:cNvPr id="5" name="Slide Number Placeholder 4">
            <a:extLst>
              <a:ext uri="{FF2B5EF4-FFF2-40B4-BE49-F238E27FC236}">
                <a16:creationId xmlns:a16="http://schemas.microsoft.com/office/drawing/2014/main" id="{D8D65DEA-84C7-46F8-9566-BDE0FE12B4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8F295C8-D485-4BDC-A08A-B0F9C41FF42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10115" t="17766" r="1467" b="8684"/>
          <a:stretch/>
        </p:blipFill>
        <p:spPr>
          <a:xfrm>
            <a:off x="432630" y="1000387"/>
            <a:ext cx="10779853" cy="4857225"/>
          </a:xfrm>
          <a:prstGeom prst="rect">
            <a:avLst/>
          </a:prstGeom>
        </p:spPr>
      </p:pic>
      <p:sp>
        <p:nvSpPr>
          <p:cNvPr id="2" name="Footer Placeholder 1">
            <a:extLst>
              <a:ext uri="{FF2B5EF4-FFF2-40B4-BE49-F238E27FC236}">
                <a16:creationId xmlns:a16="http://schemas.microsoft.com/office/drawing/2014/main" id="{8CADE0B7-44D8-417F-B6AC-1F2D1E24349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315339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3BADC0B-CA32-4949-FC33-1B854C7C74E5}"/>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dirty="0"/>
              <a:t>Tuberculosis (TB)</a:t>
            </a:r>
            <a:br>
              <a:rPr lang="en-US" sz="4000" dirty="0"/>
            </a:br>
            <a:r>
              <a:rPr lang="en-US" sz="4000" dirty="0"/>
              <a:t>Two-Step.</a:t>
            </a:r>
            <a:br>
              <a:rPr lang="en-US" sz="4000" dirty="0"/>
            </a:br>
            <a:r>
              <a:rPr lang="en-US" sz="4000" dirty="0"/>
              <a:t>Option 1 </a:t>
            </a:r>
          </a:p>
        </p:txBody>
      </p:sp>
      <p:sp>
        <p:nvSpPr>
          <p:cNvPr id="4" name="Text Placeholder 3">
            <a:extLst>
              <a:ext uri="{FF2B5EF4-FFF2-40B4-BE49-F238E27FC236}">
                <a16:creationId xmlns:a16="http://schemas.microsoft.com/office/drawing/2014/main" id="{8DBB9D74-D762-DB42-A249-0ED6297A4885}"/>
              </a:ext>
            </a:extLst>
          </p:cNvPr>
          <p:cNvSpPr>
            <a:spLocks noGrp="1"/>
          </p:cNvSpPr>
          <p:nvPr>
            <p:ph type="body" sz="half" idx="2"/>
          </p:nvPr>
        </p:nvSpPr>
        <p:spPr>
          <a:xfrm>
            <a:off x="1097279" y="2236304"/>
            <a:ext cx="5977938" cy="3652667"/>
          </a:xfrm>
        </p:spPr>
        <p:txBody>
          <a:bodyPr vert="horz" lIns="0" tIns="45720" rIns="0" bIns="45720" rtlCol="0">
            <a:normAutofit/>
          </a:bodyPr>
          <a:lstStyle/>
          <a:p>
            <a:r>
              <a:rPr lang="en-US" sz="1800" dirty="0"/>
              <a:t>Your 2</a:t>
            </a:r>
            <a:r>
              <a:rPr lang="en-US" sz="1800" baseline="30000" dirty="0"/>
              <a:t>nd</a:t>
            </a:r>
            <a:r>
              <a:rPr lang="en-US" sz="1800" dirty="0"/>
              <a:t> PPD mut be given 1 to 3 weeks after your 1</a:t>
            </a:r>
            <a:r>
              <a:rPr lang="en-US" sz="1800" baseline="30000" dirty="0"/>
              <a:t>st</a:t>
            </a:r>
            <a:r>
              <a:rPr lang="en-US" sz="1800" dirty="0"/>
              <a:t> PPD. </a:t>
            </a:r>
          </a:p>
          <a:p>
            <a:endParaRPr lang="en-US" sz="1800" dirty="0"/>
          </a:p>
          <a:p>
            <a:r>
              <a:rPr lang="en-US" sz="1800" b="1" u="sng" dirty="0"/>
              <a:t>Two-Step TB Complio Upload: </a:t>
            </a:r>
          </a:p>
          <a:p>
            <a:r>
              <a:rPr lang="en-US" sz="1800" b="1" dirty="0"/>
              <a:t>Healthcare setting? </a:t>
            </a:r>
            <a:r>
              <a:rPr lang="en-US" sz="1800" dirty="0"/>
              <a:t>No </a:t>
            </a:r>
          </a:p>
          <a:p>
            <a:r>
              <a:rPr lang="en-US" sz="1800" b="1" dirty="0"/>
              <a:t>PPD 1</a:t>
            </a:r>
            <a:r>
              <a:rPr lang="en-US" sz="1800" b="1" baseline="30000" dirty="0"/>
              <a:t>st</a:t>
            </a:r>
            <a:r>
              <a:rPr lang="en-US" sz="1800" b="1" dirty="0"/>
              <a:t>: </a:t>
            </a:r>
            <a:r>
              <a:rPr lang="en-US" sz="1800" dirty="0"/>
              <a:t>9/22/2022</a:t>
            </a:r>
          </a:p>
          <a:p>
            <a:r>
              <a:rPr lang="en-US" sz="1800" b="1" dirty="0"/>
              <a:t>PPD 2</a:t>
            </a:r>
            <a:r>
              <a:rPr lang="en-US" sz="1800" b="1" baseline="30000" dirty="0"/>
              <a:t>nd</a:t>
            </a:r>
            <a:r>
              <a:rPr lang="en-US" sz="1800" b="1" dirty="0"/>
              <a:t>: </a:t>
            </a:r>
            <a:r>
              <a:rPr lang="en-US" sz="1800" dirty="0"/>
              <a:t>9/29/2022</a:t>
            </a:r>
          </a:p>
          <a:p>
            <a:r>
              <a:rPr lang="en-US" sz="1800" dirty="0"/>
              <a:t>Clinic/ Provider: COS Health Center</a:t>
            </a:r>
          </a:p>
          <a:p>
            <a:r>
              <a:rPr lang="en-US" sz="1800" dirty="0"/>
              <a:t>Same Document for both entries. </a:t>
            </a:r>
          </a:p>
          <a:p>
            <a:endParaRPr lang="en-US" sz="1800" dirty="0"/>
          </a:p>
          <a:p>
            <a:endParaRPr lang="en-US" sz="1800" dirty="0"/>
          </a:p>
          <a:p>
            <a:endParaRPr lang="en-US" sz="1800" dirty="0"/>
          </a:p>
        </p:txBody>
      </p:sp>
      <p:sp>
        <p:nvSpPr>
          <p:cNvPr id="23" name="Rectangle 22">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Content Placeholder 7" descr="A close up of a paper&#10;&#10;Description automatically generated">
            <a:extLst>
              <a:ext uri="{FF2B5EF4-FFF2-40B4-BE49-F238E27FC236}">
                <a16:creationId xmlns:a16="http://schemas.microsoft.com/office/drawing/2014/main" id="{83D00D65-EBF5-A5DC-4999-9C25438AF186}"/>
              </a:ext>
            </a:extLst>
          </p:cNvPr>
          <p:cNvPicPr>
            <a:picLocks noGrp="1" noChangeAspect="1"/>
          </p:cNvPicPr>
          <p:nvPr>
            <p:ph idx="1"/>
          </p:nvPr>
        </p:nvPicPr>
        <p:blipFill rotWithShape="1">
          <a:blip r:embed="rId2"/>
          <a:srcRect t="1404" r="-3" b="-3"/>
          <a:stretch/>
        </p:blipFill>
        <p:spPr>
          <a:xfrm>
            <a:off x="7611902" y="10"/>
            <a:ext cx="4578557" cy="3396985"/>
          </a:xfrm>
          <a:prstGeom prst="rect">
            <a:avLst/>
          </a:prstGeom>
        </p:spPr>
      </p:pic>
      <p:sp>
        <p:nvSpPr>
          <p:cNvPr id="25" name="Rectangle 24">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text with black text&#10;&#10;Description automatically generated">
            <a:extLst>
              <a:ext uri="{FF2B5EF4-FFF2-40B4-BE49-F238E27FC236}">
                <a16:creationId xmlns:a16="http://schemas.microsoft.com/office/drawing/2014/main" id="{F13A28FF-6F57-3F9E-6BE8-189B0B22AC3C}"/>
              </a:ext>
            </a:extLst>
          </p:cNvPr>
          <p:cNvPicPr>
            <a:picLocks noChangeAspect="1"/>
          </p:cNvPicPr>
          <p:nvPr/>
        </p:nvPicPr>
        <p:blipFill>
          <a:blip r:embed="rId3"/>
          <a:stretch>
            <a:fillRect/>
          </a:stretch>
        </p:blipFill>
        <p:spPr>
          <a:xfrm>
            <a:off x="7653919" y="3461004"/>
            <a:ext cx="4132920" cy="3373486"/>
          </a:xfrm>
          <a:prstGeom prst="rect">
            <a:avLst/>
          </a:prstGeom>
        </p:spPr>
      </p:pic>
    </p:spTree>
    <p:extLst>
      <p:ext uri="{BB962C8B-B14F-4D97-AF65-F5344CB8AC3E}">
        <p14:creationId xmlns:p14="http://schemas.microsoft.com/office/powerpoint/2010/main" val="178365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D92635-4807-45E3-8BF2-ECBAC545A6B7}"/>
              </a:ext>
            </a:extLst>
          </p:cNvPr>
          <p:cNvSpPr>
            <a:spLocks noGrp="1"/>
          </p:cNvSpPr>
          <p:nvPr>
            <p:ph type="title"/>
          </p:nvPr>
        </p:nvSpPr>
        <p:spPr/>
        <p:txBody>
          <a:bodyPr/>
          <a:lstStyle/>
          <a:p>
            <a:r>
              <a:rPr lang="en-US" dirty="0"/>
              <a:t>Complio Tuberculosis Two-Step Example</a:t>
            </a:r>
          </a:p>
        </p:txBody>
      </p:sp>
      <p:pic>
        <p:nvPicPr>
          <p:cNvPr id="8" name="Picture Placeholder 7">
            <a:extLst>
              <a:ext uri="{FF2B5EF4-FFF2-40B4-BE49-F238E27FC236}">
                <a16:creationId xmlns:a16="http://schemas.microsoft.com/office/drawing/2014/main" id="{D97123C3-E1C9-46CD-BFDC-1DBB6607810D}"/>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9000" t="52039" r="1261" b="2667"/>
          <a:stretch/>
        </p:blipFill>
        <p:spPr>
          <a:xfrm>
            <a:off x="608760" y="665043"/>
            <a:ext cx="11313725" cy="3093224"/>
          </a:xfrm>
        </p:spPr>
      </p:pic>
      <p:sp>
        <p:nvSpPr>
          <p:cNvPr id="3" name="Slide Number Placeholder 2">
            <a:extLst>
              <a:ext uri="{FF2B5EF4-FFF2-40B4-BE49-F238E27FC236}">
                <a16:creationId xmlns:a16="http://schemas.microsoft.com/office/drawing/2014/main" id="{A7617CA1-EC03-488E-A1E2-5AE4A9C4AA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206D7AF-F0DF-4C87-A692-7DF33A127C9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98401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3B9D-F54A-C82C-9AF6-0BD8E64B38CF}"/>
              </a:ext>
            </a:extLst>
          </p:cNvPr>
          <p:cNvSpPr>
            <a:spLocks noGrp="1"/>
          </p:cNvSpPr>
          <p:nvPr>
            <p:ph type="title"/>
          </p:nvPr>
        </p:nvSpPr>
        <p:spPr/>
        <p:txBody>
          <a:bodyPr>
            <a:normAutofit fontScale="90000"/>
          </a:bodyPr>
          <a:lstStyle/>
          <a:p>
            <a:r>
              <a:rPr lang="en-US" sz="3600" dirty="0"/>
              <a:t>Tuberculosis (TB)</a:t>
            </a:r>
            <a:br>
              <a:rPr lang="en-US" sz="3600" dirty="0"/>
            </a:br>
            <a:r>
              <a:rPr lang="en-US" sz="3600" dirty="0"/>
              <a:t>Quantiferon TB Gold Test (Bloodwork)</a:t>
            </a:r>
            <a:br>
              <a:rPr lang="en-US" sz="3600" dirty="0"/>
            </a:br>
            <a:r>
              <a:rPr lang="en-US" sz="3600" dirty="0"/>
              <a:t>Option 2</a:t>
            </a:r>
            <a:endParaRPr lang="en-US" dirty="0"/>
          </a:p>
        </p:txBody>
      </p:sp>
      <p:pic>
        <p:nvPicPr>
          <p:cNvPr id="6" name="Content Placeholder 5">
            <a:extLst>
              <a:ext uri="{FF2B5EF4-FFF2-40B4-BE49-F238E27FC236}">
                <a16:creationId xmlns:a16="http://schemas.microsoft.com/office/drawing/2014/main" id="{CCE2289A-5FDC-6353-AC4A-1585EC7BF14D}"/>
              </a:ext>
            </a:extLst>
          </p:cNvPr>
          <p:cNvPicPr>
            <a:picLocks noGrp="1" noChangeAspect="1"/>
          </p:cNvPicPr>
          <p:nvPr>
            <p:ph idx="1"/>
          </p:nvPr>
        </p:nvPicPr>
        <p:blipFill>
          <a:blip r:embed="rId2"/>
          <a:srcRect/>
          <a:stretch/>
        </p:blipFill>
        <p:spPr>
          <a:xfrm>
            <a:off x="5072743" y="238909"/>
            <a:ext cx="5823857" cy="6112738"/>
          </a:xfrm>
        </p:spPr>
      </p:pic>
      <p:sp>
        <p:nvSpPr>
          <p:cNvPr id="4" name="Text Placeholder 3">
            <a:extLst>
              <a:ext uri="{FF2B5EF4-FFF2-40B4-BE49-F238E27FC236}">
                <a16:creationId xmlns:a16="http://schemas.microsoft.com/office/drawing/2014/main" id="{99C03D73-3D34-253E-FCED-1ECE8004C74E}"/>
              </a:ext>
            </a:extLst>
          </p:cNvPr>
          <p:cNvSpPr>
            <a:spLocks noGrp="1"/>
          </p:cNvSpPr>
          <p:nvPr>
            <p:ph type="body" sz="half" idx="2"/>
          </p:nvPr>
        </p:nvSpPr>
        <p:spPr/>
        <p:txBody>
          <a:bodyPr/>
          <a:lstStyle/>
          <a:p>
            <a:r>
              <a:rPr lang="en-US" sz="1600" b="1" u="sng" dirty="0"/>
              <a:t>Quantiferon TB Gold Test Complio Upload: </a:t>
            </a:r>
          </a:p>
          <a:p>
            <a:r>
              <a:rPr lang="en-US" sz="1600" b="1" dirty="0"/>
              <a:t>Healthcare setting? </a:t>
            </a:r>
            <a:r>
              <a:rPr lang="en-US" sz="1600" dirty="0"/>
              <a:t>No </a:t>
            </a:r>
          </a:p>
          <a:p>
            <a:r>
              <a:rPr lang="en-US" sz="1600" dirty="0"/>
              <a:t>Results Must be Negative. </a:t>
            </a:r>
          </a:p>
          <a:p>
            <a:endParaRPr lang="en-US" sz="1600" dirty="0"/>
          </a:p>
          <a:p>
            <a:endParaRPr lang="en-US" dirty="0"/>
          </a:p>
        </p:txBody>
      </p:sp>
    </p:spTree>
    <p:extLst>
      <p:ext uri="{BB962C8B-B14F-4D97-AF65-F5344CB8AC3E}">
        <p14:creationId xmlns:p14="http://schemas.microsoft.com/office/powerpoint/2010/main" val="210768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AA68C-4AE8-4B6C-BD8C-19AAA478CAD3}"/>
              </a:ext>
            </a:extLst>
          </p:cNvPr>
          <p:cNvSpPr>
            <a:spLocks noGrp="1"/>
          </p:cNvSpPr>
          <p:nvPr>
            <p:ph type="ctrTitle"/>
          </p:nvPr>
        </p:nvSpPr>
        <p:spPr>
          <a:xfrm>
            <a:off x="1066800" y="4382996"/>
            <a:ext cx="10058400" cy="717510"/>
          </a:xfrm>
        </p:spPr>
        <p:txBody>
          <a:bodyPr>
            <a:normAutofit/>
          </a:bodyPr>
          <a:lstStyle/>
          <a:p>
            <a:r>
              <a:rPr lang="en-US" sz="4000" b="1" dirty="0"/>
              <a:t>Complio QuantiFERON TB Gold Test Example</a:t>
            </a:r>
          </a:p>
        </p:txBody>
      </p:sp>
      <p:sp>
        <p:nvSpPr>
          <p:cNvPr id="3" name="Slide Number Placeholder 2">
            <a:extLst>
              <a:ext uri="{FF2B5EF4-FFF2-40B4-BE49-F238E27FC236}">
                <a16:creationId xmlns:a16="http://schemas.microsoft.com/office/drawing/2014/main" id="{D75B3ECE-57C4-47EE-ACFC-70BD9F3DAD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973D3CF-769E-4CC7-B1F9-196D0789AF80}"/>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t="54564"/>
          <a:stretch/>
        </p:blipFill>
        <p:spPr>
          <a:xfrm>
            <a:off x="418120" y="2063692"/>
            <a:ext cx="11355760" cy="1639664"/>
          </a:xfrm>
          <a:prstGeom prst="rect">
            <a:avLst/>
          </a:prstGeom>
        </p:spPr>
      </p:pic>
      <p:pic>
        <p:nvPicPr>
          <p:cNvPr id="11" name="Picture 10">
            <a:extLst>
              <a:ext uri="{FF2B5EF4-FFF2-40B4-BE49-F238E27FC236}">
                <a16:creationId xmlns:a16="http://schemas.microsoft.com/office/drawing/2014/main" id="{A954AA5F-CC73-4930-8DD3-49D03039A7E7}"/>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Lst>
          </a:blip>
          <a:srcRect b="54533"/>
          <a:stretch/>
        </p:blipFill>
        <p:spPr>
          <a:xfrm>
            <a:off x="418120" y="672664"/>
            <a:ext cx="11355760" cy="1391028"/>
          </a:xfrm>
          <a:prstGeom prst="rect">
            <a:avLst/>
          </a:prstGeom>
        </p:spPr>
      </p:pic>
      <p:sp>
        <p:nvSpPr>
          <p:cNvPr id="2" name="Footer Placeholder 1">
            <a:extLst>
              <a:ext uri="{FF2B5EF4-FFF2-40B4-BE49-F238E27FC236}">
                <a16:creationId xmlns:a16="http://schemas.microsoft.com/office/drawing/2014/main" id="{3B40FFBD-C9E3-4BB0-95A9-38826E444B7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171168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CEBEF-C33E-96BB-B8E8-2E99061E4431}"/>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dirty="0">
                <a:solidFill>
                  <a:schemeClr val="tx1">
                    <a:lumMod val="75000"/>
                    <a:lumOff val="25000"/>
                  </a:schemeClr>
                </a:solidFill>
              </a:rPr>
              <a:t>Tuberculosis (TB) Annual</a:t>
            </a:r>
          </a:p>
        </p:txBody>
      </p:sp>
      <p:pic>
        <p:nvPicPr>
          <p:cNvPr id="6" name="Content Placeholder 5" descr="A close up of a paper&#10;&#10;Description automatically generated">
            <a:extLst>
              <a:ext uri="{FF2B5EF4-FFF2-40B4-BE49-F238E27FC236}">
                <a16:creationId xmlns:a16="http://schemas.microsoft.com/office/drawing/2014/main" id="{71D924B6-5FAD-FCE9-2FFF-E6CEA40B92AB}"/>
              </a:ext>
            </a:extLst>
          </p:cNvPr>
          <p:cNvPicPr>
            <a:picLocks noGrp="1" noChangeAspect="1"/>
          </p:cNvPicPr>
          <p:nvPr>
            <p:ph idx="1"/>
          </p:nvPr>
        </p:nvPicPr>
        <p:blipFill rotWithShape="1">
          <a:blip r:embed="rId2"/>
          <a:srcRect r="14" b="44298"/>
          <a:stretch/>
        </p:blipFill>
        <p:spPr>
          <a:xfrm>
            <a:off x="633999" y="697471"/>
            <a:ext cx="6909801" cy="5199625"/>
          </a:xfrm>
          <a:prstGeom prst="rect">
            <a:avLst/>
          </a:prstGeom>
        </p:spPr>
      </p:pic>
      <p:cxnSp>
        <p:nvCxnSpPr>
          <p:cNvPr id="19" name="Straight Connector 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DC6B826-B63D-1DC3-E535-2F1E925A55B7}"/>
              </a:ext>
            </a:extLst>
          </p:cNvPr>
          <p:cNvSpPr>
            <a:spLocks noGrp="1"/>
          </p:cNvSpPr>
          <p:nvPr>
            <p:ph type="body" sz="half" idx="2"/>
          </p:nvPr>
        </p:nvSpPr>
        <p:spPr>
          <a:xfrm>
            <a:off x="7859485" y="2198914"/>
            <a:ext cx="3690257" cy="3670180"/>
          </a:xfrm>
        </p:spPr>
        <p:txBody>
          <a:bodyPr vert="horz" lIns="0" tIns="45720" rIns="0" bIns="45720" rtlCol="0">
            <a:normAutofit/>
          </a:bodyPr>
          <a:lstStyle/>
          <a:p>
            <a:r>
              <a:rPr lang="en-US" b="1" u="sng" dirty="0">
                <a:solidFill>
                  <a:schemeClr val="tx1">
                    <a:lumMod val="75000"/>
                    <a:lumOff val="25000"/>
                  </a:schemeClr>
                </a:solidFill>
              </a:rPr>
              <a:t>Annual TB Complio Upload: </a:t>
            </a:r>
          </a:p>
          <a:p>
            <a:r>
              <a:rPr lang="en-US" b="1" dirty="0">
                <a:solidFill>
                  <a:schemeClr val="tx1">
                    <a:lumMod val="75000"/>
                    <a:lumOff val="25000"/>
                  </a:schemeClr>
                </a:solidFill>
              </a:rPr>
              <a:t>Healthcare setting? Yes</a:t>
            </a:r>
            <a:r>
              <a:rPr lang="en-US" dirty="0">
                <a:solidFill>
                  <a:schemeClr val="tx1">
                    <a:lumMod val="75000"/>
                    <a:lumOff val="25000"/>
                  </a:schemeClr>
                </a:solidFill>
              </a:rPr>
              <a:t> </a:t>
            </a:r>
          </a:p>
          <a:p>
            <a:r>
              <a:rPr lang="en-US" b="1" dirty="0">
                <a:solidFill>
                  <a:schemeClr val="tx1">
                    <a:lumMod val="75000"/>
                    <a:lumOff val="25000"/>
                  </a:schemeClr>
                </a:solidFill>
              </a:rPr>
              <a:t>PPD Annual: </a:t>
            </a:r>
            <a:r>
              <a:rPr lang="en-US" dirty="0">
                <a:solidFill>
                  <a:schemeClr val="tx1">
                    <a:lumMod val="75000"/>
                    <a:lumOff val="25000"/>
                  </a:schemeClr>
                </a:solidFill>
              </a:rPr>
              <a:t>9/22/2022</a:t>
            </a:r>
          </a:p>
          <a:p>
            <a:r>
              <a:rPr lang="en-US" dirty="0">
                <a:solidFill>
                  <a:schemeClr val="tx1">
                    <a:lumMod val="75000"/>
                    <a:lumOff val="25000"/>
                  </a:schemeClr>
                </a:solidFill>
              </a:rPr>
              <a:t>Clinic/ Provider: COS Health Center</a:t>
            </a:r>
          </a:p>
          <a:p>
            <a:pPr marL="285750" indent="-285750">
              <a:buFont typeface="Wingdings" panose="05000000000000000000" pitchFamily="2" charset="2"/>
              <a:buChar char="v"/>
            </a:pPr>
            <a:r>
              <a:rPr lang="en-US" dirty="0">
                <a:solidFill>
                  <a:schemeClr val="tx1">
                    <a:lumMod val="75000"/>
                    <a:lumOff val="25000"/>
                  </a:schemeClr>
                </a:solidFill>
              </a:rPr>
              <a:t>If you work in a healthcare setting prior to program entry. </a:t>
            </a:r>
          </a:p>
          <a:p>
            <a:pPr marL="285750" indent="-285750">
              <a:buFont typeface="Wingdings" panose="05000000000000000000" pitchFamily="2" charset="2"/>
              <a:buChar char="v"/>
            </a:pPr>
            <a:r>
              <a:rPr lang="en-US" dirty="0">
                <a:solidFill>
                  <a:schemeClr val="tx1">
                    <a:lumMod val="75000"/>
                    <a:lumOff val="25000"/>
                  </a:schemeClr>
                </a:solidFill>
              </a:rPr>
              <a:t>2</a:t>
            </a:r>
            <a:r>
              <a:rPr lang="en-US" baseline="30000" dirty="0">
                <a:solidFill>
                  <a:schemeClr val="tx1">
                    <a:lumMod val="75000"/>
                    <a:lumOff val="25000"/>
                  </a:schemeClr>
                </a:solidFill>
              </a:rPr>
              <a:t>nd</a:t>
            </a:r>
            <a:r>
              <a:rPr lang="en-US" dirty="0">
                <a:solidFill>
                  <a:schemeClr val="tx1">
                    <a:lumMod val="75000"/>
                    <a:lumOff val="25000"/>
                  </a:schemeClr>
                </a:solidFill>
              </a:rPr>
              <a:t> year of program.</a:t>
            </a:r>
          </a:p>
          <a:p>
            <a:endParaRPr lang="en-US" dirty="0">
              <a:solidFill>
                <a:schemeClr val="tx1">
                  <a:lumMod val="75000"/>
                  <a:lumOff val="25000"/>
                </a:schemeClr>
              </a:solidFill>
            </a:endParaRPr>
          </a:p>
        </p:txBody>
      </p:sp>
      <p:sp>
        <p:nvSpPr>
          <p:cNvPr id="21" name="Rectangle 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7926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6EEE-03AA-4D93-B9DE-1326C9B9C4DE}"/>
              </a:ext>
            </a:extLst>
          </p:cNvPr>
          <p:cNvSpPr>
            <a:spLocks noGrp="1"/>
          </p:cNvSpPr>
          <p:nvPr>
            <p:ph type="title"/>
          </p:nvPr>
        </p:nvSpPr>
        <p:spPr/>
        <p:txBody>
          <a:bodyPr>
            <a:normAutofit/>
          </a:bodyPr>
          <a:lstStyle/>
          <a:p>
            <a:r>
              <a:rPr lang="en-US" sz="4400" dirty="0"/>
              <a:t>Complio Tuberculosis (TB) Annual Example</a:t>
            </a:r>
          </a:p>
        </p:txBody>
      </p:sp>
      <p:pic>
        <p:nvPicPr>
          <p:cNvPr id="6" name="Content Placeholder 5">
            <a:extLst>
              <a:ext uri="{FF2B5EF4-FFF2-40B4-BE49-F238E27FC236}">
                <a16:creationId xmlns:a16="http://schemas.microsoft.com/office/drawing/2014/main" id="{CA96DD2C-4834-42E0-8572-731E15ACF1D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1789" b="6566"/>
          <a:stretch/>
        </p:blipFill>
        <p:spPr>
          <a:xfrm>
            <a:off x="317730" y="2303580"/>
            <a:ext cx="11617499" cy="2977721"/>
          </a:xfrm>
        </p:spPr>
      </p:pic>
      <p:sp>
        <p:nvSpPr>
          <p:cNvPr id="4" name="Slide Number Placeholder 3">
            <a:extLst>
              <a:ext uri="{FF2B5EF4-FFF2-40B4-BE49-F238E27FC236}">
                <a16:creationId xmlns:a16="http://schemas.microsoft.com/office/drawing/2014/main" id="{8058102D-70E4-4677-A23D-A28ADB00E8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F206BD1-EA6E-4E8D-BE67-40047D89541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58067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2EF0-544D-B6B5-2F22-61338C63A257}"/>
              </a:ext>
            </a:extLst>
          </p:cNvPr>
          <p:cNvSpPr>
            <a:spLocks noGrp="1"/>
          </p:cNvSpPr>
          <p:nvPr>
            <p:ph type="title"/>
          </p:nvPr>
        </p:nvSpPr>
        <p:spPr>
          <a:xfrm>
            <a:off x="457200" y="354329"/>
            <a:ext cx="3200400" cy="1108709"/>
          </a:xfrm>
        </p:spPr>
        <p:txBody>
          <a:bodyPr/>
          <a:lstStyle/>
          <a:p>
            <a:r>
              <a:rPr lang="en-US" sz="3600" b="1" dirty="0">
                <a:solidFill>
                  <a:schemeClr val="tx1">
                    <a:lumMod val="75000"/>
                    <a:lumOff val="25000"/>
                  </a:schemeClr>
                </a:solidFill>
              </a:rPr>
              <a:t>Tuberculosis Positive Results</a:t>
            </a:r>
            <a:endParaRPr lang="en-US" b="1" dirty="0"/>
          </a:p>
        </p:txBody>
      </p:sp>
      <p:pic>
        <p:nvPicPr>
          <p:cNvPr id="6" name="Content Placeholder 5" descr="A close-up of a medical form&#10;&#10;Description automatically generated">
            <a:extLst>
              <a:ext uri="{FF2B5EF4-FFF2-40B4-BE49-F238E27FC236}">
                <a16:creationId xmlns:a16="http://schemas.microsoft.com/office/drawing/2014/main" id="{3261163C-4D91-5E56-7E0A-4B074BA33A1D}"/>
              </a:ext>
            </a:extLst>
          </p:cNvPr>
          <p:cNvPicPr>
            <a:picLocks noGrp="1" noChangeAspect="1"/>
          </p:cNvPicPr>
          <p:nvPr>
            <p:ph idx="1"/>
          </p:nvPr>
        </p:nvPicPr>
        <p:blipFill>
          <a:blip r:embed="rId2"/>
          <a:stretch>
            <a:fillRect/>
          </a:stretch>
        </p:blipFill>
        <p:spPr>
          <a:xfrm>
            <a:off x="8127978" y="771525"/>
            <a:ext cx="4064022" cy="5257800"/>
          </a:xfrm>
        </p:spPr>
      </p:pic>
      <p:sp>
        <p:nvSpPr>
          <p:cNvPr id="4" name="Text Placeholder 3">
            <a:extLst>
              <a:ext uri="{FF2B5EF4-FFF2-40B4-BE49-F238E27FC236}">
                <a16:creationId xmlns:a16="http://schemas.microsoft.com/office/drawing/2014/main" id="{E90C13A6-0EF6-39C3-1A19-A901307C1B59}"/>
              </a:ext>
            </a:extLst>
          </p:cNvPr>
          <p:cNvSpPr>
            <a:spLocks noGrp="1"/>
          </p:cNvSpPr>
          <p:nvPr>
            <p:ph type="body" sz="half" idx="2"/>
          </p:nvPr>
        </p:nvSpPr>
        <p:spPr>
          <a:xfrm>
            <a:off x="457200" y="2068830"/>
            <a:ext cx="3200400" cy="3379124"/>
          </a:xfrm>
        </p:spPr>
        <p:txBody>
          <a:bodyPr/>
          <a:lstStyle/>
          <a:p>
            <a:r>
              <a:rPr lang="en-US" b="1" dirty="0"/>
              <a:t>Complio: both forms must be upload to complete the TB requirement. </a:t>
            </a:r>
          </a:p>
          <a:p>
            <a:pPr marL="342900" indent="-342900">
              <a:buFont typeface="+mj-lt"/>
              <a:buAutoNum type="arabicPeriod"/>
            </a:pPr>
            <a:r>
              <a:rPr lang="en-US" b="1" u="sng" dirty="0"/>
              <a:t>Chest X-Ray</a:t>
            </a:r>
            <a:r>
              <a:rPr lang="en-US" u="sng" dirty="0"/>
              <a:t> </a:t>
            </a:r>
            <a:r>
              <a:rPr lang="en-US" dirty="0"/>
              <a:t>: Results Must be Negative. Receive from your healthcare provider. </a:t>
            </a:r>
          </a:p>
          <a:p>
            <a:pPr marL="342900" indent="-342900">
              <a:buFont typeface="+mj-lt"/>
              <a:buAutoNum type="arabicPeriod"/>
            </a:pPr>
            <a:r>
              <a:rPr lang="en-US" b="1" u="sng" dirty="0"/>
              <a:t>TB Screening Form</a:t>
            </a:r>
            <a:r>
              <a:rPr lang="en-US" b="1" dirty="0"/>
              <a:t>: </a:t>
            </a:r>
            <a:r>
              <a:rPr lang="en-US" dirty="0"/>
              <a:t>Nursing &amp; Allied Health TB Surveillance Form (get from Nursing &amp; Allied Health Administrative Assistant, Angela Iniguez. </a:t>
            </a:r>
          </a:p>
        </p:txBody>
      </p:sp>
      <p:pic>
        <p:nvPicPr>
          <p:cNvPr id="8" name="Picture 7" descr="A close-up of a form&#10;&#10;Description automatically generated">
            <a:extLst>
              <a:ext uri="{FF2B5EF4-FFF2-40B4-BE49-F238E27FC236}">
                <a16:creationId xmlns:a16="http://schemas.microsoft.com/office/drawing/2014/main" id="{7AEAF6D0-84E5-E73B-603E-D2F727097931}"/>
              </a:ext>
            </a:extLst>
          </p:cNvPr>
          <p:cNvPicPr>
            <a:picLocks noChangeAspect="1"/>
          </p:cNvPicPr>
          <p:nvPr/>
        </p:nvPicPr>
        <p:blipFill rotWithShape="1">
          <a:blip r:embed="rId3"/>
          <a:srcRect l="9605" t="10355" r="12122" b="6282"/>
          <a:stretch/>
        </p:blipFill>
        <p:spPr>
          <a:xfrm>
            <a:off x="4200525" y="594359"/>
            <a:ext cx="4149090" cy="5612132"/>
          </a:xfrm>
          <a:prstGeom prst="rect">
            <a:avLst/>
          </a:prstGeom>
        </p:spPr>
      </p:pic>
    </p:spTree>
    <p:extLst>
      <p:ext uri="{BB962C8B-B14F-4D97-AF65-F5344CB8AC3E}">
        <p14:creationId xmlns:p14="http://schemas.microsoft.com/office/powerpoint/2010/main" val="374561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977935-0025-4D0A-A947-8F034E15D087}"/>
              </a:ext>
            </a:extLst>
          </p:cNvPr>
          <p:cNvSpPr>
            <a:spLocks noGrp="1"/>
          </p:cNvSpPr>
          <p:nvPr>
            <p:ph type="title"/>
          </p:nvPr>
        </p:nvSpPr>
        <p:spPr>
          <a:xfrm>
            <a:off x="1097280" y="286604"/>
            <a:ext cx="10058400" cy="1349250"/>
          </a:xfrm>
        </p:spPr>
        <p:txBody>
          <a:bodyPr/>
          <a:lstStyle/>
          <a:p>
            <a:r>
              <a:rPr lang="en-US" b="1" dirty="0"/>
              <a:t>Complio</a:t>
            </a:r>
            <a:r>
              <a:rPr lang="en-US" dirty="0"/>
              <a:t> </a:t>
            </a:r>
            <a:r>
              <a:rPr lang="en-US" b="1" dirty="0"/>
              <a:t>Tuberculosis Positive  Example</a:t>
            </a:r>
            <a:endParaRPr lang="en-US" dirty="0"/>
          </a:p>
        </p:txBody>
      </p:sp>
      <p:pic>
        <p:nvPicPr>
          <p:cNvPr id="15" name="Content Placeholder 14">
            <a:extLst>
              <a:ext uri="{FF2B5EF4-FFF2-40B4-BE49-F238E27FC236}">
                <a16:creationId xmlns:a16="http://schemas.microsoft.com/office/drawing/2014/main" id="{CB1BA912-1240-407E-8D2D-B3462D56384D}"/>
              </a:ext>
            </a:extLst>
          </p:cNvPr>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b="57333"/>
          <a:stretch/>
        </p:blipFill>
        <p:spPr>
          <a:xfrm>
            <a:off x="1097279" y="1757950"/>
            <a:ext cx="10058399" cy="2171397"/>
          </a:xfrm>
        </p:spPr>
      </p:pic>
      <p:pic>
        <p:nvPicPr>
          <p:cNvPr id="17" name="Content Placeholder 16">
            <a:extLst>
              <a:ext uri="{FF2B5EF4-FFF2-40B4-BE49-F238E27FC236}">
                <a16:creationId xmlns:a16="http://schemas.microsoft.com/office/drawing/2014/main" id="{9C1930C5-DDC1-49BF-A49C-12856A06BC36}"/>
              </a:ext>
            </a:extLst>
          </p:cNvPr>
          <p:cNvPicPr>
            <a:picLocks noGrp="1" noChangeAspect="1"/>
          </p:cNvPicPr>
          <p:nvPr>
            <p:ph sz="half" idx="2"/>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Lst>
          </a:blip>
          <a:srcRect t="80613"/>
          <a:stretch/>
        </p:blipFill>
        <p:spPr>
          <a:xfrm>
            <a:off x="1097279" y="3929347"/>
            <a:ext cx="10058398" cy="986665"/>
          </a:xfrm>
        </p:spPr>
      </p:pic>
      <p:sp>
        <p:nvSpPr>
          <p:cNvPr id="3" name="Slide Number Placeholder 2">
            <a:extLst>
              <a:ext uri="{FF2B5EF4-FFF2-40B4-BE49-F238E27FC236}">
                <a16:creationId xmlns:a16="http://schemas.microsoft.com/office/drawing/2014/main" id="{D52310FD-43A6-433A-A928-6A71053DA4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90E121F1-6FE0-48D1-916B-A1C2E211C99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Edited: 7/10/2024</a:t>
            </a:r>
          </a:p>
        </p:txBody>
      </p:sp>
    </p:spTree>
    <p:extLst>
      <p:ext uri="{BB962C8B-B14F-4D97-AF65-F5344CB8AC3E}">
        <p14:creationId xmlns:p14="http://schemas.microsoft.com/office/powerpoint/2010/main" val="149396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Pharmacy Technician Program</a:t>
            </a:r>
          </a:p>
        </p:txBody>
      </p:sp>
      <p:sp>
        <p:nvSpPr>
          <p:cNvPr id="17" name="Content Placeholder 16"/>
          <p:cNvSpPr>
            <a:spLocks noGrp="1"/>
          </p:cNvSpPr>
          <p:nvPr>
            <p:ph sz="half" idx="1"/>
          </p:nvPr>
        </p:nvSpPr>
        <p:spPr/>
        <p:txBody>
          <a:bodyPr>
            <a:normAutofit/>
          </a:bodyPr>
          <a:lstStyle/>
          <a:p>
            <a:r>
              <a:rPr lang="en-US" sz="1800" b="1" u="sng" dirty="0"/>
              <a:t>Complio Document Upload: </a:t>
            </a:r>
            <a:r>
              <a:rPr lang="en-US" sz="1800" b="1" dirty="0"/>
              <a:t>October 15, 2025</a:t>
            </a:r>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18" name="Content Placeholder 17"/>
          <p:cNvSpPr>
            <a:spLocks noGrp="1"/>
          </p:cNvSpPr>
          <p:nvPr>
            <p:ph sz="half" idx="2"/>
          </p:nvPr>
        </p:nvSpPr>
        <p:spPr/>
        <p:txBody>
          <a:bodyPr>
            <a:normAutofit/>
          </a:bodyPr>
          <a:lstStyle/>
          <a:p>
            <a:r>
              <a:rPr lang="en-US" sz="1800" b="1" u="sng" dirty="0"/>
              <a:t>COS Forms submit to Nursing &amp; Allied Office: </a:t>
            </a:r>
            <a:r>
              <a:rPr lang="en-US" sz="1800" b="1" dirty="0"/>
              <a:t>September 17, 2025</a:t>
            </a:r>
          </a:p>
          <a:p>
            <a:pPr lvl="0">
              <a:buFont typeface="Arial" panose="020B0604020202020204" pitchFamily="34" charset="0"/>
              <a:buChar char="•"/>
            </a:pPr>
            <a:r>
              <a:rPr lang="en-US" sz="1600" dirty="0"/>
              <a:t>Photo/Video Release</a:t>
            </a:r>
          </a:p>
          <a:p>
            <a:pPr lvl="0">
              <a:buFont typeface="Arial" panose="020B0604020202020204" pitchFamily="34" charset="0"/>
              <a:buChar char="•"/>
            </a:pPr>
            <a:r>
              <a:rPr lang="en-US" sz="1600" dirty="0"/>
              <a:t>Informed Consent</a:t>
            </a:r>
          </a:p>
          <a:p>
            <a:pPr lvl="0">
              <a:buFont typeface="Arial" panose="020B0604020202020204" pitchFamily="34" charset="0"/>
              <a:buChar char="•"/>
            </a:pPr>
            <a:r>
              <a:rPr lang="en-US" sz="1600" dirty="0"/>
              <a:t>Occupational Exposure Control Protocol</a:t>
            </a:r>
          </a:p>
          <a:p>
            <a:pPr lvl="0">
              <a:buFont typeface="Arial" panose="020B0604020202020204" pitchFamily="34" charset="0"/>
              <a:buChar char="•"/>
            </a:pPr>
            <a:r>
              <a:rPr lang="en-US" sz="1600" dirty="0"/>
              <a:t>Student Health Release Form</a:t>
            </a:r>
          </a:p>
          <a:p>
            <a:pPr lvl="0">
              <a:buFont typeface="Arial" panose="020B0604020202020204" pitchFamily="34" charset="0"/>
              <a:buChar char="•"/>
            </a:pPr>
            <a:r>
              <a:rPr lang="en-US" sz="1600" dirty="0"/>
              <a:t>Demographics Survey</a:t>
            </a:r>
          </a:p>
          <a:p>
            <a:pPr marL="0" lvl="0" indent="0" algn="r">
              <a:buNone/>
            </a:pPr>
            <a:r>
              <a:rPr lang="en-US" sz="1600" dirty="0"/>
              <a:t>Pharmacy Technician Website:</a:t>
            </a:r>
          </a:p>
          <a:p>
            <a:pPr marL="0" lvl="0" indent="0">
              <a:buNone/>
            </a:pPr>
            <a:endParaRPr lang="en-US" sz="9600" dirty="0"/>
          </a:p>
          <a:p>
            <a:pPr marL="0" lvl="0" indent="0">
              <a:buNone/>
            </a:pPr>
            <a:endParaRPr lang="en-US" sz="9600" dirty="0"/>
          </a:p>
          <a:p>
            <a:pPr>
              <a:buFont typeface="Arial" panose="020B0604020202020204" pitchFamily="34" charset="0"/>
              <a:buChar char="•"/>
            </a:pPr>
            <a:endParaRPr lang="en-US" dirty="0"/>
          </a:p>
        </p:txBody>
      </p:sp>
      <p:pic>
        <p:nvPicPr>
          <p:cNvPr id="3" name="Picture 2" descr="A screenshot of a computer screen&#10;&#10;Description automatically generated">
            <a:extLst>
              <a:ext uri="{FF2B5EF4-FFF2-40B4-BE49-F238E27FC236}">
                <a16:creationId xmlns:a16="http://schemas.microsoft.com/office/drawing/2014/main" id="{C20A75D7-345B-5FB5-256B-7DBE0BDF2631}"/>
              </a:ext>
            </a:extLst>
          </p:cNvPr>
          <p:cNvPicPr>
            <a:picLocks noChangeAspect="1"/>
          </p:cNvPicPr>
          <p:nvPr/>
        </p:nvPicPr>
        <p:blipFill>
          <a:blip r:embed="rId2"/>
          <a:stretch>
            <a:fillRect/>
          </a:stretch>
        </p:blipFill>
        <p:spPr>
          <a:xfrm>
            <a:off x="2343698" y="2354197"/>
            <a:ext cx="1533739" cy="3858163"/>
          </a:xfrm>
          <a:prstGeom prst="rect">
            <a:avLst/>
          </a:prstGeom>
        </p:spPr>
      </p:pic>
      <p:pic>
        <p:nvPicPr>
          <p:cNvPr id="5" name="Picture 4" descr="A qr code with circles and circles&#10;&#10;AI-generated content may be incorrect.">
            <a:extLst>
              <a:ext uri="{FF2B5EF4-FFF2-40B4-BE49-F238E27FC236}">
                <a16:creationId xmlns:a16="http://schemas.microsoft.com/office/drawing/2014/main" id="{BF158FCC-3CFF-54C7-5E6D-600E7CC4EF5B}"/>
              </a:ext>
            </a:extLst>
          </p:cNvPr>
          <p:cNvPicPr>
            <a:picLocks noChangeAspect="1"/>
          </p:cNvPicPr>
          <p:nvPr/>
        </p:nvPicPr>
        <p:blipFill>
          <a:blip r:embed="rId3"/>
          <a:stretch>
            <a:fillRect/>
          </a:stretch>
        </p:blipFill>
        <p:spPr>
          <a:xfrm>
            <a:off x="9376254" y="4821922"/>
            <a:ext cx="1533740" cy="1533740"/>
          </a:xfrm>
          <a:prstGeom prst="rect">
            <a:avLst/>
          </a:prstGeom>
        </p:spPr>
      </p:pic>
    </p:spTree>
    <p:extLst>
      <p:ext uri="{BB962C8B-B14F-4D97-AF65-F5344CB8AC3E}">
        <p14:creationId xmlns:p14="http://schemas.microsoft.com/office/powerpoint/2010/main" val="2949040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CE90-EAFC-796F-6A3A-5A62892E725F}"/>
              </a:ext>
            </a:extLst>
          </p:cNvPr>
          <p:cNvSpPr>
            <a:spLocks noGrp="1"/>
          </p:cNvSpPr>
          <p:nvPr>
            <p:ph type="title"/>
          </p:nvPr>
        </p:nvSpPr>
        <p:spPr>
          <a:xfrm>
            <a:off x="250371" y="227512"/>
            <a:ext cx="3200400" cy="1008016"/>
          </a:xfrm>
        </p:spPr>
        <p:txBody>
          <a:bodyPr>
            <a:normAutofit fontScale="90000"/>
          </a:bodyPr>
          <a:lstStyle/>
          <a:p>
            <a:r>
              <a:rPr lang="en-US" dirty="0"/>
              <a:t>Complio Exceptions</a:t>
            </a:r>
          </a:p>
        </p:txBody>
      </p:sp>
      <p:pic>
        <p:nvPicPr>
          <p:cNvPr id="6" name="Content Placeholder 5" descr="A screenshot of a computer screen&#10;&#10;Description automatically generated">
            <a:extLst>
              <a:ext uri="{FF2B5EF4-FFF2-40B4-BE49-F238E27FC236}">
                <a16:creationId xmlns:a16="http://schemas.microsoft.com/office/drawing/2014/main" id="{039B3000-D09C-8EAF-2330-BB03AB1FF750}"/>
              </a:ext>
            </a:extLst>
          </p:cNvPr>
          <p:cNvPicPr>
            <a:picLocks noGrp="1" noChangeAspect="1"/>
          </p:cNvPicPr>
          <p:nvPr>
            <p:ph idx="1"/>
          </p:nvPr>
        </p:nvPicPr>
        <p:blipFill>
          <a:blip r:embed="rId2"/>
          <a:stretch>
            <a:fillRect/>
          </a:stretch>
        </p:blipFill>
        <p:spPr>
          <a:xfrm>
            <a:off x="5367834" y="0"/>
            <a:ext cx="5736896" cy="6858000"/>
          </a:xfrm>
        </p:spPr>
      </p:pic>
      <p:sp>
        <p:nvSpPr>
          <p:cNvPr id="4" name="Text Placeholder 3">
            <a:extLst>
              <a:ext uri="{FF2B5EF4-FFF2-40B4-BE49-F238E27FC236}">
                <a16:creationId xmlns:a16="http://schemas.microsoft.com/office/drawing/2014/main" id="{07611D81-A37A-2F3C-9B1D-1423BA73763C}"/>
              </a:ext>
            </a:extLst>
          </p:cNvPr>
          <p:cNvSpPr>
            <a:spLocks noGrp="1"/>
          </p:cNvSpPr>
          <p:nvPr>
            <p:ph type="body" sz="half" idx="2"/>
          </p:nvPr>
        </p:nvSpPr>
        <p:spPr>
          <a:xfrm>
            <a:off x="457199" y="1427356"/>
            <a:ext cx="3200400" cy="5073805"/>
          </a:xfrm>
        </p:spPr>
        <p:txBody>
          <a:bodyPr>
            <a:normAutofit lnSpcReduction="10000"/>
          </a:bodyPr>
          <a:lstStyle/>
          <a:p>
            <a:r>
              <a:rPr lang="en-US" dirty="0"/>
              <a:t>Before you Apply for Exception on Complio the following MUST be completed first:</a:t>
            </a:r>
          </a:p>
          <a:p>
            <a:pPr marL="342900" indent="-342900">
              <a:buFont typeface="+mj-lt"/>
              <a:buAutoNum type="arabicPeriod"/>
            </a:pPr>
            <a:r>
              <a:rPr lang="en-US" dirty="0"/>
              <a:t>Email your externship instructor, also CC Allied Health Administrative Assistant. </a:t>
            </a:r>
          </a:p>
          <a:p>
            <a:pPr marL="342900" indent="-342900">
              <a:buFont typeface="+mj-lt"/>
              <a:buAutoNum type="arabicPeriod"/>
            </a:pPr>
            <a:r>
              <a:rPr lang="en-US" dirty="0"/>
              <a:t>Email response from externship instructor approving exception request with expiration date. Allied Health Administrative Assistant must be cc’d on email. </a:t>
            </a:r>
          </a:p>
          <a:p>
            <a:pPr marL="342900" indent="-342900">
              <a:buFont typeface="+mj-lt"/>
              <a:buAutoNum type="arabicPeriod"/>
            </a:pPr>
            <a:r>
              <a:rPr lang="en-US" dirty="0"/>
              <a:t>Submit your Apply for Exception through Complio include screenshot of email approval with request. Email Administrative Assistant, you submitted your exception.  </a:t>
            </a:r>
          </a:p>
          <a:p>
            <a:pPr marL="285750" indent="-285750">
              <a:buFont typeface="Courier New" panose="02070309020205020404" pitchFamily="49" charset="0"/>
              <a:buChar char="o"/>
            </a:pPr>
            <a:r>
              <a:rPr lang="en-US" dirty="0"/>
              <a:t>If the following procedure is not followed and automatic denial will be given until the procedure is followed. </a:t>
            </a:r>
          </a:p>
          <a:p>
            <a:endParaRPr lang="en-US" dirty="0"/>
          </a:p>
        </p:txBody>
      </p:sp>
    </p:spTree>
    <p:extLst>
      <p:ext uri="{BB962C8B-B14F-4D97-AF65-F5344CB8AC3E}">
        <p14:creationId xmlns:p14="http://schemas.microsoft.com/office/powerpoint/2010/main" val="825046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fontScale="90000"/>
          </a:bodyPr>
          <a:lstStyle/>
          <a:p>
            <a:r>
              <a:rPr lang="en-US" dirty="0"/>
              <a:t>COVID-19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399156" y="384830"/>
            <a:ext cx="6492240" cy="5257800"/>
          </a:xfrm>
        </p:spPr>
        <p:txBody>
          <a:bodyPr/>
          <a:lstStyle/>
          <a:p>
            <a:r>
              <a:rPr lang="en-US" dirty="0"/>
              <a:t>COVID-19 Vaccine: 2 doses &amp; a booster</a:t>
            </a:r>
          </a:p>
          <a:p>
            <a:r>
              <a:rPr lang="en-US" dirty="0"/>
              <a:t>Dose 1 and 2 are 3 weeks apart. </a:t>
            </a:r>
          </a:p>
          <a:p>
            <a:r>
              <a:rPr lang="en-US" dirty="0"/>
              <a:t>Dose 2 and booster are 5 months</a:t>
            </a:r>
          </a:p>
          <a:p>
            <a:r>
              <a:rPr lang="en-US" dirty="0"/>
              <a:t>apart.</a:t>
            </a:r>
          </a:p>
          <a:p>
            <a:r>
              <a:rPr lang="en-US" dirty="0"/>
              <a:t>2024: only Bivalent vaccine 1 dose for</a:t>
            </a:r>
          </a:p>
          <a:p>
            <a:r>
              <a:rPr lang="en-US" dirty="0"/>
              <a:t> 5-6 months is available on the market.</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COVID-19 Exemptions are NOT Accepted.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you have questions or concerns, please talk to your program director.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28C839C-3AE7-58C4-4198-B02C916B3BF9}"/>
              </a:ext>
            </a:extLst>
          </p:cNvPr>
          <p:cNvPicPr>
            <a:picLocks noChangeAspect="1"/>
          </p:cNvPicPr>
          <p:nvPr/>
        </p:nvPicPr>
        <p:blipFill>
          <a:blip r:embed="rId3"/>
          <a:srcRect/>
          <a:stretch/>
        </p:blipFill>
        <p:spPr>
          <a:xfrm>
            <a:off x="8681270" y="242082"/>
            <a:ext cx="3017475" cy="2212199"/>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nvGraphicFramePr>
        <p:xfrm>
          <a:off x="4399156" y="3027782"/>
          <a:ext cx="6746488" cy="337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365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your Complio Subscription</a:t>
            </a:r>
          </a:p>
        </p:txBody>
      </p:sp>
      <p:sp>
        <p:nvSpPr>
          <p:cNvPr id="3" name="Content Placeholder 2"/>
          <p:cNvSpPr>
            <a:spLocks noGrp="1"/>
          </p:cNvSpPr>
          <p:nvPr>
            <p:ph idx="1"/>
          </p:nvPr>
        </p:nvSpPr>
        <p:spPr/>
        <p:txBody>
          <a:bodyPr/>
          <a:lstStyle/>
          <a:p>
            <a:r>
              <a:rPr lang="en-US" dirty="0">
                <a:hlinkClick r:id="rId2"/>
              </a:rPr>
              <a:t>Complio Renew Subscriptions Video</a:t>
            </a:r>
            <a:endParaRPr lang="en-US" dirty="0"/>
          </a:p>
          <a:p>
            <a:endParaRPr lang="en-US" dirty="0"/>
          </a:p>
          <a:p>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US" dirty="0"/>
              <a:t>Place Order</a:t>
            </a:r>
          </a:p>
          <a:p>
            <a:pPr marL="342900" indent="-342900">
              <a:buFont typeface="+mj-lt"/>
              <a:buAutoNum type="arabicPeriod"/>
            </a:pPr>
            <a:r>
              <a:rPr lang="en-US" dirty="0"/>
              <a:t>Select Your Program </a:t>
            </a:r>
          </a:p>
          <a:p>
            <a:pPr marL="342900" indent="-342900">
              <a:buFont typeface="+mj-lt"/>
              <a:buAutoNum type="arabicPeriod"/>
            </a:pPr>
            <a:r>
              <a:rPr lang="en-US" dirty="0"/>
              <a:t>Select Tracking Package for your program.</a:t>
            </a:r>
          </a:p>
          <a:p>
            <a:pPr marL="342900" indent="-342900">
              <a:buFont typeface="+mj-lt"/>
              <a:buAutoNum type="arabicPeriod"/>
            </a:pPr>
            <a:r>
              <a:rPr lang="en-US" dirty="0"/>
              <a:t>Enter the months needed to extend your subscription. </a:t>
            </a:r>
          </a:p>
        </p:txBody>
      </p:sp>
      <p:pic>
        <p:nvPicPr>
          <p:cNvPr id="6" name="Picture 5" descr="A screenshot of a computer&#10;&#10;Description automatically generated">
            <a:extLst>
              <a:ext uri="{FF2B5EF4-FFF2-40B4-BE49-F238E27FC236}">
                <a16:creationId xmlns:a16="http://schemas.microsoft.com/office/drawing/2014/main" id="{48CE64B2-D95F-C7C7-0CDC-3563B8124C92}"/>
              </a:ext>
            </a:extLst>
          </p:cNvPr>
          <p:cNvPicPr>
            <a:picLocks noChangeAspect="1"/>
          </p:cNvPicPr>
          <p:nvPr/>
        </p:nvPicPr>
        <p:blipFill>
          <a:blip r:embed="rId3"/>
          <a:stretch>
            <a:fillRect/>
          </a:stretch>
        </p:blipFill>
        <p:spPr>
          <a:xfrm>
            <a:off x="4800600" y="1225838"/>
            <a:ext cx="5827444" cy="2834534"/>
          </a:xfrm>
          <a:prstGeom prst="rect">
            <a:avLst/>
          </a:prstGeom>
        </p:spPr>
      </p:pic>
    </p:spTree>
    <p:extLst>
      <p:ext uri="{BB962C8B-B14F-4D97-AF65-F5344CB8AC3E}">
        <p14:creationId xmlns:p14="http://schemas.microsoft.com/office/powerpoint/2010/main" val="405116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92BC-DD8F-A0E5-8B8D-5752A15570AA}"/>
              </a:ext>
            </a:extLst>
          </p:cNvPr>
          <p:cNvSpPr>
            <a:spLocks noGrp="1"/>
          </p:cNvSpPr>
          <p:nvPr>
            <p:ph type="title"/>
          </p:nvPr>
        </p:nvSpPr>
        <p:spPr/>
        <p:txBody>
          <a:bodyPr/>
          <a:lstStyle/>
          <a:p>
            <a:r>
              <a:rPr lang="en-US" dirty="0"/>
              <a:t>Complio Help Appointment with Angela </a:t>
            </a:r>
          </a:p>
        </p:txBody>
      </p:sp>
      <p:sp>
        <p:nvSpPr>
          <p:cNvPr id="3" name="Content Placeholder 2">
            <a:extLst>
              <a:ext uri="{FF2B5EF4-FFF2-40B4-BE49-F238E27FC236}">
                <a16:creationId xmlns:a16="http://schemas.microsoft.com/office/drawing/2014/main" id="{43801306-5885-700E-60A8-53D819B95DF4}"/>
              </a:ext>
            </a:extLst>
          </p:cNvPr>
          <p:cNvSpPr>
            <a:spLocks noGrp="1"/>
          </p:cNvSpPr>
          <p:nvPr>
            <p:ph idx="1"/>
          </p:nvPr>
        </p:nvSpPr>
        <p:spPr>
          <a:xfrm>
            <a:off x="4506686" y="219692"/>
            <a:ext cx="7228114" cy="6464137"/>
          </a:xfrm>
        </p:spPr>
        <p:txBody>
          <a:bodyPr>
            <a:normAutofit/>
          </a:bodyPr>
          <a:lstStyle/>
          <a:p>
            <a:pPr marL="0" indent="0">
              <a:spcBef>
                <a:spcPts val="0"/>
              </a:spcBef>
              <a:spcAft>
                <a:spcPts val="0"/>
              </a:spcAft>
              <a:buNone/>
            </a:pPr>
            <a:r>
              <a:rPr lang="en-US" sz="2600" dirty="0"/>
              <a:t>Must email, call, or text to schedule an appointment with me prior to visiting me in person. </a:t>
            </a:r>
          </a:p>
          <a:p>
            <a:pPr marL="365760" indent="-457200">
              <a:spcBef>
                <a:spcPts val="0"/>
              </a:spcBef>
              <a:spcAft>
                <a:spcPts val="0"/>
              </a:spcAft>
              <a:buFont typeface="Wingdings" panose="05000000000000000000" pitchFamily="2" charset="2"/>
              <a:buChar char="§"/>
            </a:pPr>
            <a:r>
              <a:rPr lang="en-US" sz="2600" dirty="0"/>
              <a:t>Must have all requirement documentation prior to requesting to schedule an appointment, this save you and me time. </a:t>
            </a:r>
            <a:r>
              <a:rPr lang="en-US" sz="2600" dirty="0">
                <a:sym typeface="Wingdings" panose="05000000000000000000" pitchFamily="2" charset="2"/>
              </a:rPr>
              <a:t> </a:t>
            </a:r>
          </a:p>
          <a:p>
            <a:pPr marL="365760" indent="-457200">
              <a:spcBef>
                <a:spcPts val="0"/>
              </a:spcBef>
              <a:spcAft>
                <a:spcPts val="0"/>
              </a:spcAft>
              <a:buFont typeface="Wingdings" panose="05000000000000000000" pitchFamily="2" charset="2"/>
              <a:buChar char="§"/>
            </a:pPr>
            <a:r>
              <a:rPr lang="en-US" sz="2600" dirty="0">
                <a:sym typeface="Wingdings" panose="05000000000000000000" pitchFamily="2" charset="2"/>
              </a:rPr>
              <a:t>Schedule your appointment online: </a:t>
            </a:r>
          </a:p>
          <a:p>
            <a:pPr marL="0" marR="0" indent="0" algn="ctr">
              <a:spcBef>
                <a:spcPts val="0"/>
              </a:spcBef>
              <a:spcAft>
                <a:spcPts val="0"/>
              </a:spcAft>
              <a:buNone/>
            </a:pPr>
            <a:endParaRPr lang="en-US" sz="1800" dirty="0">
              <a:solidFill>
                <a:schemeClr val="tx1"/>
              </a:solidFill>
              <a:effectLst/>
              <a:latin typeface="Times New Roman" panose="02020603050405020304" pitchFamily="18" charset="0"/>
              <a:ea typeface="Calibri" panose="020F0502020204030204" pitchFamily="34" charset="0"/>
            </a:endParaRPr>
          </a:p>
          <a:p>
            <a:r>
              <a:rPr lang="en-US" dirty="0"/>
              <a:t>As the Nursing &amp; Allied Administrative Assistant:</a:t>
            </a:r>
          </a:p>
          <a:p>
            <a:pPr marL="0" marR="0">
              <a:spcBef>
                <a:spcPts val="0"/>
              </a:spcBef>
              <a:spcAft>
                <a:spcPts val="0"/>
              </a:spcAft>
            </a:pPr>
            <a:r>
              <a:rPr lang="en-US" b="1" u="sng" dirty="0">
                <a:solidFill>
                  <a:schemeClr val="tx1"/>
                </a:solidFill>
                <a:latin typeface="Times New Roman" panose="02020603050405020304" pitchFamily="18" charset="0"/>
                <a:ea typeface="Calibri" panose="020F0502020204030204" pitchFamily="34" charset="0"/>
              </a:rPr>
              <a:t>I support the following programs: (125) </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PTA program (56)</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Pharmacy Technician Program (24)</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C.NA Program (45)</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EMT Program </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HLTH 405 (Rehab Aide) /406 (AHA BLS CPR) Classes </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Allied Health Division</a:t>
            </a:r>
          </a:p>
          <a:p>
            <a:pPr marL="0" marR="0">
              <a:spcBef>
                <a:spcPts val="0"/>
              </a:spcBef>
              <a:spcAft>
                <a:spcPts val="0"/>
              </a:spcAft>
            </a:pPr>
            <a:endParaRPr lang="en-US" dirty="0">
              <a:solidFill>
                <a:schemeClr val="tx1"/>
              </a:solidFill>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Angela Iniguez</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559-737-6135 (call or text) </a:t>
            </a:r>
          </a:p>
          <a:p>
            <a:pPr marL="0" marR="0">
              <a:spcBef>
                <a:spcPts val="0"/>
              </a:spcBef>
              <a:spcAft>
                <a:spcPts val="0"/>
              </a:spcAft>
            </a:pPr>
            <a:r>
              <a:rPr lang="en-US" dirty="0">
                <a:solidFill>
                  <a:schemeClr val="tx1"/>
                </a:solidFill>
                <a:latin typeface="Times New Roman" panose="02020603050405020304" pitchFamily="18" charset="0"/>
                <a:ea typeface="Calibri" panose="020F0502020204030204" pitchFamily="34" charset="0"/>
              </a:rPr>
              <a:t>angelai@cos.edu </a:t>
            </a:r>
          </a:p>
          <a:p>
            <a:pPr marL="0" marR="0">
              <a:spcBef>
                <a:spcPts val="0"/>
              </a:spcBef>
              <a:spcAft>
                <a:spcPts val="0"/>
              </a:spcAft>
            </a:pPr>
            <a:endParaRPr lang="en-US" dirty="0">
              <a:solidFill>
                <a:schemeClr val="tx1"/>
              </a:solidFill>
              <a:latin typeface="Times New Roman" panose="02020603050405020304" pitchFamily="18" charset="0"/>
              <a:ea typeface="Calibri" panose="020F0502020204030204" pitchFamily="34" charset="0"/>
            </a:endParaRPr>
          </a:p>
          <a:p>
            <a:pPr marL="0" marR="0">
              <a:spcBef>
                <a:spcPts val="0"/>
              </a:spcBef>
              <a:spcAft>
                <a:spcPts val="0"/>
              </a:spcAft>
            </a:pPr>
            <a:endParaRPr lang="en-US" dirty="0">
              <a:solidFill>
                <a:schemeClr val="tx1"/>
              </a:solidFill>
              <a:latin typeface="Calibri" panose="020F0502020204030204" pitchFamily="34" charset="0"/>
              <a:ea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62F4AADC-B1FD-5002-149B-56A426DC6A89}"/>
              </a:ext>
            </a:extLst>
          </p:cNvPr>
          <p:cNvSpPr>
            <a:spLocks noGrp="1"/>
          </p:cNvSpPr>
          <p:nvPr>
            <p:ph type="body" sz="half" idx="2"/>
          </p:nvPr>
        </p:nvSpPr>
        <p:spPr/>
        <p:txBody>
          <a:bodyPr/>
          <a:lstStyle/>
          <a:p>
            <a:pPr marL="285750" indent="-285750">
              <a:buFont typeface="Wingdings" panose="05000000000000000000" pitchFamily="2" charset="2"/>
              <a:buChar char="§"/>
            </a:pPr>
            <a:r>
              <a:rPr lang="en-US" dirty="0"/>
              <a:t>Not Tech Savvy?</a:t>
            </a:r>
          </a:p>
          <a:p>
            <a:pPr marL="285750" indent="-285750">
              <a:buFont typeface="Wingdings" panose="05000000000000000000" pitchFamily="2" charset="2"/>
              <a:buChar char="§"/>
            </a:pPr>
            <a:r>
              <a:rPr lang="en-US" dirty="0"/>
              <a:t>Confused on how to upload?</a:t>
            </a:r>
          </a:p>
          <a:p>
            <a:pPr marL="285750" indent="-285750">
              <a:buFont typeface="Wingdings" panose="05000000000000000000" pitchFamily="2" charset="2"/>
              <a:buChar char="§"/>
            </a:pPr>
            <a:r>
              <a:rPr lang="en-US" dirty="0"/>
              <a:t>Don’t have access to scanner, laptop or desktop?</a:t>
            </a:r>
          </a:p>
          <a:p>
            <a:pPr marL="285750" indent="-285750">
              <a:buFont typeface="Wingdings" panose="05000000000000000000" pitchFamily="2" charset="2"/>
              <a:buChar char="§"/>
            </a:pPr>
            <a:r>
              <a:rPr lang="en-US" dirty="0"/>
              <a:t>Don’t know where to start in submitting your documents?</a:t>
            </a:r>
          </a:p>
          <a:p>
            <a:pPr marL="285750" indent="-285750">
              <a:buFont typeface="Wingdings" panose="05000000000000000000" pitchFamily="2" charset="2"/>
              <a:buChar char="§"/>
            </a:pPr>
            <a:r>
              <a:rPr lang="en-US" dirty="0"/>
              <a:t>Got an email that your submission rejection? Forward rejection email either via text or email. I will review and respond once complete. </a:t>
            </a:r>
          </a:p>
          <a:p>
            <a:endParaRPr lang="en-US" dirty="0"/>
          </a:p>
        </p:txBody>
      </p:sp>
    </p:spTree>
    <p:extLst>
      <p:ext uri="{BB962C8B-B14F-4D97-AF65-F5344CB8AC3E}">
        <p14:creationId xmlns:p14="http://schemas.microsoft.com/office/powerpoint/2010/main" val="2937605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C737-461A-4A3E-917F-4F1A6B2EE886}"/>
              </a:ext>
            </a:extLst>
          </p:cNvPr>
          <p:cNvSpPr>
            <a:spLocks noGrp="1"/>
          </p:cNvSpPr>
          <p:nvPr>
            <p:ph type="title"/>
          </p:nvPr>
        </p:nvSpPr>
        <p:spPr/>
        <p:txBody>
          <a:bodyPr/>
          <a:lstStyle/>
          <a:p>
            <a:r>
              <a:rPr lang="en-US" dirty="0"/>
              <a:t>Post Program Resources </a:t>
            </a:r>
          </a:p>
        </p:txBody>
      </p:sp>
      <p:sp>
        <p:nvSpPr>
          <p:cNvPr id="3" name="Content Placeholder 2">
            <a:extLst>
              <a:ext uri="{FF2B5EF4-FFF2-40B4-BE49-F238E27FC236}">
                <a16:creationId xmlns:a16="http://schemas.microsoft.com/office/drawing/2014/main" id="{2EE501A8-E1AC-41D5-8231-E9C744263335}"/>
              </a:ext>
            </a:extLst>
          </p:cNvPr>
          <p:cNvSpPr>
            <a:spLocks noGrp="1"/>
          </p:cNvSpPr>
          <p:nvPr>
            <p:ph idx="1"/>
          </p:nvPr>
        </p:nvSpPr>
        <p:spPr/>
        <p:txBody>
          <a:bodyPr/>
          <a:lstStyle/>
          <a:p>
            <a:pPr marL="0" indent="0">
              <a:buNone/>
            </a:pPr>
            <a:r>
              <a:rPr lang="en-US" dirty="0"/>
              <a:t>GED Transcripts: </a:t>
            </a:r>
          </a:p>
          <a:p>
            <a:pPr marL="0" indent="0">
              <a:buNone/>
            </a:pPr>
            <a:endParaRPr lang="en-US" dirty="0"/>
          </a:p>
          <a:p>
            <a:pPr marL="0" indent="0">
              <a:buNone/>
            </a:pPr>
            <a:endParaRPr lang="en-US" dirty="0"/>
          </a:p>
          <a:p>
            <a:pPr marL="0" indent="0">
              <a:buNone/>
            </a:pPr>
            <a:endParaRPr lang="en-US" dirty="0"/>
          </a:p>
          <a:p>
            <a:pPr marL="0" indent="0">
              <a:buNone/>
            </a:pPr>
            <a:r>
              <a:rPr lang="en-US" dirty="0"/>
              <a:t>High School Transcripts:</a:t>
            </a:r>
          </a:p>
          <a:p>
            <a:pPr marL="0" indent="0">
              <a:buNone/>
            </a:pPr>
            <a:endParaRPr lang="en-US" dirty="0"/>
          </a:p>
          <a:p>
            <a:pPr marL="0" indent="0">
              <a:buNone/>
            </a:pPr>
            <a:endParaRPr lang="en-US" dirty="0"/>
          </a:p>
          <a:p>
            <a:pPr marL="0" indent="0">
              <a:buNone/>
            </a:pPr>
            <a:endParaRPr lang="en-US" dirty="0"/>
          </a:p>
          <a:p>
            <a:pPr marL="0" indent="0">
              <a:buNone/>
            </a:pPr>
            <a:r>
              <a:rPr lang="en-US" dirty="0"/>
              <a:t>Self Query Order:</a:t>
            </a:r>
          </a:p>
          <a:p>
            <a:pPr marL="0" indent="0">
              <a:buNone/>
            </a:pPr>
            <a:endParaRPr lang="en-US" dirty="0"/>
          </a:p>
        </p:txBody>
      </p:sp>
      <p:sp>
        <p:nvSpPr>
          <p:cNvPr id="4" name="Text Placeholder 3">
            <a:extLst>
              <a:ext uri="{FF2B5EF4-FFF2-40B4-BE49-F238E27FC236}">
                <a16:creationId xmlns:a16="http://schemas.microsoft.com/office/drawing/2014/main" id="{593C18D1-8D80-47EB-88DD-7FC1C7DC06F2}"/>
              </a:ext>
            </a:extLst>
          </p:cNvPr>
          <p:cNvSpPr>
            <a:spLocks noGrp="1"/>
          </p:cNvSpPr>
          <p:nvPr>
            <p:ph type="body" sz="half" idx="2"/>
          </p:nvPr>
        </p:nvSpPr>
        <p:spPr/>
        <p:txBody>
          <a:bodyPr/>
          <a:lstStyle/>
          <a:p>
            <a:endParaRPr lang="en-US" dirty="0"/>
          </a:p>
        </p:txBody>
      </p:sp>
      <p:pic>
        <p:nvPicPr>
          <p:cNvPr id="7" name="Picture 6" descr="A qr code with circles&#10;&#10;AI-generated content may be incorrect.">
            <a:extLst>
              <a:ext uri="{FF2B5EF4-FFF2-40B4-BE49-F238E27FC236}">
                <a16:creationId xmlns:a16="http://schemas.microsoft.com/office/drawing/2014/main" id="{7B419145-BA41-9027-DBBA-6A7186CAF4C6}"/>
              </a:ext>
            </a:extLst>
          </p:cNvPr>
          <p:cNvPicPr>
            <a:picLocks noChangeAspect="1"/>
          </p:cNvPicPr>
          <p:nvPr/>
        </p:nvPicPr>
        <p:blipFill>
          <a:blip r:embed="rId2"/>
          <a:stretch>
            <a:fillRect/>
          </a:stretch>
        </p:blipFill>
        <p:spPr>
          <a:xfrm>
            <a:off x="6592457" y="594359"/>
            <a:ext cx="1849583" cy="1849583"/>
          </a:xfrm>
          <a:prstGeom prst="rect">
            <a:avLst/>
          </a:prstGeom>
        </p:spPr>
      </p:pic>
      <p:pic>
        <p:nvPicPr>
          <p:cNvPr id="11" name="Picture 10" descr="A qr code with circles and circles&#10;&#10;AI-generated content may be incorrect.">
            <a:extLst>
              <a:ext uri="{FF2B5EF4-FFF2-40B4-BE49-F238E27FC236}">
                <a16:creationId xmlns:a16="http://schemas.microsoft.com/office/drawing/2014/main" id="{43EB74BB-79E7-EB73-7E68-DA7D00783CAA}"/>
              </a:ext>
            </a:extLst>
          </p:cNvPr>
          <p:cNvPicPr>
            <a:picLocks noChangeAspect="1"/>
          </p:cNvPicPr>
          <p:nvPr/>
        </p:nvPicPr>
        <p:blipFill>
          <a:blip r:embed="rId3"/>
          <a:stretch>
            <a:fillRect/>
          </a:stretch>
        </p:blipFill>
        <p:spPr>
          <a:xfrm>
            <a:off x="4929911" y="4682835"/>
            <a:ext cx="1888375" cy="1888375"/>
          </a:xfrm>
          <a:prstGeom prst="rect">
            <a:avLst/>
          </a:prstGeom>
        </p:spPr>
      </p:pic>
      <p:pic>
        <p:nvPicPr>
          <p:cNvPr id="13" name="Picture 12" descr="A qr code with circles and circles&#10;&#10;AI-generated content may be incorrect.">
            <a:extLst>
              <a:ext uri="{FF2B5EF4-FFF2-40B4-BE49-F238E27FC236}">
                <a16:creationId xmlns:a16="http://schemas.microsoft.com/office/drawing/2014/main" id="{61CF53C8-CA6C-F4CC-477C-3FA59EC18E62}"/>
              </a:ext>
            </a:extLst>
          </p:cNvPr>
          <p:cNvPicPr>
            <a:picLocks noChangeAspect="1"/>
          </p:cNvPicPr>
          <p:nvPr/>
        </p:nvPicPr>
        <p:blipFill>
          <a:blip r:embed="rId4"/>
          <a:stretch>
            <a:fillRect/>
          </a:stretch>
        </p:blipFill>
        <p:spPr>
          <a:xfrm>
            <a:off x="7352147" y="2578792"/>
            <a:ext cx="1849583" cy="1849583"/>
          </a:xfrm>
          <a:prstGeom prst="rect">
            <a:avLst/>
          </a:prstGeom>
        </p:spPr>
      </p:pic>
    </p:spTree>
    <p:extLst>
      <p:ext uri="{BB962C8B-B14F-4D97-AF65-F5344CB8AC3E}">
        <p14:creationId xmlns:p14="http://schemas.microsoft.com/office/powerpoint/2010/main" val="216091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252F6-3661-41E7-B6A5-28C7DB798886}"/>
              </a:ext>
            </a:extLst>
          </p:cNvPr>
          <p:cNvSpPr>
            <a:spLocks noGrp="1"/>
          </p:cNvSpPr>
          <p:nvPr>
            <p:ph type="title"/>
          </p:nvPr>
        </p:nvSpPr>
        <p:spPr/>
        <p:txBody>
          <a:bodyPr/>
          <a:lstStyle/>
          <a:p>
            <a:r>
              <a:rPr lang="en-US" dirty="0"/>
              <a:t>Notes on Requirement Documents</a:t>
            </a:r>
          </a:p>
        </p:txBody>
      </p:sp>
      <p:sp>
        <p:nvSpPr>
          <p:cNvPr id="6" name="Content Placeholder 5">
            <a:extLst>
              <a:ext uri="{FF2B5EF4-FFF2-40B4-BE49-F238E27FC236}">
                <a16:creationId xmlns:a16="http://schemas.microsoft.com/office/drawing/2014/main" id="{658FA7C3-6CD7-4061-AE8A-29653F50FFEC}"/>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solidFill>
                  <a:schemeClr val="tx1"/>
                </a:solidFill>
              </a:rPr>
              <a:t>Physical exam must be signed by a Physician or a Nurse Practitioner (COS Health Center)</a:t>
            </a:r>
          </a:p>
          <a:p>
            <a:pPr marL="285750" indent="-285750">
              <a:buFont typeface="Arial" panose="020B0604020202020204" pitchFamily="34" charset="0"/>
              <a:buChar char="•"/>
            </a:pPr>
            <a:r>
              <a:rPr lang="en-US" dirty="0">
                <a:solidFill>
                  <a:schemeClr val="tx1"/>
                </a:solidFill>
              </a:rPr>
              <a:t>Immunization record documents must be from your medical clinic or on your yellow card;  </a:t>
            </a:r>
            <a:r>
              <a:rPr lang="en-US" b="1" i="1" dirty="0">
                <a:solidFill>
                  <a:schemeClr val="tx1"/>
                </a:solidFill>
              </a:rPr>
              <a:t>high school record are not accepted. </a:t>
            </a:r>
            <a:r>
              <a:rPr lang="en-US" dirty="0">
                <a:solidFill>
                  <a:schemeClr val="tx1"/>
                </a:solidFill>
              </a:rPr>
              <a:t>(check with the COS Health Center for CAIRS2 Immunization Record)</a:t>
            </a:r>
          </a:p>
          <a:p>
            <a:pPr marL="285750" indent="-285750">
              <a:buFont typeface="Arial" panose="020B0604020202020204" pitchFamily="34" charset="0"/>
              <a:buChar char="•"/>
            </a:pPr>
            <a:r>
              <a:rPr lang="en-US" dirty="0">
                <a:solidFill>
                  <a:schemeClr val="tx1"/>
                </a:solidFill>
              </a:rPr>
              <a:t>TB Two Steps take two weeks to complete; complete first before receiving any immunization vaccines </a:t>
            </a:r>
            <a:r>
              <a:rPr lang="en-US" b="1" dirty="0">
                <a:solidFill>
                  <a:schemeClr val="tx1"/>
                </a:solidFill>
              </a:rPr>
              <a:t>OR</a:t>
            </a:r>
            <a:r>
              <a:rPr lang="en-US" dirty="0">
                <a:solidFill>
                  <a:schemeClr val="tx1"/>
                </a:solidFill>
              </a:rPr>
              <a:t> complete a </a:t>
            </a:r>
            <a:r>
              <a:rPr lang="en-US" dirty="0" err="1">
                <a:solidFill>
                  <a:schemeClr val="tx1"/>
                </a:solidFill>
              </a:rPr>
              <a:t>Quantiferon</a:t>
            </a:r>
            <a:r>
              <a:rPr lang="en-US" dirty="0">
                <a:solidFill>
                  <a:schemeClr val="tx1"/>
                </a:solidFill>
              </a:rPr>
              <a:t> TB Gold Test (Bloodwork).</a:t>
            </a:r>
          </a:p>
          <a:p>
            <a:pPr marL="285750" indent="-285750">
              <a:buFont typeface="Arial" panose="020B0604020202020204" pitchFamily="34" charset="0"/>
              <a:buChar char="•"/>
            </a:pPr>
            <a:r>
              <a:rPr lang="en-US" dirty="0">
                <a:solidFill>
                  <a:schemeClr val="tx1"/>
                </a:solidFill>
              </a:rPr>
              <a:t>Varicella: You will need to have a titer done if you had Chickenpox as a child to show immunity. MMR </a:t>
            </a:r>
          </a:p>
          <a:p>
            <a:pPr marL="285750" indent="-285750">
              <a:buFont typeface="Arial" panose="020B0604020202020204" pitchFamily="34" charset="0"/>
              <a:buChar char="•"/>
            </a:pPr>
            <a:r>
              <a:rPr lang="en-US" dirty="0">
                <a:solidFill>
                  <a:schemeClr val="tx1"/>
                </a:solidFill>
              </a:rPr>
              <a:t>MMR: Titers need to include Measles, Mumps, and Rubella. </a:t>
            </a:r>
          </a:p>
          <a:p>
            <a:pPr marL="285750" indent="-285750">
              <a:buFont typeface="Arial" panose="020B0604020202020204" pitchFamily="34" charset="0"/>
              <a:buChar char="•"/>
            </a:pPr>
            <a:r>
              <a:rPr lang="en-US" dirty="0">
                <a:solidFill>
                  <a:schemeClr val="tx1"/>
                </a:solidFill>
              </a:rPr>
              <a:t>COS Health Center: Provide Free Flu Vaccines and TB Two- Step testing. Contact the Health Center at 559-730-3880 for more information regarding times &amp; other services.  </a:t>
            </a:r>
          </a:p>
          <a:p>
            <a:pPr marL="285750" indent="-285750">
              <a:buFont typeface="Arial" panose="020B0604020202020204" pitchFamily="34" charset="0"/>
              <a:buChar char="•"/>
            </a:pPr>
            <a:r>
              <a:rPr lang="en-US" dirty="0">
                <a:solidFill>
                  <a:schemeClr val="tx1"/>
                </a:solidFill>
              </a:rPr>
              <a:t>CPR Cards: </a:t>
            </a:r>
            <a:r>
              <a:rPr lang="en-US" b="1" i="1" u="sng" dirty="0">
                <a:solidFill>
                  <a:schemeClr val="tx1"/>
                </a:solidFill>
              </a:rPr>
              <a:t>Red Cross and Mets guidelines of AHA are not accepted</a:t>
            </a:r>
            <a:r>
              <a:rPr lang="en-US" dirty="0">
                <a:solidFill>
                  <a:schemeClr val="tx1"/>
                </a:solidFill>
              </a:rPr>
              <a:t>. Only American Heart Association. ( recommend Visalia CPR or Central Valley CPR; or COS HLTH 406 Class)</a:t>
            </a:r>
          </a:p>
          <a:p>
            <a:endParaRPr lang="en-US" dirty="0"/>
          </a:p>
        </p:txBody>
      </p:sp>
    </p:spTree>
    <p:extLst>
      <p:ext uri="{BB962C8B-B14F-4D97-AF65-F5344CB8AC3E}">
        <p14:creationId xmlns:p14="http://schemas.microsoft.com/office/powerpoint/2010/main" val="13792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55EB21F-A4B4-4C4B-A4D6-7A22526B72C2}"/>
              </a:ext>
            </a:extLst>
          </p:cNvPr>
          <p:cNvGraphicFramePr>
            <a:graphicFrameLocks noGrp="1"/>
          </p:cNvGraphicFramePr>
          <p:nvPr>
            <p:ph idx="4294967295"/>
          </p:nvPr>
        </p:nvGraphicFramePr>
        <p:xfrm>
          <a:off x="430922" y="91023"/>
          <a:ext cx="11330156" cy="617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73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0611-556D-6CF9-4ACD-93A5F31EBCFE}"/>
              </a:ext>
            </a:extLst>
          </p:cNvPr>
          <p:cNvSpPr>
            <a:spLocks noGrp="1"/>
          </p:cNvSpPr>
          <p:nvPr>
            <p:ph type="title"/>
          </p:nvPr>
        </p:nvSpPr>
        <p:spPr/>
        <p:txBody>
          <a:bodyPr/>
          <a:lstStyle/>
          <a:p>
            <a:r>
              <a:rPr lang="en-US" dirty="0"/>
              <a:t>Immunization Record Example</a:t>
            </a:r>
          </a:p>
        </p:txBody>
      </p:sp>
      <p:pic>
        <p:nvPicPr>
          <p:cNvPr id="6" name="Content Placeholder 5" descr="A close-up of a document&#10;&#10;Description automatically generated">
            <a:extLst>
              <a:ext uri="{FF2B5EF4-FFF2-40B4-BE49-F238E27FC236}">
                <a16:creationId xmlns:a16="http://schemas.microsoft.com/office/drawing/2014/main" id="{0808F139-15F2-B76B-34CE-4F40D13A3E52}"/>
              </a:ext>
            </a:extLst>
          </p:cNvPr>
          <p:cNvPicPr>
            <a:picLocks noGrp="1" noChangeAspect="1"/>
          </p:cNvPicPr>
          <p:nvPr>
            <p:ph idx="1"/>
          </p:nvPr>
        </p:nvPicPr>
        <p:blipFill>
          <a:blip r:embed="rId2"/>
          <a:stretch>
            <a:fillRect/>
          </a:stretch>
        </p:blipFill>
        <p:spPr>
          <a:xfrm>
            <a:off x="5512652" y="344799"/>
            <a:ext cx="4958343" cy="6520342"/>
          </a:xfrm>
        </p:spPr>
      </p:pic>
      <p:sp>
        <p:nvSpPr>
          <p:cNvPr id="4" name="Text Placeholder 3">
            <a:extLst>
              <a:ext uri="{FF2B5EF4-FFF2-40B4-BE49-F238E27FC236}">
                <a16:creationId xmlns:a16="http://schemas.microsoft.com/office/drawing/2014/main" id="{752CE587-8F00-38DD-0BBA-347CE4279396}"/>
              </a:ext>
            </a:extLst>
          </p:cNvPr>
          <p:cNvSpPr>
            <a:spLocks noGrp="1"/>
          </p:cNvSpPr>
          <p:nvPr>
            <p:ph type="body" sz="half" idx="2"/>
          </p:nvPr>
        </p:nvSpPr>
        <p:spPr/>
        <p:txBody>
          <a:bodyPr/>
          <a:lstStyle/>
          <a:p>
            <a:pPr marL="285750" indent="-285750">
              <a:buFont typeface="Wingdings" panose="05000000000000000000" pitchFamily="2" charset="2"/>
              <a:buChar char="q"/>
            </a:pPr>
            <a:r>
              <a:rPr lang="en-US" dirty="0"/>
              <a:t>Your Legal name listed</a:t>
            </a:r>
          </a:p>
          <a:p>
            <a:pPr marL="285750" indent="-285750">
              <a:buFont typeface="Wingdings" panose="05000000000000000000" pitchFamily="2" charset="2"/>
              <a:buChar char="q"/>
            </a:pPr>
            <a:r>
              <a:rPr lang="en-US" dirty="0"/>
              <a:t>Provider/ Clinic Name </a:t>
            </a:r>
          </a:p>
          <a:p>
            <a:pPr marL="285750" indent="-285750">
              <a:buFont typeface="Wingdings" panose="05000000000000000000" pitchFamily="2" charset="2"/>
              <a:buChar char="q"/>
            </a:pPr>
            <a:r>
              <a:rPr lang="en-US" dirty="0"/>
              <a:t>Vaccination listed with dates administrated. </a:t>
            </a:r>
          </a:p>
          <a:p>
            <a:pPr marL="285750" indent="-285750">
              <a:buFont typeface="Wingdings" panose="05000000000000000000" pitchFamily="2" charset="2"/>
              <a:buChar char="§"/>
            </a:pPr>
            <a:r>
              <a:rPr lang="en-US" dirty="0"/>
              <a:t>The clinic verifies all listed information is accurate. </a:t>
            </a:r>
          </a:p>
          <a:p>
            <a:r>
              <a:rPr lang="en-US" dirty="0"/>
              <a:t>Upload document and tag document for vaccine entries.  </a:t>
            </a:r>
          </a:p>
        </p:txBody>
      </p:sp>
    </p:spTree>
    <p:extLst>
      <p:ext uri="{BB962C8B-B14F-4D97-AF65-F5344CB8AC3E}">
        <p14:creationId xmlns:p14="http://schemas.microsoft.com/office/powerpoint/2010/main" val="192807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359229"/>
            <a:ext cx="9095035" cy="1447800"/>
          </a:xfrm>
        </p:spPr>
        <p:txBody>
          <a:bodyPr>
            <a:normAutofit/>
          </a:bodyPr>
          <a:lstStyle/>
          <a:p>
            <a:pPr algn="r"/>
            <a:r>
              <a:rPr lang="en-US" sz="6000" b="1" dirty="0">
                <a:solidFill>
                  <a:schemeClr val="tx1"/>
                </a:solidFill>
              </a:rPr>
              <a:t>Complio Overview</a:t>
            </a:r>
          </a:p>
        </p:txBody>
      </p:sp>
      <p:sp>
        <p:nvSpPr>
          <p:cNvPr id="5" name="Content Placeholder 4"/>
          <p:cNvSpPr>
            <a:spLocks noGrp="1"/>
          </p:cNvSpPr>
          <p:nvPr>
            <p:ph idx="1"/>
          </p:nvPr>
        </p:nvSpPr>
        <p:spPr>
          <a:xfrm>
            <a:off x="5702470" y="2129121"/>
            <a:ext cx="3967498" cy="1382486"/>
          </a:xfrm>
        </p:spPr>
        <p:txBody>
          <a:bodyPr/>
          <a:lstStyle/>
          <a:p>
            <a:r>
              <a:rPr lang="en-US" dirty="0">
                <a:hlinkClick r:id="rId3"/>
              </a:rPr>
              <a:t>Complio Overview Video</a:t>
            </a:r>
            <a:endParaRPr lang="en-US" dirty="0"/>
          </a:p>
          <a:p>
            <a:endParaRPr lang="en-US" dirty="0"/>
          </a:p>
          <a:p>
            <a:pPr marL="0" indent="0">
              <a:buNone/>
            </a:pPr>
            <a:endParaRPr lang="en-US" dirty="0"/>
          </a:p>
        </p:txBody>
      </p:sp>
      <p:sp>
        <p:nvSpPr>
          <p:cNvPr id="4" name="Text Placeholder 3"/>
          <p:cNvSpPr>
            <a:spLocks noGrp="1"/>
          </p:cNvSpPr>
          <p:nvPr>
            <p:ph type="body" sz="half" idx="2"/>
          </p:nvPr>
        </p:nvSpPr>
        <p:spPr>
          <a:xfrm>
            <a:off x="5586635" y="3833699"/>
            <a:ext cx="3683199" cy="998360"/>
          </a:xfrm>
        </p:spPr>
        <p:txBody>
          <a:bodyPr>
            <a:normAutofit/>
          </a:bodyPr>
          <a:lstStyle/>
          <a:p>
            <a:pPr algn="ctr"/>
            <a:r>
              <a:rPr lang="en-US" sz="1600" dirty="0">
                <a:solidFill>
                  <a:schemeClr val="tx1"/>
                </a:solidFill>
              </a:rPr>
              <a:t>COS Complio Website: </a:t>
            </a:r>
          </a:p>
          <a:p>
            <a:pPr algn="ctr"/>
            <a:r>
              <a:rPr lang="en-US" sz="1800" b="1" dirty="0">
                <a:solidFill>
                  <a:srgbClr val="2998E3"/>
                </a:solidFill>
              </a:rPr>
              <a:t>https://cos.complio.com</a:t>
            </a:r>
            <a:endParaRPr lang="en-US" sz="1800" b="1" dirty="0">
              <a:solidFill>
                <a:schemeClr val="tx1"/>
              </a:solidFill>
            </a:endParaRPr>
          </a:p>
          <a:p>
            <a:endParaRPr lang="en-US" sz="1600" dirty="0">
              <a:solidFill>
                <a:schemeClr val="tx1"/>
              </a:solidFill>
            </a:endParaRPr>
          </a:p>
          <a:p>
            <a:endParaRPr lang="en-US" dirty="0"/>
          </a:p>
        </p:txBody>
      </p:sp>
      <p:pic>
        <p:nvPicPr>
          <p:cNvPr id="6" name="Picture 5" descr="A screenshot of a computer&#10;&#10;Description automatically generated">
            <a:extLst>
              <a:ext uri="{FF2B5EF4-FFF2-40B4-BE49-F238E27FC236}">
                <a16:creationId xmlns:a16="http://schemas.microsoft.com/office/drawing/2014/main" id="{138FCB2E-CF88-4AA1-E5D6-B0959093D525}"/>
              </a:ext>
            </a:extLst>
          </p:cNvPr>
          <p:cNvPicPr>
            <a:picLocks noChangeAspect="1"/>
          </p:cNvPicPr>
          <p:nvPr/>
        </p:nvPicPr>
        <p:blipFill>
          <a:blip r:embed="rId4"/>
          <a:stretch>
            <a:fillRect/>
          </a:stretch>
        </p:blipFill>
        <p:spPr>
          <a:xfrm>
            <a:off x="418866" y="1965753"/>
            <a:ext cx="3502130" cy="3282904"/>
          </a:xfrm>
          <a:prstGeom prst="rect">
            <a:avLst/>
          </a:prstGeom>
        </p:spPr>
      </p:pic>
      <p:pic>
        <p:nvPicPr>
          <p:cNvPr id="8" name="Picture 7" descr="A qr code with circles&#10;&#10;AI-generated content may be incorrect.">
            <a:extLst>
              <a:ext uri="{FF2B5EF4-FFF2-40B4-BE49-F238E27FC236}">
                <a16:creationId xmlns:a16="http://schemas.microsoft.com/office/drawing/2014/main" id="{C452D702-56A3-7CBC-9F18-60F9550D2055}"/>
              </a:ext>
            </a:extLst>
          </p:cNvPr>
          <p:cNvPicPr>
            <a:picLocks noChangeAspect="1"/>
          </p:cNvPicPr>
          <p:nvPr/>
        </p:nvPicPr>
        <p:blipFill>
          <a:blip r:embed="rId5"/>
          <a:stretch>
            <a:fillRect/>
          </a:stretch>
        </p:blipFill>
        <p:spPr>
          <a:xfrm>
            <a:off x="9269834" y="3806866"/>
            <a:ext cx="2488211" cy="2488211"/>
          </a:xfrm>
          <a:prstGeom prst="rect">
            <a:avLst/>
          </a:prstGeom>
        </p:spPr>
      </p:pic>
    </p:spTree>
    <p:extLst>
      <p:ext uri="{BB962C8B-B14F-4D97-AF65-F5344CB8AC3E}">
        <p14:creationId xmlns:p14="http://schemas.microsoft.com/office/powerpoint/2010/main" val="325354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8B123E1-6775-1F2C-CCED-0079D3745F7C}"/>
              </a:ext>
            </a:extLst>
          </p:cNvPr>
          <p:cNvSpPr>
            <a:spLocks noGrp="1"/>
          </p:cNvSpPr>
          <p:nvPr>
            <p:ph type="title"/>
          </p:nvPr>
        </p:nvSpPr>
        <p:spPr>
          <a:xfrm>
            <a:off x="414424" y="812676"/>
            <a:ext cx="3084844" cy="1569150"/>
          </a:xfrm>
        </p:spPr>
        <p:txBody>
          <a:bodyPr vert="horz" lIns="91440" tIns="45720" rIns="91440" bIns="45720" rtlCol="0" anchor="b">
            <a:normAutofit/>
          </a:bodyPr>
          <a:lstStyle/>
          <a:p>
            <a:pPr algn="ctr"/>
            <a:r>
              <a:rPr lang="en-US" b="1" dirty="0"/>
              <a:t>Creating a Complio Account</a:t>
            </a:r>
          </a:p>
        </p:txBody>
      </p:sp>
      <p:sp>
        <p:nvSpPr>
          <p:cNvPr id="4" name="Text Placeholder 3">
            <a:extLst>
              <a:ext uri="{FF2B5EF4-FFF2-40B4-BE49-F238E27FC236}">
                <a16:creationId xmlns:a16="http://schemas.microsoft.com/office/drawing/2014/main" id="{2CDF1B74-D904-1293-2F6D-45FBEBBB0520}"/>
              </a:ext>
            </a:extLst>
          </p:cNvPr>
          <p:cNvSpPr>
            <a:spLocks noGrp="1"/>
          </p:cNvSpPr>
          <p:nvPr>
            <p:ph type="body" sz="half" idx="2"/>
          </p:nvPr>
        </p:nvSpPr>
        <p:spPr>
          <a:xfrm>
            <a:off x="414424" y="2604349"/>
            <a:ext cx="3360622" cy="3922285"/>
          </a:xfrm>
        </p:spPr>
        <p:txBody>
          <a:bodyPr vert="horz" lIns="0" tIns="45720" rIns="0" bIns="45720" rtlCol="0">
            <a:normAutofit/>
          </a:bodyPr>
          <a:lstStyle/>
          <a:p>
            <a:pPr marL="285750" indent="-285750">
              <a:buFont typeface="Wingdings" panose="05000000000000000000" pitchFamily="2" charset="2"/>
              <a:buChar char="§"/>
            </a:pPr>
            <a:r>
              <a:rPr lang="en-US" sz="1400" dirty="0">
                <a:solidFill>
                  <a:schemeClr val="bg1"/>
                </a:solidFill>
              </a:rPr>
              <a:t>Use only your COS giant email when creating an account. </a:t>
            </a:r>
          </a:p>
          <a:p>
            <a:pPr marL="285750" indent="-285750">
              <a:buFont typeface="Wingdings" panose="05000000000000000000" pitchFamily="2" charset="2"/>
              <a:buChar char="§"/>
            </a:pPr>
            <a:r>
              <a:rPr lang="en-US" sz="1400" dirty="0">
                <a:solidFill>
                  <a:schemeClr val="bg1"/>
                </a:solidFill>
              </a:rPr>
              <a:t>Make sure you have access to your giant email. </a:t>
            </a:r>
          </a:p>
          <a:p>
            <a:pPr marL="285750" indent="-285750">
              <a:buFont typeface="Wingdings" panose="05000000000000000000" pitchFamily="2" charset="2"/>
              <a:buChar char="§"/>
            </a:pPr>
            <a:r>
              <a:rPr lang="en-US" sz="1400" dirty="0">
                <a:solidFill>
                  <a:schemeClr val="bg1"/>
                </a:solidFill>
              </a:rPr>
              <a:t>Make sure you spell your name correctly and enter your social security number correctly. </a:t>
            </a:r>
          </a:p>
          <a:p>
            <a:pPr marL="285750" indent="-285750">
              <a:buFont typeface="Wingdings" panose="05000000000000000000" pitchFamily="2" charset="2"/>
              <a:buChar char="§"/>
            </a:pPr>
            <a:r>
              <a:rPr lang="en-US" sz="1400" dirty="0">
                <a:solidFill>
                  <a:schemeClr val="bg1"/>
                </a:solidFill>
              </a:rPr>
              <a:t>Do </a:t>
            </a:r>
            <a:r>
              <a:rPr lang="en-US" sz="1400" b="1" u="sng" dirty="0">
                <a:solidFill>
                  <a:schemeClr val="bg1"/>
                </a:solidFill>
              </a:rPr>
              <a:t>NOT</a:t>
            </a:r>
            <a:r>
              <a:rPr lang="en-US" sz="1400" dirty="0">
                <a:solidFill>
                  <a:schemeClr val="bg1"/>
                </a:solidFill>
              </a:rPr>
              <a:t> use “!” as a special symbol at the beginning or end of your password. You will have trouble with logging-on</a:t>
            </a:r>
          </a:p>
          <a:p>
            <a:pPr marL="285750" indent="-285750">
              <a:buFont typeface="Wingdings" panose="05000000000000000000" pitchFamily="2" charset="2"/>
              <a:buChar char="§"/>
            </a:pPr>
            <a:endParaRPr lang="en-US" sz="1400" dirty="0">
              <a:solidFill>
                <a:schemeClr val="tx1"/>
              </a:solidFill>
            </a:endParaRPr>
          </a:p>
          <a:p>
            <a:pPr algn="ctr">
              <a:buFont typeface="Calibri" panose="020F0502020204030204" pitchFamily="34" charset="0"/>
              <a:buChar char=""/>
            </a:pPr>
            <a:endParaRPr lang="en-US" dirty="0"/>
          </a:p>
        </p:txBody>
      </p:sp>
      <p:sp>
        <p:nvSpPr>
          <p:cNvPr id="16"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Content Placeholder 5" descr="A screenshot of a computer screen&#10;&#10;Description automatically generated">
            <a:extLst>
              <a:ext uri="{FF2B5EF4-FFF2-40B4-BE49-F238E27FC236}">
                <a16:creationId xmlns:a16="http://schemas.microsoft.com/office/drawing/2014/main" id="{8F14CE07-EB0A-AA8A-7E6A-A6BB2AEE2F24}"/>
              </a:ext>
            </a:extLst>
          </p:cNvPr>
          <p:cNvPicPr>
            <a:picLocks noGrp="1" noChangeAspect="1"/>
          </p:cNvPicPr>
          <p:nvPr>
            <p:ph idx="1"/>
          </p:nvPr>
        </p:nvPicPr>
        <p:blipFill>
          <a:blip r:embed="rId3"/>
          <a:stretch>
            <a:fillRect/>
          </a:stretch>
        </p:blipFill>
        <p:spPr>
          <a:xfrm>
            <a:off x="4200430" y="1597251"/>
            <a:ext cx="7661224" cy="3619928"/>
          </a:xfrm>
          <a:prstGeom prst="rect">
            <a:avLst/>
          </a:prstGeom>
        </p:spPr>
      </p:pic>
    </p:spTree>
    <p:extLst>
      <p:ext uri="{BB962C8B-B14F-4D97-AF65-F5344CB8AC3E}">
        <p14:creationId xmlns:p14="http://schemas.microsoft.com/office/powerpoint/2010/main" val="398820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9ED7-9466-E65E-7C16-900D273272E2}"/>
              </a:ext>
            </a:extLst>
          </p:cNvPr>
          <p:cNvSpPr>
            <a:spLocks noGrp="1"/>
          </p:cNvSpPr>
          <p:nvPr>
            <p:ph type="title"/>
          </p:nvPr>
        </p:nvSpPr>
        <p:spPr>
          <a:xfrm>
            <a:off x="89762" y="348581"/>
            <a:ext cx="3970509" cy="1719071"/>
          </a:xfrm>
        </p:spPr>
        <p:txBody>
          <a:bodyPr/>
          <a:lstStyle/>
          <a:p>
            <a:pPr algn="ctr"/>
            <a:r>
              <a:rPr lang="en-US" dirty="0"/>
              <a:t>Activate your Complio Account</a:t>
            </a:r>
          </a:p>
        </p:txBody>
      </p:sp>
      <p:pic>
        <p:nvPicPr>
          <p:cNvPr id="6" name="Content Placeholder 5" descr="A screenshot of a computer&#10;&#10;Description automatically generated">
            <a:extLst>
              <a:ext uri="{FF2B5EF4-FFF2-40B4-BE49-F238E27FC236}">
                <a16:creationId xmlns:a16="http://schemas.microsoft.com/office/drawing/2014/main" id="{E264E4FB-4066-97F9-FF73-864966693065}"/>
              </a:ext>
            </a:extLst>
          </p:cNvPr>
          <p:cNvPicPr>
            <a:picLocks noGrp="1" noChangeAspect="1"/>
          </p:cNvPicPr>
          <p:nvPr>
            <p:ph idx="1"/>
          </p:nvPr>
        </p:nvPicPr>
        <p:blipFill>
          <a:blip r:embed="rId3"/>
          <a:stretch>
            <a:fillRect/>
          </a:stretch>
        </p:blipFill>
        <p:spPr>
          <a:xfrm>
            <a:off x="4180269" y="449249"/>
            <a:ext cx="7463091" cy="3051709"/>
          </a:xfrm>
        </p:spPr>
      </p:pic>
      <p:sp>
        <p:nvSpPr>
          <p:cNvPr id="4" name="Text Placeholder 3">
            <a:extLst>
              <a:ext uri="{FF2B5EF4-FFF2-40B4-BE49-F238E27FC236}">
                <a16:creationId xmlns:a16="http://schemas.microsoft.com/office/drawing/2014/main" id="{2729551E-C219-4450-06D1-830A7175AAFF}"/>
              </a:ext>
            </a:extLst>
          </p:cNvPr>
          <p:cNvSpPr>
            <a:spLocks noGrp="1"/>
          </p:cNvSpPr>
          <p:nvPr>
            <p:ph type="body" sz="half" idx="2"/>
          </p:nvPr>
        </p:nvSpPr>
        <p:spPr/>
        <p:txBody>
          <a:bodyPr/>
          <a:lstStyle/>
          <a:p>
            <a:pPr marL="342900" indent="-342900">
              <a:buFont typeface="Wingdings" panose="05000000000000000000" pitchFamily="2" charset="2"/>
              <a:buChar char="Ø"/>
            </a:pPr>
            <a:r>
              <a:rPr lang="en-US" dirty="0"/>
              <a:t>May need to check your spam folder</a:t>
            </a:r>
          </a:p>
          <a:p>
            <a:pPr marL="342900" indent="-342900">
              <a:buFont typeface="Wingdings" panose="05000000000000000000" pitchFamily="2" charset="2"/>
              <a:buChar char="Ø"/>
            </a:pPr>
            <a:r>
              <a:rPr lang="en-US" dirty="0"/>
              <a:t>Email can take a few minutes to 24 hours to receive. </a:t>
            </a:r>
          </a:p>
          <a:p>
            <a:pPr marL="342900" indent="-342900">
              <a:buFont typeface="Wingdings" panose="05000000000000000000" pitchFamily="2" charset="2"/>
              <a:buChar char="Ø"/>
            </a:pPr>
            <a:r>
              <a:rPr lang="en-US" dirty="0"/>
              <a:t>If you have NOT received it within the 4 hours, you’ll need to call American Databank customer service line.</a:t>
            </a:r>
          </a:p>
          <a:p>
            <a:r>
              <a:rPr lang="en-US" b="1" i="0" dirty="0">
                <a:solidFill>
                  <a:schemeClr val="bg1"/>
                </a:solidFill>
                <a:effectLst/>
                <a:latin typeface="Segoe UI" panose="020B0502040204020203" pitchFamily="34" charset="0"/>
              </a:rPr>
              <a:t>Email: </a:t>
            </a:r>
            <a:r>
              <a:rPr lang="en-US" b="0" i="0" dirty="0">
                <a:solidFill>
                  <a:schemeClr val="bg1"/>
                </a:solidFill>
                <a:effectLst/>
                <a:latin typeface="Segoe UI" panose="020B0502040204020203" pitchFamily="34" charset="0"/>
                <a:hlinkClick r:id="rId4">
                  <a:extLst>
                    <a:ext uri="{A12FA001-AC4F-418D-AE19-62706E023703}">
                      <ahyp:hlinkClr xmlns:ahyp="http://schemas.microsoft.com/office/drawing/2018/hyperlinkcolor" val="tx"/>
                    </a:ext>
                  </a:extLst>
                </a:hlinkClick>
              </a:rPr>
              <a:t>complio@americandatabank.com</a:t>
            </a:r>
            <a:r>
              <a:rPr lang="en-US" b="0" i="0" dirty="0">
                <a:solidFill>
                  <a:schemeClr val="bg1"/>
                </a:solidFill>
                <a:effectLst/>
                <a:latin typeface="Segoe UI" panose="020B0502040204020203" pitchFamily="34" charset="0"/>
              </a:rPr>
              <a:t>  </a:t>
            </a:r>
            <a:br>
              <a:rPr lang="en-US" dirty="0">
                <a:solidFill>
                  <a:schemeClr val="bg1"/>
                </a:solidFill>
              </a:rPr>
            </a:br>
            <a:r>
              <a:rPr lang="en-US" b="1" i="0" dirty="0">
                <a:solidFill>
                  <a:schemeClr val="bg1"/>
                </a:solidFill>
                <a:effectLst/>
                <a:latin typeface="Segoe UI" panose="020B0502040204020203" pitchFamily="34" charset="0"/>
              </a:rPr>
              <a:t>Phone:</a:t>
            </a:r>
            <a:r>
              <a:rPr lang="en-US" b="0" i="0" dirty="0">
                <a:solidFill>
                  <a:schemeClr val="bg1"/>
                </a:solidFill>
                <a:effectLst/>
                <a:latin typeface="Segoe UI" panose="020B0502040204020203" pitchFamily="34" charset="0"/>
              </a:rPr>
              <a:t> 1-800-200-0853 or 1-303-573-1130</a:t>
            </a:r>
            <a:endParaRPr lang="en-US" dirty="0">
              <a:solidFill>
                <a:schemeClr val="bg1"/>
              </a:solidFill>
            </a:endParaRPr>
          </a:p>
        </p:txBody>
      </p:sp>
      <p:pic>
        <p:nvPicPr>
          <p:cNvPr id="8" name="Picture 7" descr="A screen shot of a computer screen&#10;&#10;Description automatically generated">
            <a:extLst>
              <a:ext uri="{FF2B5EF4-FFF2-40B4-BE49-F238E27FC236}">
                <a16:creationId xmlns:a16="http://schemas.microsoft.com/office/drawing/2014/main" id="{93FE98E0-B915-1DF2-F99E-0832082D4142}"/>
              </a:ext>
            </a:extLst>
          </p:cNvPr>
          <p:cNvPicPr>
            <a:picLocks noChangeAspect="1"/>
          </p:cNvPicPr>
          <p:nvPr/>
        </p:nvPicPr>
        <p:blipFill>
          <a:blip r:embed="rId5"/>
          <a:stretch>
            <a:fillRect/>
          </a:stretch>
        </p:blipFill>
        <p:spPr>
          <a:xfrm>
            <a:off x="4402849" y="4067501"/>
            <a:ext cx="7553137" cy="2578625"/>
          </a:xfrm>
          <a:prstGeom prst="rect">
            <a:avLst/>
          </a:prstGeom>
        </p:spPr>
      </p:pic>
      <p:sp>
        <p:nvSpPr>
          <p:cNvPr id="9" name="TextBox 8">
            <a:extLst>
              <a:ext uri="{FF2B5EF4-FFF2-40B4-BE49-F238E27FC236}">
                <a16:creationId xmlns:a16="http://schemas.microsoft.com/office/drawing/2014/main" id="{31D6C29D-0BB4-991F-92CF-2E7D041FEEB2}"/>
              </a:ext>
            </a:extLst>
          </p:cNvPr>
          <p:cNvSpPr txBox="1"/>
          <p:nvPr/>
        </p:nvSpPr>
        <p:spPr>
          <a:xfrm>
            <a:off x="4560872" y="3374307"/>
            <a:ext cx="6701883"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Once you activate your account, you’ll need to login with your Complio username and password. Trouble signing on: reset your password without a special symbol at the beginning or end of your password. </a:t>
            </a:r>
          </a:p>
        </p:txBody>
      </p:sp>
    </p:spTree>
    <p:extLst>
      <p:ext uri="{BB962C8B-B14F-4D97-AF65-F5344CB8AC3E}">
        <p14:creationId xmlns:p14="http://schemas.microsoft.com/office/powerpoint/2010/main" val="399158839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tadataField_0 xmlns="ae3236be-0030-4fa8-9af8-6b6037bab965" xsi:nil="true"/>
    <MegaMenuMetadataField_0 xmlns="ae3236be-0030-4fa8-9af8-6b6037bab965" xsi:nil="true"/>
    <TaxCatchAll xmlns="78f31a23-c5ca-4660-a45b-ce709fb48214"/>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41778D872B2C4B870DD2A6C48AFAD5" ma:contentTypeVersion="5" ma:contentTypeDescription="Create a new document." ma:contentTypeScope="" ma:versionID="8c696cbea812443ea499f51dba4ea051">
  <xsd:schema xmlns:xsd="http://www.w3.org/2001/XMLSchema" xmlns:xs="http://www.w3.org/2001/XMLSchema" xmlns:p="http://schemas.microsoft.com/office/2006/metadata/properties" xmlns:ns1="http://schemas.microsoft.com/sharepoint/v3" xmlns:ns2="78f31a23-c5ca-4660-a45b-ce709fb48214" xmlns:ns3="ae3236be-0030-4fa8-9af8-6b6037bab965" targetNamespace="http://schemas.microsoft.com/office/2006/metadata/properties" ma:root="true" ma:fieldsID="52ccb4efe4044d9cd3eb42bd0299789c" ns1:_="" ns2:_="" ns3:_="">
    <xsd:import namespace="http://schemas.microsoft.com/sharepoint/v3"/>
    <xsd:import namespace="78f31a23-c5ca-4660-a45b-ce709fb48214"/>
    <xsd:import namespace="ae3236be-0030-4fa8-9af8-6b6037bab965"/>
    <xsd:element name="properties">
      <xsd:complexType>
        <xsd:sequence>
          <xsd:element name="documentManagement">
            <xsd:complexType>
              <xsd:all>
                <xsd:element ref="ns1:PublishingStartDate" minOccurs="0"/>
                <xsd:element ref="ns1:PublishingExpirationDate" minOccurs="0"/>
                <xsd:element ref="ns2:SharedWithUsers" minOccurs="0"/>
                <xsd:element ref="ns3:MegaMenuMetadataField_0" minOccurs="0"/>
                <xsd:element ref="ns2:TaxCatchAll" minOccurs="0"/>
                <xsd:element ref="ns3:MetadataField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f31a23-c5ca-4660-a45b-ce709fb4821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description="" ma:list="{32d39d6b-f371-4f6f-98bd-cdcee545093e}" ma:internalName="TaxCatchAll" ma:showField="CatchAllData" ma:web="78f31a23-c5ca-4660-a45b-ce709fb482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3236be-0030-4fa8-9af8-6b6037bab965" elementFormDefault="qualified">
    <xsd:import namespace="http://schemas.microsoft.com/office/2006/documentManagement/types"/>
    <xsd:import namespace="http://schemas.microsoft.com/office/infopath/2007/PartnerControls"/>
    <xsd:element name="MegaMenuMetadataField_0" ma:index="11" nillable="true" ma:displayName="MegaMenuMetadataField_0" ma:hidden="true" ma:internalName="MegaMenuMetadataField_0">
      <xsd:simpleType>
        <xsd:restriction base="dms:Note"/>
      </xsd:simpleType>
    </xsd:element>
    <xsd:element name="MetadataField_0" ma:index="13" nillable="true" ma:displayName="MetadataField_0" ma:hidden="true" ma:internalName="MetadataField_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D8EA0-4333-4506-B596-9B1487226BD9}">
  <ds:schemaRefs>
    <ds:schemaRef ds:uri="http://schemas.microsoft.com/sharepoint/v3/contenttype/forms"/>
  </ds:schemaRefs>
</ds:datastoreItem>
</file>

<file path=customXml/itemProps2.xml><?xml version="1.0" encoding="utf-8"?>
<ds:datastoreItem xmlns:ds="http://schemas.openxmlformats.org/officeDocument/2006/customXml" ds:itemID="{D64FCE24-C5D4-4A2C-9D20-75E6C34A25EE}">
  <ds:schemaRefs>
    <ds:schemaRef ds:uri="6c97ec6e-65b4-47c2-af14-27221e4d2557"/>
    <ds:schemaRef ds:uri="http://www.w3.org/XML/1998/namespace"/>
    <ds:schemaRef ds:uri="http://schemas.microsoft.com/office/2006/documentManagement/types"/>
    <ds:schemaRef ds:uri="http://purl.org/dc/elements/1.1/"/>
    <ds:schemaRef ds:uri="52f7e4dc-5ee5-4d0b-b168-0bb4503e1629"/>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5111660F-92DA-4BEC-9C62-B7A07DF49812}"/>
</file>

<file path=docProps/app.xml><?xml version="1.0" encoding="utf-8"?>
<Properties xmlns="http://schemas.openxmlformats.org/officeDocument/2006/extended-properties" xmlns:vt="http://schemas.openxmlformats.org/officeDocument/2006/docPropsVTypes">
  <Template>Retrospect</Template>
  <TotalTime>1322</TotalTime>
  <Words>1936</Words>
  <Application>Microsoft Office PowerPoint</Application>
  <PresentationFormat>Widescreen</PresentationFormat>
  <Paragraphs>289</Paragraphs>
  <Slides>34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Courier New</vt:lpstr>
      <vt:lpstr>Segoe UI</vt:lpstr>
      <vt:lpstr>Times New Roman</vt:lpstr>
      <vt:lpstr>Wingdings</vt:lpstr>
      <vt:lpstr>Retrospect</vt:lpstr>
      <vt:lpstr>1_Retrospect</vt:lpstr>
      <vt:lpstr>Complio</vt:lpstr>
      <vt:lpstr>PhT Program Contact Information</vt:lpstr>
      <vt:lpstr>Pharmacy Technician Program</vt:lpstr>
      <vt:lpstr>Notes on Requirement Documents</vt:lpstr>
      <vt:lpstr>PowerPoint Presentation</vt:lpstr>
      <vt:lpstr>Immunization Record Example</vt:lpstr>
      <vt:lpstr>Complio Overview</vt:lpstr>
      <vt:lpstr>Creating a Complio Account</vt:lpstr>
      <vt:lpstr>Activate your Complio Account</vt:lpstr>
      <vt:lpstr>Complio Ordering,  Uploading  documents &amp; Tutorials</vt:lpstr>
      <vt:lpstr>Complio Tracking Subscription   To upload your clinical requirement documents and for Complio to track the expiration dates. </vt:lpstr>
      <vt:lpstr>Complio Background &amp; Drug Screen</vt:lpstr>
      <vt:lpstr>Drug Screen</vt:lpstr>
      <vt:lpstr>Flagged Results </vt:lpstr>
      <vt:lpstr>Complio Dashboard</vt:lpstr>
      <vt:lpstr>Naming Documents</vt:lpstr>
      <vt:lpstr>MMR Clinical Requirements Notes</vt:lpstr>
      <vt:lpstr>Complio MMR Example</vt:lpstr>
      <vt:lpstr>Hepatitis B Clinical Requirements Notes</vt:lpstr>
      <vt:lpstr>Varicella Clinical Requirements Notes</vt:lpstr>
      <vt:lpstr>Complio Varicella &amp; Hepatitis B Example</vt:lpstr>
      <vt:lpstr>Tuberculosis (TB) Two-Step. Option 1 </vt:lpstr>
      <vt:lpstr>Complio Tuberculosis Two-Step Example</vt:lpstr>
      <vt:lpstr>Tuberculosis (TB) Quantiferon TB Gold Test (Bloodwork) Option 2</vt:lpstr>
      <vt:lpstr>Complio QuantiFERON TB Gold Test Example</vt:lpstr>
      <vt:lpstr>Tuberculosis (TB) Annual</vt:lpstr>
      <vt:lpstr>Complio Tuberculosis (TB) Annual Example</vt:lpstr>
      <vt:lpstr>Tuberculosis Positive Results</vt:lpstr>
      <vt:lpstr>Complio Tuberculosis Positive  Example</vt:lpstr>
      <vt:lpstr>Complio Exceptions</vt:lpstr>
      <vt:lpstr>COVID-19 Clinical Requirements Notes</vt:lpstr>
      <vt:lpstr>Renew your Complio Subscription</vt:lpstr>
      <vt:lpstr>Complio Help Appointment with Angela </vt:lpstr>
      <vt:lpstr>Post Program Resources </vt:lpstr>
    </vt:vector>
  </TitlesOfParts>
  <Company>College of the Sequoias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Complio</dc:title>
  <dc:creator>Angela Iniguez</dc:creator>
  <cp:lastModifiedBy>Angela Iniguez</cp:lastModifiedBy>
  <cp:revision>18</cp:revision>
  <dcterms:created xsi:type="dcterms:W3CDTF">2021-04-21T16:30:10Z</dcterms:created>
  <dcterms:modified xsi:type="dcterms:W3CDTF">2025-08-22T23:52:52Z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0x0101004D41778D872B2C4B870DD2A6C48AFAD5</vt:lpwstr>
  </property>
</Properties>
</file>