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2" r:id="rId9"/>
    <p:sldId id="265"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7/29/2021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7/29/2021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7/29/2021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7/29/2021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os.complio.com/" TargetMode="External"/><Relationship Id="rId2" Type="http://schemas.openxmlformats.org/officeDocument/2006/relationships/hyperlink" Target="https://cos.complio.com/CustomContentPage.aspx?args=DAFBE25DA5FBD62AF976D71D6F94CD34BD6468E7828739A1A6DAA0AA4A60A5C7C09A5EEBC196F18F"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s://www.americandatabank.com/project/complio-screening-fees/" TargetMode="External"/><Relationship Id="rId2" Type="http://schemas.openxmlformats.org/officeDocument/2006/relationships/hyperlink" Target="https://www.americandatabank.com/project/subscribe-to-complio/" TargetMode="External"/><Relationship Id="rId1" Type="http://schemas.openxmlformats.org/officeDocument/2006/relationships/slideLayout" Target="../slideLayouts/slideLayout8.xml"/><Relationship Id="rId5" Type="http://schemas.openxmlformats.org/officeDocument/2006/relationships/image" Target="../media/image6.png"/><Relationship Id="rId4" Type="http://schemas.openxmlformats.org/officeDocument/2006/relationships/hyperlink" Target="https://www.americandatabank.com/project/signing-form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americandatabank.com/project/data-entry/" TargetMode="External"/><Relationship Id="rId2" Type="http://schemas.openxmlformats.org/officeDocument/2006/relationships/hyperlink" Target="https://www.americandatabank.com/project/document-upload/" TargetMode="External"/><Relationship Id="rId1" Type="http://schemas.openxmlformats.org/officeDocument/2006/relationships/slideLayout" Target="../slideLayouts/slideLayout8.xml"/><Relationship Id="rId5" Type="http://schemas.openxmlformats.org/officeDocument/2006/relationships/hyperlink" Target="https://www.americandatabank.com/project/how-to-enter-titers-into-complio/" TargetMode="External"/><Relationship Id="rId4" Type="http://schemas.openxmlformats.org/officeDocument/2006/relationships/hyperlink" Target="https://www.americandatabank.com/project/exceptions/"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cos.edu/en-us/academics/nursing-allied-health/physical-therapist-assistant"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mailto:angelai@cos.edu"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americandatabank.com/project/renew-subscription/"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Complio</a:t>
            </a:r>
          </a:p>
        </p:txBody>
      </p:sp>
      <p:sp>
        <p:nvSpPr>
          <p:cNvPr id="3" name="Subtitle 2"/>
          <p:cNvSpPr>
            <a:spLocks noGrp="1"/>
          </p:cNvSpPr>
          <p:nvPr>
            <p:ph type="subTitle" idx="1"/>
          </p:nvPr>
        </p:nvSpPr>
        <p:spPr/>
        <p:txBody>
          <a:bodyPr/>
          <a:lstStyle/>
          <a:p>
            <a:r>
              <a:rPr lang="en-US" dirty="0"/>
              <a:t>American Databank</a:t>
            </a:r>
          </a:p>
        </p:txBody>
      </p:sp>
    </p:spTree>
    <p:extLst>
      <p:ext uri="{BB962C8B-B14F-4D97-AF65-F5344CB8AC3E}">
        <p14:creationId xmlns:p14="http://schemas.microsoft.com/office/powerpoint/2010/main" val="279936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359229"/>
            <a:ext cx="9095035" cy="1447800"/>
          </a:xfrm>
        </p:spPr>
        <p:txBody>
          <a:bodyPr/>
          <a:lstStyle/>
          <a:p>
            <a:r>
              <a:rPr lang="en-US" dirty="0"/>
              <a:t>Complio Overview</a:t>
            </a:r>
          </a:p>
        </p:txBody>
      </p:sp>
      <p:sp>
        <p:nvSpPr>
          <p:cNvPr id="5" name="Content Placeholder 4"/>
          <p:cNvSpPr>
            <a:spLocks noGrp="1"/>
          </p:cNvSpPr>
          <p:nvPr>
            <p:ph idx="1"/>
          </p:nvPr>
        </p:nvSpPr>
        <p:spPr>
          <a:xfrm>
            <a:off x="1292479" y="2135777"/>
            <a:ext cx="3967498" cy="1382486"/>
          </a:xfrm>
        </p:spPr>
        <p:txBody>
          <a:bodyPr/>
          <a:lstStyle/>
          <a:p>
            <a:r>
              <a:rPr lang="en-US" dirty="0">
                <a:hlinkClick r:id="rId2"/>
              </a:rPr>
              <a:t>Complio Overview Video</a:t>
            </a:r>
            <a:endParaRPr lang="en-US" dirty="0"/>
          </a:p>
          <a:p>
            <a:endParaRPr lang="en-US" dirty="0"/>
          </a:p>
          <a:p>
            <a:pPr marL="0" indent="0">
              <a:buNone/>
            </a:pPr>
            <a:endParaRPr lang="en-US" dirty="0"/>
          </a:p>
        </p:txBody>
      </p:sp>
      <p:sp>
        <p:nvSpPr>
          <p:cNvPr id="4" name="Text Placeholder 3"/>
          <p:cNvSpPr>
            <a:spLocks noGrp="1"/>
          </p:cNvSpPr>
          <p:nvPr>
            <p:ph type="body" sz="half" idx="2"/>
          </p:nvPr>
        </p:nvSpPr>
        <p:spPr>
          <a:xfrm>
            <a:off x="1292479" y="2879272"/>
            <a:ext cx="7518784" cy="2895599"/>
          </a:xfrm>
        </p:spPr>
        <p:txBody>
          <a:bodyPr>
            <a:normAutofit/>
          </a:bodyPr>
          <a:lstStyle/>
          <a:p>
            <a:r>
              <a:rPr lang="en-US" sz="1600" dirty="0"/>
              <a:t>COS Complio Website: </a:t>
            </a:r>
          </a:p>
          <a:p>
            <a:r>
              <a:rPr lang="en-US" sz="1800" b="1" dirty="0">
                <a:solidFill>
                  <a:srgbClr val="0070C0"/>
                </a:solidFill>
                <a:hlinkClick r:id="rId3"/>
              </a:rPr>
              <a:t>https://cos.complio.com/</a:t>
            </a:r>
            <a:endParaRPr lang="en-US" sz="1800" b="1" dirty="0">
              <a:solidFill>
                <a:srgbClr val="0070C0"/>
              </a:solidFill>
            </a:endParaRPr>
          </a:p>
          <a:p>
            <a:endParaRPr lang="en-US" sz="1600" dirty="0"/>
          </a:p>
          <a:p>
            <a:r>
              <a:rPr lang="en-US" sz="1600" dirty="0"/>
              <a:t>Note: Use only your COS giant email when creating an account. </a:t>
            </a:r>
          </a:p>
          <a:p>
            <a:r>
              <a:rPr lang="en-US" sz="1600" dirty="0"/>
              <a:t>No personal email. </a:t>
            </a:r>
          </a:p>
          <a:p>
            <a:r>
              <a:rPr lang="en-US" sz="1600" dirty="0"/>
              <a:t>Make sure you have access to your giant email. </a:t>
            </a:r>
          </a:p>
          <a:p>
            <a:r>
              <a:rPr lang="en-US" sz="1600" dirty="0"/>
              <a:t>- Make sure you spell your name correctly and enter your social security number correctly. </a:t>
            </a:r>
          </a:p>
          <a:p>
            <a:endParaRPr lang="en-US" dirty="0"/>
          </a:p>
        </p:txBody>
      </p:sp>
    </p:spTree>
    <p:extLst>
      <p:ext uri="{BB962C8B-B14F-4D97-AF65-F5344CB8AC3E}">
        <p14:creationId xmlns:p14="http://schemas.microsoft.com/office/powerpoint/2010/main" val="3072298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85" y="469536"/>
            <a:ext cx="9286624" cy="428536"/>
          </a:xfrm>
        </p:spPr>
        <p:txBody>
          <a:bodyPr/>
          <a:lstStyle/>
          <a:p>
            <a:r>
              <a:rPr lang="en-US" dirty="0"/>
              <a:t>Complio Subscription , Background &amp; Drug Screen</a:t>
            </a:r>
          </a:p>
        </p:txBody>
      </p:sp>
      <p:sp>
        <p:nvSpPr>
          <p:cNvPr id="3" name="Content Placeholder 2"/>
          <p:cNvSpPr>
            <a:spLocks noGrp="1"/>
          </p:cNvSpPr>
          <p:nvPr>
            <p:ph idx="1"/>
          </p:nvPr>
        </p:nvSpPr>
        <p:spPr>
          <a:xfrm>
            <a:off x="1154954" y="1076415"/>
            <a:ext cx="5195997" cy="1187814"/>
          </a:xfrm>
        </p:spPr>
        <p:txBody>
          <a:bodyPr>
            <a:normAutofit fontScale="92500" lnSpcReduction="10000"/>
          </a:bodyPr>
          <a:lstStyle/>
          <a:p>
            <a:r>
              <a:rPr lang="en-US" dirty="0">
                <a:hlinkClick r:id="rId2"/>
              </a:rPr>
              <a:t>Complio </a:t>
            </a:r>
            <a:r>
              <a:rPr lang="en-US" dirty="0" err="1">
                <a:hlinkClick r:id="rId2"/>
              </a:rPr>
              <a:t>Subcription</a:t>
            </a:r>
            <a:r>
              <a:rPr lang="en-US" dirty="0">
                <a:hlinkClick r:id="rId2"/>
              </a:rPr>
              <a:t> Video</a:t>
            </a:r>
            <a:endParaRPr lang="en-US" dirty="0"/>
          </a:p>
          <a:p>
            <a:r>
              <a:rPr lang="en-US" dirty="0">
                <a:hlinkClick r:id="rId3"/>
              </a:rPr>
              <a:t>Complio Additional Fees Video</a:t>
            </a:r>
            <a:endParaRPr lang="en-US" dirty="0"/>
          </a:p>
          <a:p>
            <a:r>
              <a:rPr lang="en-US" dirty="0">
                <a:hlinkClick r:id="rId4"/>
              </a:rPr>
              <a:t>Complio Signing Forms Video</a:t>
            </a:r>
            <a:endParaRPr lang="en-US" dirty="0"/>
          </a:p>
        </p:txBody>
      </p:sp>
      <p:sp>
        <p:nvSpPr>
          <p:cNvPr id="4" name="Text Placeholder 3"/>
          <p:cNvSpPr>
            <a:spLocks noGrp="1"/>
          </p:cNvSpPr>
          <p:nvPr>
            <p:ph type="body" sz="half" idx="2"/>
          </p:nvPr>
        </p:nvSpPr>
        <p:spPr>
          <a:xfrm>
            <a:off x="1612154" y="3517810"/>
            <a:ext cx="3401063" cy="3003005"/>
          </a:xfrm>
        </p:spPr>
        <p:txBody>
          <a:bodyPr/>
          <a:lstStyle/>
          <a:p>
            <a:r>
              <a:rPr lang="en-US" b="1" u="sng" dirty="0"/>
              <a:t>Tracking Packages for Allied Health Programs: </a:t>
            </a:r>
          </a:p>
          <a:p>
            <a:endParaRPr lang="en-US" b="1" u="sng" dirty="0"/>
          </a:p>
          <a:p>
            <a:pPr>
              <a:spcBef>
                <a:spcPts val="0"/>
              </a:spcBef>
            </a:pPr>
            <a:r>
              <a:rPr lang="en-US" b="1" dirty="0"/>
              <a:t>Physical Therapy Assistant Students </a:t>
            </a:r>
            <a:r>
              <a:rPr lang="en-US" dirty="0"/>
              <a:t>– 2.5 year subscription $60.00</a:t>
            </a:r>
          </a:p>
          <a:p>
            <a:pPr>
              <a:spcBef>
                <a:spcPts val="0"/>
              </a:spcBef>
            </a:pPr>
            <a:endParaRPr lang="en-US" dirty="0"/>
          </a:p>
          <a:p>
            <a:pPr>
              <a:spcBef>
                <a:spcPts val="0"/>
              </a:spcBef>
            </a:pPr>
            <a:endParaRPr lang="en-US" dirty="0"/>
          </a:p>
          <a:p>
            <a:endParaRPr lang="en-US" dirty="0"/>
          </a:p>
        </p:txBody>
      </p:sp>
      <p:sp>
        <p:nvSpPr>
          <p:cNvPr id="5" name="Text Placeholder 3"/>
          <p:cNvSpPr txBox="1">
            <a:spLocks/>
          </p:cNvSpPr>
          <p:nvPr/>
        </p:nvSpPr>
        <p:spPr>
          <a:xfrm>
            <a:off x="6211614" y="1783806"/>
            <a:ext cx="4735060" cy="4251234"/>
          </a:xfrm>
          <a:prstGeom prst="rect">
            <a:avLst/>
          </a:prstGeom>
        </p:spPr>
        <p:txBody>
          <a:bodyPr vert="horz" lIns="91440" tIns="45720" rIns="91440" bIns="45720" rtlCol="0">
            <a:normAutofit fontScale="92500"/>
          </a:bodyPr>
          <a:lstStyle>
            <a:lvl1pPr marL="0" indent="0" algn="l" defTabSz="457200" rtl="0" eaLnBrk="1" latinLnBrk="0" hangingPunct="1">
              <a:spcBef>
                <a:spcPts val="1000"/>
              </a:spcBef>
              <a:spcAft>
                <a:spcPts val="0"/>
              </a:spcAft>
              <a:buClr>
                <a:schemeClr val="accent1"/>
              </a:buClr>
              <a:buSzPct val="80000"/>
              <a:buFont typeface="Wingdings 3" charset="2"/>
              <a:buNone/>
              <a:defRPr sz="1400" b="0" i="0" kern="1200">
                <a:solidFill>
                  <a:schemeClr val="tx1"/>
                </a:solidFill>
                <a:latin typeface="+mj-lt"/>
                <a:ea typeface="+mj-ea"/>
                <a:cs typeface="+mj-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200" b="0"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000" b="0"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900" b="0" i="0" kern="1200">
                <a:solidFill>
                  <a:schemeClr val="tx1"/>
                </a:solidFill>
                <a:latin typeface="+mj-lt"/>
                <a:ea typeface="+mj-ea"/>
                <a:cs typeface="+mj-cs"/>
              </a:defRPr>
            </a:lvl9pPr>
          </a:lstStyle>
          <a:p>
            <a:r>
              <a:rPr lang="en-US" b="1" u="sng" dirty="0"/>
              <a:t>Screening Packages for Allied Health Programs: </a:t>
            </a:r>
            <a:r>
              <a:rPr lang="en-US" b="1" dirty="0"/>
              <a:t>Required of all Allied Health Students. </a:t>
            </a:r>
          </a:p>
          <a:p>
            <a:pPr marL="285750" indent="-285750">
              <a:buFont typeface="Arial" panose="020B0604020202020204" pitchFamily="34" charset="0"/>
              <a:buChar char="•"/>
            </a:pPr>
            <a:r>
              <a:rPr lang="en-US" b="1" u="sng" dirty="0"/>
              <a:t>Background &amp; Drug Screen Package ($70.00) </a:t>
            </a:r>
          </a:p>
          <a:p>
            <a:r>
              <a:rPr lang="en-US" dirty="0"/>
              <a:t>Once you complete your order through Complio, you will be email your AUTHORIZATION FORM to your giant email.  You will print or take your mobile device for scanning purposes to Quest Diagnostics. Any Quest Diagnostic location is acceptance to complete your drug screen. Once competed, you will be email a copy and so will the Nursing &amp; Allied Health Office. Complio will automatically upload to your Complio account.</a:t>
            </a:r>
            <a:br>
              <a:rPr lang="en-US" dirty="0"/>
            </a:br>
            <a:endParaRPr lang="en-US" dirty="0"/>
          </a:p>
          <a:p>
            <a:r>
              <a:rPr lang="en-US" b="1" dirty="0"/>
              <a:t>Note: </a:t>
            </a:r>
            <a:r>
              <a:rPr lang="en-US" dirty="0"/>
              <a:t>Do not drink too much water, it will dilute your urine and you will pay additional $45.00 to re-rake the drug test. Also, you need to complete your drug screen before your Authorization form expires or you will have to purchase another $45.00 Drug Screen. Also note, you will need to have some fluids in your system to produce a sample. </a:t>
            </a:r>
          </a:p>
          <a:p>
            <a:pPr>
              <a:spcBef>
                <a:spcPts val="0"/>
              </a:spcBef>
            </a:pPr>
            <a:endParaRPr lang="en-US" dirty="0"/>
          </a:p>
          <a:p>
            <a:endParaRPr lang="en-US" dirty="0"/>
          </a:p>
        </p:txBody>
      </p:sp>
      <p:pic>
        <p:nvPicPr>
          <p:cNvPr id="6" name="Picture 6" descr="Graphical user interface, text&#10;&#10;Description automatically generated">
            <a:extLst>
              <a:ext uri="{FF2B5EF4-FFF2-40B4-BE49-F238E27FC236}">
                <a16:creationId xmlns:a16="http://schemas.microsoft.com/office/drawing/2014/main" id="{E81DBF09-FDAB-4E81-B3CF-0F122A9E57EE}"/>
              </a:ext>
            </a:extLst>
          </p:cNvPr>
          <p:cNvPicPr>
            <a:picLocks noChangeAspect="1"/>
          </p:cNvPicPr>
          <p:nvPr/>
        </p:nvPicPr>
        <p:blipFill>
          <a:blip r:embed="rId5"/>
          <a:stretch>
            <a:fillRect/>
          </a:stretch>
        </p:blipFill>
        <p:spPr>
          <a:xfrm>
            <a:off x="1733550" y="2438588"/>
            <a:ext cx="2990850" cy="904500"/>
          </a:xfrm>
          <a:prstGeom prst="rect">
            <a:avLst/>
          </a:prstGeom>
        </p:spPr>
      </p:pic>
    </p:spTree>
    <p:extLst>
      <p:ext uri="{BB962C8B-B14F-4D97-AF65-F5344CB8AC3E}">
        <p14:creationId xmlns:p14="http://schemas.microsoft.com/office/powerpoint/2010/main" val="4227165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364" y="150223"/>
            <a:ext cx="8424475" cy="1447800"/>
          </a:xfrm>
        </p:spPr>
        <p:txBody>
          <a:bodyPr/>
          <a:lstStyle/>
          <a:p>
            <a:r>
              <a:rPr lang="en-US" dirty="0"/>
              <a:t>Complio Upload &amp; Entering your clinical requirements</a:t>
            </a:r>
          </a:p>
        </p:txBody>
      </p:sp>
      <p:sp>
        <p:nvSpPr>
          <p:cNvPr id="3" name="Content Placeholder 2"/>
          <p:cNvSpPr>
            <a:spLocks noGrp="1"/>
          </p:cNvSpPr>
          <p:nvPr>
            <p:ph idx="1"/>
          </p:nvPr>
        </p:nvSpPr>
        <p:spPr>
          <a:xfrm>
            <a:off x="7064456" y="1254034"/>
            <a:ext cx="4472595" cy="3161212"/>
          </a:xfrm>
        </p:spPr>
        <p:txBody>
          <a:bodyPr/>
          <a:lstStyle/>
          <a:p>
            <a:r>
              <a:rPr lang="en-US" dirty="0">
                <a:hlinkClick r:id="rId2"/>
              </a:rPr>
              <a:t>Complio Document Upload Video</a:t>
            </a:r>
            <a:endParaRPr lang="en-US" dirty="0"/>
          </a:p>
          <a:p>
            <a:r>
              <a:rPr lang="en-US" dirty="0">
                <a:hlinkClick r:id="rId3"/>
              </a:rPr>
              <a:t>Complio Data Entry Video</a:t>
            </a:r>
            <a:endParaRPr lang="en-US" dirty="0"/>
          </a:p>
          <a:p>
            <a:r>
              <a:rPr lang="en-US" dirty="0">
                <a:hlinkClick r:id="rId4"/>
              </a:rPr>
              <a:t>Complio Exceptions Video</a:t>
            </a:r>
            <a:endParaRPr lang="en-US" dirty="0"/>
          </a:p>
          <a:p>
            <a:r>
              <a:rPr lang="en-US" dirty="0">
                <a:hlinkClick r:id="rId5"/>
              </a:rPr>
              <a:t>Complio Titer Document Upload Video</a:t>
            </a:r>
            <a:endParaRPr lang="en-US" dirty="0"/>
          </a:p>
        </p:txBody>
      </p:sp>
      <p:sp>
        <p:nvSpPr>
          <p:cNvPr id="4" name="Text Placeholder 3"/>
          <p:cNvSpPr>
            <a:spLocks noGrp="1"/>
          </p:cNvSpPr>
          <p:nvPr>
            <p:ph type="body" sz="half" idx="2"/>
          </p:nvPr>
        </p:nvSpPr>
        <p:spPr>
          <a:xfrm>
            <a:off x="963364" y="1735909"/>
            <a:ext cx="5811905" cy="4804228"/>
          </a:xfrm>
        </p:spPr>
        <p:txBody>
          <a:bodyPr>
            <a:normAutofit/>
          </a:bodyPr>
          <a:lstStyle/>
          <a:p>
            <a:r>
              <a:rPr lang="en-US" dirty="0"/>
              <a:t>Note of Clinical Requirement documents:</a:t>
            </a:r>
          </a:p>
          <a:p>
            <a:pPr marL="285750" indent="-285750">
              <a:buFont typeface="Arial" panose="020B0604020202020204" pitchFamily="34" charset="0"/>
              <a:buChar char="•"/>
            </a:pPr>
            <a:r>
              <a:rPr lang="en-US" dirty="0"/>
              <a:t>physical exam must be signed by a Physician or a Nurse Practitioner </a:t>
            </a:r>
          </a:p>
          <a:p>
            <a:pPr marL="285750" indent="-285750">
              <a:buFont typeface="Arial" panose="020B0604020202020204" pitchFamily="34" charset="0"/>
              <a:buChar char="•"/>
            </a:pPr>
            <a:r>
              <a:rPr lang="en-US" dirty="0"/>
              <a:t>Immunization record documents must be from your medical clinic or on your yellow card;  high school record are not accepted. </a:t>
            </a:r>
          </a:p>
          <a:p>
            <a:pPr marL="285750" indent="-285750">
              <a:buFont typeface="Arial" panose="020B0604020202020204" pitchFamily="34" charset="0"/>
              <a:buChar char="•"/>
            </a:pPr>
            <a:r>
              <a:rPr lang="en-US" dirty="0"/>
              <a:t>TB Two Steps take two weeks to complete; complete first before receiving any immunization vaccines. </a:t>
            </a:r>
          </a:p>
          <a:p>
            <a:pPr marL="285750" indent="-285750">
              <a:buFont typeface="Arial" panose="020B0604020202020204" pitchFamily="34" charset="0"/>
              <a:buChar char="•"/>
            </a:pPr>
            <a:r>
              <a:rPr lang="en-US" dirty="0"/>
              <a:t>MMR &amp; Varicella: You will have to complete a titer if you had Chickenpox as a child to show immunity. MMR Titers need to include Measles, Mumps, and Rubella. </a:t>
            </a:r>
          </a:p>
          <a:p>
            <a:pPr marL="285750" indent="-285750">
              <a:buFont typeface="Arial" panose="020B0604020202020204" pitchFamily="34" charset="0"/>
              <a:buChar char="•"/>
            </a:pPr>
            <a:r>
              <a:rPr lang="en-US" dirty="0"/>
              <a:t>COS Health Center: Provide Free Flu Vaccines and TB Two- Step testing. Contact the Health Center at 559-737-6195 for more information regarding times  </a:t>
            </a:r>
          </a:p>
          <a:p>
            <a:pPr marL="285750" indent="-285750">
              <a:buFont typeface="Arial" panose="020B0604020202020204" pitchFamily="34" charset="0"/>
              <a:buChar char="•"/>
            </a:pPr>
            <a:r>
              <a:rPr lang="en-US" dirty="0"/>
              <a:t>CPR Cards: Red Cross and Mets guidelines of AHA are not accepted. Only American Heart Association.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54290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Physical Therapist Assistant Program</a:t>
            </a:r>
          </a:p>
        </p:txBody>
      </p:sp>
      <p:sp>
        <p:nvSpPr>
          <p:cNvPr id="17" name="Content Placeholder 16"/>
          <p:cNvSpPr>
            <a:spLocks noGrp="1"/>
          </p:cNvSpPr>
          <p:nvPr>
            <p:ph sz="half" idx="1"/>
          </p:nvPr>
        </p:nvSpPr>
        <p:spPr/>
        <p:txBody>
          <a:bodyPr>
            <a:normAutofit fontScale="55000" lnSpcReduction="20000"/>
          </a:bodyPr>
          <a:lstStyle/>
          <a:p>
            <a:r>
              <a:rPr lang="en-US" sz="2300" b="1" u="sng" dirty="0"/>
              <a:t>Complio Document Upload</a:t>
            </a:r>
          </a:p>
          <a:p>
            <a:pPr marL="285750" indent="-285750">
              <a:buFont typeface="Arial" panose="020B0604020202020204" pitchFamily="34" charset="0"/>
              <a:buChar char="•"/>
            </a:pPr>
            <a:r>
              <a:rPr lang="en-US" sz="2200" dirty="0"/>
              <a:t>Physical Form (with Pregnancy Wavier if applicable) </a:t>
            </a:r>
          </a:p>
          <a:p>
            <a:pPr marL="285750" indent="-285750">
              <a:buFont typeface="Arial" panose="020B0604020202020204" pitchFamily="34" charset="0"/>
              <a:buChar char="•"/>
            </a:pPr>
            <a:r>
              <a:rPr lang="en-US" sz="2200" dirty="0"/>
              <a:t>Complio Background &amp; Drug Screen (Automatically uploaded) </a:t>
            </a:r>
          </a:p>
          <a:p>
            <a:pPr marL="285750" indent="-285750">
              <a:buFont typeface="Arial" panose="020B0604020202020204" pitchFamily="34" charset="0"/>
              <a:buChar char="•"/>
            </a:pPr>
            <a:r>
              <a:rPr lang="en-US" sz="2200" dirty="0"/>
              <a:t>MMR (6 data entries: 2 for measles, mumps and rubella) or positive titer </a:t>
            </a:r>
          </a:p>
          <a:p>
            <a:pPr marL="285750" indent="-285750">
              <a:buFont typeface="Arial" panose="020B0604020202020204" pitchFamily="34" charset="0"/>
              <a:buChar char="•"/>
            </a:pPr>
            <a:r>
              <a:rPr lang="en-US" sz="2200" dirty="0"/>
              <a:t>Varicella (2 data entries or positive titer) </a:t>
            </a:r>
          </a:p>
          <a:p>
            <a:pPr marL="285750" indent="-285750">
              <a:buFont typeface="Arial" panose="020B0604020202020204" pitchFamily="34" charset="0"/>
              <a:buChar char="•"/>
            </a:pPr>
            <a:r>
              <a:rPr lang="en-US" sz="2200" dirty="0"/>
              <a:t>Hepatitis B (3 Date entries or positive titer) </a:t>
            </a:r>
          </a:p>
          <a:p>
            <a:pPr marL="285750" indent="-285750">
              <a:buFont typeface="Arial" panose="020B0604020202020204" pitchFamily="34" charset="0"/>
              <a:buChar char="•"/>
            </a:pPr>
            <a:r>
              <a:rPr lang="en-US" sz="2200" dirty="0" err="1"/>
              <a:t>Tdap</a:t>
            </a:r>
            <a:r>
              <a:rPr lang="en-US" sz="2200" dirty="0"/>
              <a:t> (1 data entry- renews every 10 years.</a:t>
            </a:r>
          </a:p>
          <a:p>
            <a:pPr marL="285750" indent="-285750">
              <a:buFont typeface="Arial" panose="020B0604020202020204" pitchFamily="34" charset="0"/>
              <a:buChar char="•"/>
            </a:pPr>
            <a:r>
              <a:rPr lang="en-US" sz="2200" dirty="0"/>
              <a:t>Flu Shot( 1 date entry- renews annually) </a:t>
            </a:r>
          </a:p>
          <a:p>
            <a:pPr marL="285750" indent="-285750">
              <a:buFont typeface="Arial" panose="020B0604020202020204" pitchFamily="34" charset="0"/>
              <a:buChar char="•"/>
            </a:pPr>
            <a:r>
              <a:rPr lang="en-US" sz="2200" dirty="0"/>
              <a:t>CPR Card- MUST be American Heart Association BLS CPR Card</a:t>
            </a:r>
          </a:p>
          <a:p>
            <a:pPr marL="285750" indent="-285750">
              <a:buFont typeface="Arial" panose="020B0604020202020204" pitchFamily="34" charset="0"/>
              <a:buChar char="•"/>
            </a:pPr>
            <a:r>
              <a:rPr lang="en-US" sz="2200" dirty="0"/>
              <a:t>Driver’s license &amp; Auto Insurance or Signed Agreement </a:t>
            </a:r>
          </a:p>
          <a:p>
            <a:pPr marL="285750" indent="-285750">
              <a:buFont typeface="Arial" panose="020B0604020202020204" pitchFamily="34" charset="0"/>
              <a:buChar char="•"/>
            </a:pPr>
            <a:r>
              <a:rPr lang="en-US" sz="2200" dirty="0"/>
              <a:t>Medical Insurance (Front and Back for COVID-19 testing) </a:t>
            </a:r>
          </a:p>
          <a:p>
            <a:pPr marL="285750" indent="-285750">
              <a:buFont typeface="Arial" panose="020B0604020202020204" pitchFamily="34" charset="0"/>
              <a:buChar char="•"/>
            </a:pPr>
            <a:endParaRPr lang="en-US" dirty="0"/>
          </a:p>
          <a:p>
            <a:pPr marL="0" indent="0">
              <a:buNone/>
            </a:pPr>
            <a:endParaRPr lang="en-US" dirty="0"/>
          </a:p>
        </p:txBody>
      </p:sp>
      <p:sp>
        <p:nvSpPr>
          <p:cNvPr id="18" name="Content Placeholder 17"/>
          <p:cNvSpPr>
            <a:spLocks noGrp="1"/>
          </p:cNvSpPr>
          <p:nvPr>
            <p:ph sz="half" idx="2"/>
          </p:nvPr>
        </p:nvSpPr>
        <p:spPr/>
        <p:txBody>
          <a:bodyPr>
            <a:normAutofit fontScale="55000" lnSpcReduction="20000"/>
          </a:bodyPr>
          <a:lstStyle/>
          <a:p>
            <a:r>
              <a:rPr lang="en-US" sz="2300" b="1" u="sng" dirty="0"/>
              <a:t>COS Forms submit to Nursing &amp; Allied Office</a:t>
            </a:r>
          </a:p>
          <a:p>
            <a:pPr lvl="0">
              <a:buFont typeface="Arial" panose="020B0604020202020204" pitchFamily="34" charset="0"/>
              <a:buChar char="•"/>
            </a:pPr>
            <a:r>
              <a:rPr lang="en-US" sz="2200" dirty="0"/>
              <a:t>PTA Student Handbook Checklist</a:t>
            </a:r>
          </a:p>
          <a:p>
            <a:pPr lvl="0">
              <a:buFont typeface="Arial" panose="020B0604020202020204" pitchFamily="34" charset="0"/>
              <a:buChar char="•"/>
            </a:pPr>
            <a:r>
              <a:rPr lang="en-US" sz="2200" dirty="0"/>
              <a:t>Photo/Video Release</a:t>
            </a:r>
          </a:p>
          <a:p>
            <a:pPr lvl="0">
              <a:buFont typeface="Arial" panose="020B0604020202020204" pitchFamily="34" charset="0"/>
              <a:buChar char="•"/>
            </a:pPr>
            <a:r>
              <a:rPr lang="en-US" sz="2200" dirty="0"/>
              <a:t>Informed Consent</a:t>
            </a:r>
          </a:p>
          <a:p>
            <a:pPr lvl="0">
              <a:buFont typeface="Arial" panose="020B0604020202020204" pitchFamily="34" charset="0"/>
              <a:buChar char="•"/>
            </a:pPr>
            <a:r>
              <a:rPr lang="en-US" sz="2200" dirty="0"/>
              <a:t>Occupational Exposure Control Protocol</a:t>
            </a:r>
          </a:p>
          <a:p>
            <a:pPr lvl="0">
              <a:buFont typeface="Arial" panose="020B0604020202020204" pitchFamily="34" charset="0"/>
              <a:buChar char="•"/>
            </a:pPr>
            <a:r>
              <a:rPr lang="en-US" sz="2200" dirty="0"/>
              <a:t>Student Health Release Form</a:t>
            </a:r>
          </a:p>
          <a:p>
            <a:pPr lvl="0">
              <a:buFont typeface="Arial" panose="020B0604020202020204" pitchFamily="34" charset="0"/>
              <a:buChar char="•"/>
            </a:pPr>
            <a:endParaRPr lang="en-US" dirty="0"/>
          </a:p>
          <a:p>
            <a:pPr lvl="0">
              <a:buFont typeface="Arial" panose="020B0604020202020204" pitchFamily="34" charset="0"/>
              <a:buChar char="•"/>
            </a:pPr>
            <a:endParaRPr lang="en-US" dirty="0"/>
          </a:p>
          <a:p>
            <a:pPr lvl="0">
              <a:buFont typeface="Arial" panose="020B0604020202020204" pitchFamily="34" charset="0"/>
              <a:buChar char="•"/>
            </a:pPr>
            <a:endParaRPr lang="en-US" dirty="0"/>
          </a:p>
          <a:p>
            <a:pPr lvl="0">
              <a:buFont typeface="Arial" panose="020B0604020202020204" pitchFamily="34" charset="0"/>
              <a:buChar char="•"/>
            </a:pPr>
            <a:endParaRPr lang="en-US" dirty="0"/>
          </a:p>
          <a:p>
            <a:pPr lvl="0">
              <a:buFont typeface="Arial" panose="020B0604020202020204" pitchFamily="34" charset="0"/>
              <a:buChar char="•"/>
            </a:pPr>
            <a:endParaRPr lang="en-US" dirty="0"/>
          </a:p>
          <a:p>
            <a:pPr lvl="0">
              <a:buFont typeface="Arial" panose="020B0604020202020204" pitchFamily="34" charset="0"/>
              <a:buChar char="•"/>
            </a:pPr>
            <a:endParaRPr lang="en-US" dirty="0"/>
          </a:p>
          <a:p>
            <a:pPr lvl="0">
              <a:buFont typeface="Arial" panose="020B0604020202020204" pitchFamily="34" charset="0"/>
              <a:buChar char="•"/>
            </a:pPr>
            <a:endParaRPr lang="en-US" dirty="0"/>
          </a:p>
          <a:p>
            <a:pPr marL="0" lvl="0" indent="0" algn="r">
              <a:buNone/>
            </a:pPr>
            <a:r>
              <a:rPr lang="en-US" dirty="0">
                <a:hlinkClick r:id="rId2"/>
              </a:rPr>
              <a:t>COS PTA Program Website</a:t>
            </a:r>
            <a:endParaRPr lang="en-US" dirty="0"/>
          </a:p>
          <a:p>
            <a:pPr lvl="0">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281483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FDB1C-B7A3-4701-8671-C9AD3B098FF3}"/>
              </a:ext>
            </a:extLst>
          </p:cNvPr>
          <p:cNvSpPr>
            <a:spLocks noGrp="1"/>
          </p:cNvSpPr>
          <p:nvPr>
            <p:ph type="title"/>
          </p:nvPr>
        </p:nvSpPr>
        <p:spPr/>
        <p:txBody>
          <a:bodyPr/>
          <a:lstStyle/>
          <a:p>
            <a:r>
              <a:rPr lang="en-US" b="0" i="0" dirty="0">
                <a:solidFill>
                  <a:srgbClr val="EBEBEB"/>
                </a:solidFill>
                <a:effectLst/>
                <a:latin typeface="Century Gothic" panose="020B0502020202020204" pitchFamily="34" charset="0"/>
              </a:rPr>
              <a:t>Need Help?</a:t>
            </a:r>
            <a:endParaRPr lang="en-US" dirty="0"/>
          </a:p>
        </p:txBody>
      </p:sp>
      <p:sp>
        <p:nvSpPr>
          <p:cNvPr id="3" name="Content Placeholder 2">
            <a:extLst>
              <a:ext uri="{FF2B5EF4-FFF2-40B4-BE49-F238E27FC236}">
                <a16:creationId xmlns:a16="http://schemas.microsoft.com/office/drawing/2014/main" id="{516A2794-5198-4EF0-8267-07B44F8C0464}"/>
              </a:ext>
            </a:extLst>
          </p:cNvPr>
          <p:cNvSpPr>
            <a:spLocks noGrp="1"/>
          </p:cNvSpPr>
          <p:nvPr>
            <p:ph sz="half" idx="1"/>
          </p:nvPr>
        </p:nvSpPr>
        <p:spPr>
          <a:xfrm>
            <a:off x="838136" y="2539048"/>
            <a:ext cx="9019096" cy="2465705"/>
          </a:xfrm>
        </p:spPr>
        <p:txBody>
          <a:bodyPr>
            <a:normAutofit fontScale="70000" lnSpcReduction="20000"/>
          </a:bodyPr>
          <a:lstStyle/>
          <a:p>
            <a:pPr marL="0" indent="0" algn="l" rtl="0" fontAlgn="base">
              <a:buNone/>
            </a:pPr>
            <a:r>
              <a:rPr lang="en-US" b="0" i="0" u="none" strike="noStrike" dirty="0">
                <a:solidFill>
                  <a:srgbClr val="FFFFFF"/>
                </a:solidFill>
                <a:effectLst/>
                <a:latin typeface="Century Gothic" panose="020B0502020202020204" pitchFamily="34" charset="0"/>
              </a:rPr>
              <a:t>Contact me first before Complio Customer Service.</a:t>
            </a:r>
            <a:r>
              <a:rPr lang="en-US" b="0" i="0" dirty="0">
                <a:solidFill>
                  <a:srgbClr val="FFFFFF"/>
                </a:solidFill>
                <a:effectLst/>
                <a:latin typeface="Century Gothic" panose="020B0502020202020204" pitchFamily="34" charset="0"/>
              </a:rPr>
              <a:t>​</a:t>
            </a:r>
            <a:endParaRPr lang="en-US" b="0" i="0" dirty="0">
              <a:solidFill>
                <a:srgbClr val="FFFFFF"/>
              </a:solidFill>
              <a:effectLst/>
              <a:latin typeface="Segoe UI" panose="020B0502040204020203" pitchFamily="34" charset="0"/>
            </a:endParaRPr>
          </a:p>
          <a:p>
            <a:pPr marL="0" indent="0" algn="l" rtl="0" fontAlgn="base">
              <a:buNone/>
            </a:pPr>
            <a:r>
              <a:rPr lang="en-US" b="0" i="0" u="none" strike="noStrike" dirty="0">
                <a:solidFill>
                  <a:srgbClr val="FFFFFF"/>
                </a:solidFill>
                <a:effectLst/>
                <a:latin typeface="Century Gothic" panose="020B0502020202020204" pitchFamily="34" charset="0"/>
              </a:rPr>
              <a:t>Contact me(Angela Iniguez) at:</a:t>
            </a:r>
          </a:p>
          <a:p>
            <a:pPr fontAlgn="base"/>
            <a:r>
              <a:rPr lang="en-US" b="0" i="0" u="none" strike="noStrike" dirty="0">
                <a:solidFill>
                  <a:srgbClr val="FFFFFF"/>
                </a:solidFill>
                <a:effectLst/>
                <a:latin typeface="Century Gothic" panose="020B0502020202020204" pitchFamily="34" charset="0"/>
              </a:rPr>
              <a:t>Office Phone: 559-737-6135,  </a:t>
            </a:r>
          </a:p>
          <a:p>
            <a:pPr fontAlgn="base"/>
            <a:r>
              <a:rPr lang="en-US" b="0" i="0" u="none" strike="noStrike" dirty="0">
                <a:solidFill>
                  <a:srgbClr val="FFFFFF"/>
                </a:solidFill>
                <a:effectLst/>
                <a:latin typeface="Century Gothic" panose="020B0502020202020204" pitchFamily="34" charset="0"/>
              </a:rPr>
              <a:t>Office Cell: 559-429-5227</a:t>
            </a:r>
          </a:p>
          <a:p>
            <a:pPr fontAlgn="base"/>
            <a:r>
              <a:rPr lang="en-US" b="0" i="0" u="none" strike="noStrike" dirty="0">
                <a:solidFill>
                  <a:srgbClr val="FFFFFF"/>
                </a:solidFill>
                <a:effectLst/>
                <a:latin typeface="Century Gothic" panose="020B0502020202020204" pitchFamily="34" charset="0"/>
              </a:rPr>
              <a:t>Email: </a:t>
            </a:r>
            <a:r>
              <a:rPr lang="en-US" b="0" i="0" u="sng" strike="noStrike" dirty="0">
                <a:solidFill>
                  <a:srgbClr val="FAC96A"/>
                </a:solidFill>
                <a:effectLst/>
                <a:latin typeface="Century Gothic" panose="020B0502020202020204" pitchFamily="34" charset="0"/>
                <a:hlinkClick r:id="rId2"/>
              </a:rPr>
              <a:t>angelai@cos.edu</a:t>
            </a:r>
            <a:r>
              <a:rPr lang="en-US" b="0" i="0" dirty="0">
                <a:solidFill>
                  <a:srgbClr val="FFFFFF"/>
                </a:solidFill>
                <a:effectLst/>
                <a:latin typeface="Century Gothic" panose="020B0502020202020204" pitchFamily="34" charset="0"/>
              </a:rPr>
              <a:t>​</a:t>
            </a:r>
          </a:p>
          <a:p>
            <a:pPr fontAlgn="base"/>
            <a:r>
              <a:rPr lang="en-US" dirty="0">
                <a:solidFill>
                  <a:srgbClr val="FFFFFF"/>
                </a:solidFill>
                <a:latin typeface="Segoe UI" panose="020B0502040204020203" pitchFamily="34" charset="0"/>
              </a:rPr>
              <a:t>Visalia Campus; John Muir building room 125</a:t>
            </a:r>
            <a:endParaRPr lang="en-US" b="0" i="0" dirty="0">
              <a:solidFill>
                <a:srgbClr val="FFFFFF"/>
              </a:solidFill>
              <a:effectLst/>
              <a:latin typeface="Segoe UI" panose="020B0502040204020203" pitchFamily="34" charset="0"/>
            </a:endParaRPr>
          </a:p>
          <a:p>
            <a:pPr marL="0" indent="0" algn="l" rtl="0" fontAlgn="base">
              <a:buNone/>
            </a:pPr>
            <a:r>
              <a:rPr lang="en-US" b="0" i="0" u="none" strike="noStrike" dirty="0">
                <a:solidFill>
                  <a:srgbClr val="FFFFFF"/>
                </a:solidFill>
                <a:effectLst/>
                <a:latin typeface="Century Gothic" panose="020B0502020202020204" pitchFamily="34" charset="0"/>
              </a:rPr>
              <a:t>Summer Office Hours: Mondays to Thursdays 7:30am to 12pm; 1pm to 5pm and Fridays 7:30am to 11:30am</a:t>
            </a:r>
            <a:r>
              <a:rPr lang="en-US" b="0" i="0" dirty="0">
                <a:solidFill>
                  <a:srgbClr val="FFFFFF"/>
                </a:solidFill>
                <a:effectLst/>
                <a:latin typeface="Century Gothic" panose="020B0502020202020204" pitchFamily="34" charset="0"/>
              </a:rPr>
              <a:t>​</a:t>
            </a:r>
            <a:endParaRPr lang="en-US" b="0" i="0" dirty="0">
              <a:solidFill>
                <a:srgbClr val="FFFFFF"/>
              </a:solidFill>
              <a:effectLst/>
              <a:latin typeface="Segoe UI" panose="020B0502040204020203" pitchFamily="34" charset="0"/>
            </a:endParaRPr>
          </a:p>
          <a:p>
            <a:pPr marL="0" indent="0" algn="l" rtl="0" fontAlgn="base">
              <a:buNone/>
            </a:pPr>
            <a:r>
              <a:rPr lang="en-US" b="0" i="0" u="none" strike="noStrike" dirty="0">
                <a:solidFill>
                  <a:srgbClr val="FFFFFF"/>
                </a:solidFill>
                <a:effectLst/>
                <a:latin typeface="Century Gothic" panose="020B0502020202020204" pitchFamily="34" charset="0"/>
              </a:rPr>
              <a:t>Summer Hours start June 7, 2021 to August 6, 2021</a:t>
            </a:r>
            <a:endParaRPr lang="en-US" b="0" i="0" dirty="0">
              <a:solidFill>
                <a:srgbClr val="FFFFFF"/>
              </a:solidFill>
              <a:effectLst/>
              <a:latin typeface="Segoe UI" panose="020B0502040204020203" pitchFamily="34" charset="0"/>
            </a:endParaRPr>
          </a:p>
          <a:p>
            <a:endParaRPr lang="en-US" dirty="0"/>
          </a:p>
        </p:txBody>
      </p:sp>
    </p:spTree>
    <p:extLst>
      <p:ext uri="{BB962C8B-B14F-4D97-AF65-F5344CB8AC3E}">
        <p14:creationId xmlns:p14="http://schemas.microsoft.com/office/powerpoint/2010/main" val="1216470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591" y="597408"/>
            <a:ext cx="3401064" cy="1447800"/>
          </a:xfrm>
        </p:spPr>
        <p:txBody>
          <a:bodyPr/>
          <a:lstStyle/>
          <a:p>
            <a:r>
              <a:rPr lang="en-US" dirty="0"/>
              <a:t>Renew your Complio Subscription</a:t>
            </a:r>
          </a:p>
        </p:txBody>
      </p:sp>
      <p:sp>
        <p:nvSpPr>
          <p:cNvPr id="3" name="Content Placeholder 2"/>
          <p:cNvSpPr>
            <a:spLocks noGrp="1"/>
          </p:cNvSpPr>
          <p:nvPr>
            <p:ph idx="1"/>
          </p:nvPr>
        </p:nvSpPr>
        <p:spPr>
          <a:xfrm>
            <a:off x="1045863" y="2266950"/>
            <a:ext cx="5195997" cy="1162050"/>
          </a:xfrm>
        </p:spPr>
        <p:txBody>
          <a:bodyPr/>
          <a:lstStyle/>
          <a:p>
            <a:r>
              <a:rPr lang="en-US" dirty="0">
                <a:hlinkClick r:id="rId2"/>
              </a:rPr>
              <a:t>Complio Renew Subscriptions Video</a:t>
            </a:r>
            <a:endParaRPr lang="en-US" dirty="0"/>
          </a:p>
        </p:txBody>
      </p:sp>
    </p:spTree>
    <p:extLst>
      <p:ext uri="{BB962C8B-B14F-4D97-AF65-F5344CB8AC3E}">
        <p14:creationId xmlns:p14="http://schemas.microsoft.com/office/powerpoint/2010/main" val="40511678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Hero Slider - List" ma:contentTypeID="0x010100C568DB52D9D0A14D9B2FDCC96666E9F2007948130EC3DB064584E219954237AF39008603B4726E3941EAABB75B6CFF7FCFC500866ADA5689AE49A0B3A766CC9A3AEF2400B99076F2EF292F449A0C1D19D3D1F683" ma:contentTypeVersion="9" ma:contentTypeDescription="Content Type for COS Template H Page Layout" ma:contentTypeScope="" ma:versionID="8ccc08e06af5545b7f1672036a125f97">
  <xsd:schema xmlns:xsd="http://www.w3.org/2001/XMLSchema" xmlns:xs="http://www.w3.org/2001/XMLSchema" xmlns:p="http://schemas.microsoft.com/office/2006/metadata/properties" xmlns:ns1="http://schemas.microsoft.com/sharepoint/v3" xmlns:ns2="20c91b06-3707-4d54-8a64-5aecb15de166" xmlns:ns3="ae3236be-0030-4fa8-9af8-6b6037bab965" xmlns:ns4="78f31a23-c5ca-4660-a45b-ce709fb48214" targetNamespace="http://schemas.microsoft.com/office/2006/metadata/properties" ma:root="true" ma:fieldsID="afb37c9a8c5ddb3f9d92bc2a542affd9" ns1:_="" ns2:_="" ns3:_="" ns4:_="">
    <xsd:import namespace="http://schemas.microsoft.com/sharepoint/v3"/>
    <xsd:import namespace="20c91b06-3707-4d54-8a64-5aecb15de166"/>
    <xsd:import namespace="ae3236be-0030-4fa8-9af8-6b6037bab965"/>
    <xsd:import namespace="78f31a23-c5ca-4660-a45b-ce709fb48214"/>
    <xsd:element name="properties">
      <xsd:complexType>
        <xsd:sequence>
          <xsd:element name="documentManagement">
            <xsd:complexType>
              <xsd:all>
                <xsd:element ref="ns1:Comments" minOccurs="0"/>
                <xsd:element ref="ns1:PublishingStartDate" minOccurs="0"/>
                <xsd:element ref="ns1:PublishingExpirationDate" minOccurs="0"/>
                <xsd:element ref="ns1:PublishingContact" minOccurs="0"/>
                <xsd:element ref="ns1:PublishingContactEmail" minOccurs="0"/>
                <xsd:element ref="ns1:PublishingContactName" minOccurs="0"/>
                <xsd:element ref="ns1:PublishingContactPicture" minOccurs="0"/>
                <xsd:element ref="ns1:PublishingPageLayout" minOccurs="0"/>
                <xsd:element ref="ns1:PublishingVariationGroupID" minOccurs="0"/>
                <xsd:element ref="ns1:PublishingVariationRelationshipLinkFieldID" minOccurs="0"/>
                <xsd:element ref="ns1:PublishingRollupImage" minOccurs="0"/>
                <xsd:element ref="ns1:Audience" minOccurs="0"/>
                <xsd:element ref="ns1:PublishingIsFurlPage" minOccurs="0"/>
                <xsd:element ref="ns1:SeoBrowserTitle" minOccurs="0"/>
                <xsd:element ref="ns1:SeoMetaDescription" minOccurs="0"/>
                <xsd:element ref="ns1:SeoKeywords" minOccurs="0"/>
                <xsd:element ref="ns1:SeoRobotsNoIndex" minOccurs="0"/>
                <xsd:element ref="ns2:cos_showInMenu" minOccurs="0"/>
                <xsd:element ref="ns2:cos_TermLabelText" minOccurs="0"/>
                <xsd:element ref="ns4:TaxCatchAll" minOccurs="0"/>
                <xsd:element ref="ns3:MegaMenuMetadataField_0" minOccurs="0"/>
                <xsd:element ref="ns3:MetadataField_0" minOccurs="0"/>
                <xsd:element ref="ns2:cos_Col1Description" minOccurs="0"/>
                <xsd:element ref="ns2:cos_Col2Title" minOccurs="0"/>
                <xsd:element ref="ns2:cos_Col3Title" minOccurs="0"/>
                <xsd:element ref="ns2:cos_Col2Description" minOccurs="0"/>
                <xsd:element ref="ns2:cos_Col4Title" minOccurs="0"/>
                <xsd:element ref="ns2:cos_Col4Description" minOccurs="0"/>
                <xsd:element ref="ns2:cos_Col3Description" minOccurs="0"/>
                <xsd:element ref="ns2:cos_Col1Title" minOccurs="0"/>
                <xsd:element ref="ns1:RoutingRuleDescription" minOccurs="0"/>
                <xsd:element ref="ns4:PagePreviewImage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8" nillable="true" ma:displayName="Comments" ma:description="If inserting a hyperlink, use single quotes ' not double quotes &quot; Example: &lt;a href='mylink'&gt;My Link&lt;/a&gt;" ma:internalName="Comments">
      <xsd:simpleType>
        <xsd:restriction base="dms:Note">
          <xsd:maxLength value="255"/>
        </xsd:restriction>
      </xsd:simpleType>
    </xsd:element>
    <xsd:element name="PublishingStartDate" ma:index="9"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0"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Contact" ma:index="11" nillable="true" ma:displayName="Contact" ma:description="Contact is a site column created by the Publishing feature. It is used on the Page Content Type as the person or group who is the contact person for the page." ma:list="UserInfo" ma:internalName="PublishingContac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ingContactEmail" ma:index="12" nillable="true" ma:displayName="Contact E-Mail Address" ma:description="Contact E-mail Address is a site column created by the Publishing feature. It is used on the Page Content Type as the e-mail address of the person or group who is the contact person for the page." ma:internalName="PublishingContactEmail">
      <xsd:simpleType>
        <xsd:restriction base="dms:Text">
          <xsd:maxLength value="255"/>
        </xsd:restriction>
      </xsd:simpleType>
    </xsd:element>
    <xsd:element name="PublishingContactName" ma:index="13"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PublishingContactPicture" ma:index="14" nillable="true" ma:displayName="Contact Picture" ma:description="Contact Picture is a site column created by the Publishing feature. It is used on the Page Content Type as the picture of the user or group who is the contact person for the page." ma:format="Image" ma:internalName="PublishingContactPicture">
      <xsd:complexType>
        <xsd:complexContent>
          <xsd:extension base="dms:URL">
            <xsd:sequence>
              <xsd:element name="Url" type="dms:ValidUrl" minOccurs="0" nillable="true"/>
              <xsd:element name="Description" type="xsd:string" nillable="true"/>
            </xsd:sequence>
          </xsd:extension>
        </xsd:complexContent>
      </xsd:complexType>
    </xsd:element>
    <xsd:element name="PublishingPageLayout" ma:index="15" nillable="true" ma:displayName="Page Layout" ma:description="" ma:internalName="PublishingPageLayout"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PublishingVariationGroupID" ma:index="16" nillable="true" ma:displayName="Variation Group ID" ma:description="" ma:internalName="PublishingVariationGroupID">
      <xsd:simpleType>
        <xsd:restriction base="dms:Text">
          <xsd:maxLength value="255"/>
        </xsd:restriction>
      </xsd:simpleType>
    </xsd:element>
    <xsd:element name="PublishingVariationRelationshipLinkFieldID" ma:index="17" nillable="true" ma:displayName="Variation Relationship Link" ma:description="" ma:internalName="PublishingVariationRelationshipLinkFieldID">
      <xsd:complexType>
        <xsd:complexContent>
          <xsd:extension base="dms:URL">
            <xsd:sequence>
              <xsd:element name="Url" type="dms:ValidUrl" minOccurs="0" nillable="true"/>
              <xsd:element name="Description" type="xsd:string" nillable="true"/>
            </xsd:sequence>
          </xsd:extension>
        </xsd:complexContent>
      </xsd:complexType>
    </xsd:element>
    <xsd:element name="PublishingRollupImage" ma:index="18" nillable="true" ma:displayName="Rollup Image" ma:description="Rollup Image is a site column created by the Publishing feature. It is used on the Page Content Type as the image for the page shown in content roll-ups such as the Content By Search web part." ma:internalName="PublishingRollupImage">
      <xsd:simpleType>
        <xsd:restriction base="dms:Unknown"/>
      </xsd:simpleType>
    </xsd:element>
    <xsd:element name="Audience" ma:index="19" nillable="true" ma:displayName="Target Audiences" ma:description="Target Audiences is a site column created by the Publishing feature. It is used to specify audiences to which this page will be targeted." ma:internalName="Audience">
      <xsd:simpleType>
        <xsd:restriction base="dms:Unknown"/>
      </xsd:simpleType>
    </xsd:element>
    <xsd:element name="PublishingIsFurlPage" ma:index="20" nillable="true" ma:displayName="Hide physical URLs from search" ma:default="True" ma:description="If checked, the physical URL of this page will not appear in search results. Friendly URLs assigned to this page will always appear." ma:internalName="PublishingIsFurlPage">
      <xsd:simpleType>
        <xsd:restriction base="dms:Boolean"/>
      </xsd:simpleType>
    </xsd:element>
    <xsd:element name="SeoBrowserTitle" ma:index="21" nillable="true" ma:displayName="Browser Title" ma:description="Browser Title is a site column created by the Publishing feature. It is used as the title that appears at the top of a browser window and may appear in Internet search results." ma:hidden="true" ma:internalName="SeoBrowserTitle">
      <xsd:simpleType>
        <xsd:restriction base="dms:Text"/>
      </xsd:simpleType>
    </xsd:element>
    <xsd:element name="SeoMetaDescription" ma:index="22" nillable="true" ma:displayName="Meta Description" ma:description="Meta Description is a site column created by the Publishing feature. Internet search engines may display this description in search results pages." ma:hidden="true" ma:internalName="SeoMetaDescription">
      <xsd:simpleType>
        <xsd:restriction base="dms:Text"/>
      </xsd:simpleType>
    </xsd:element>
    <xsd:element name="SeoKeywords" ma:index="23" nillable="true" ma:displayName="Meta Keywords" ma:description="Meta Keywords" ma:hidden="true" ma:internalName="SeoKeywords">
      <xsd:simpleType>
        <xsd:restriction base="dms:Text"/>
      </xsd:simpleType>
    </xsd:element>
    <xsd:element name="SeoRobotsNoIndex" ma:index="24" nillable="true" ma:displayName="Hide from Internet Search Engines" ma:description="Hide from Internet Search Engines is a site column created by the Publishing feature. It is used to indicate to search engine crawlers that a particular page should not be indexed." ma:hidden="true" ma:internalName="RobotsNoIndex">
      <xsd:simpleType>
        <xsd:restriction base="dms:Boolean"/>
      </xsd:simpleType>
    </xsd:element>
    <xsd:element name="RoutingRuleDescription" ma:index="40" nillable="true" ma:displayName="Page Preview Description" ma:description=""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0c91b06-3707-4d54-8a64-5aecb15de166" elementFormDefault="qualified">
    <xsd:import namespace="http://schemas.microsoft.com/office/2006/documentManagement/types"/>
    <xsd:import namespace="http://schemas.microsoft.com/office/infopath/2007/PartnerControls"/>
    <xsd:element name="cos_showInMenu" ma:index="25" nillable="true" ma:displayName="Show in menu" ma:default="0" ma:internalName="cos_showInMenu">
      <xsd:simpleType>
        <xsd:restriction base="dms:Boolean"/>
      </xsd:simpleType>
    </xsd:element>
    <xsd:element name="cos_TermLabelText" ma:index="27" nillable="true" ma:displayName="Term label text" ma:internalName="cos_TermLabelText">
      <xsd:simpleType>
        <xsd:restriction base="dms:Text">
          <xsd:maxLength value="255"/>
        </xsd:restriction>
      </xsd:simpleType>
    </xsd:element>
    <xsd:element name="cos_Col1Description" ma:index="32" nillable="true" ma:displayName="Col 1 Description" ma:internalName="cos_Col1Description">
      <xsd:simpleType>
        <xsd:restriction base="dms:Unknown"/>
      </xsd:simpleType>
    </xsd:element>
    <xsd:element name="cos_Col2Title" ma:index="33" nillable="true" ma:displayName="Col 2 Title" ma:internalName="cos_Col2Title">
      <xsd:simpleType>
        <xsd:restriction base="dms:Text">
          <xsd:maxLength value="255"/>
        </xsd:restriction>
      </xsd:simpleType>
    </xsd:element>
    <xsd:element name="cos_Col3Title" ma:index="34" nillable="true" ma:displayName="Col 3 Title" ma:internalName="cos_Col3Title">
      <xsd:simpleType>
        <xsd:restriction base="dms:Text">
          <xsd:maxLength value="255"/>
        </xsd:restriction>
      </xsd:simpleType>
    </xsd:element>
    <xsd:element name="cos_Col2Description" ma:index="35" nillable="true" ma:displayName="Col 2 Description" ma:internalName="cos_Col2Description">
      <xsd:simpleType>
        <xsd:restriction base="dms:Unknown"/>
      </xsd:simpleType>
    </xsd:element>
    <xsd:element name="cos_Col4Title" ma:index="36" nillable="true" ma:displayName="Col 4 Title" ma:internalName="cos_Col4Title">
      <xsd:simpleType>
        <xsd:restriction base="dms:Text">
          <xsd:maxLength value="255"/>
        </xsd:restriction>
      </xsd:simpleType>
    </xsd:element>
    <xsd:element name="cos_Col4Description" ma:index="37" nillable="true" ma:displayName="Col 4 Description" ma:internalName="cos_Col4Description">
      <xsd:simpleType>
        <xsd:restriction base="dms:Unknown"/>
      </xsd:simpleType>
    </xsd:element>
    <xsd:element name="cos_Col3Description" ma:index="38" nillable="true" ma:displayName="Col 3 Description" ma:internalName="cos_Col3Description">
      <xsd:simpleType>
        <xsd:restriction base="dms:Unknown"/>
      </xsd:simpleType>
    </xsd:element>
    <xsd:element name="cos_Col1Title" ma:index="39" nillable="true" ma:displayName="Col 1 Title" ma:internalName="cos_Col1Titl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3236be-0030-4fa8-9af8-6b6037bab965" elementFormDefault="qualified">
    <xsd:import namespace="http://schemas.microsoft.com/office/2006/documentManagement/types"/>
    <xsd:import namespace="http://schemas.microsoft.com/office/infopath/2007/PartnerControls"/>
    <xsd:element name="MegaMenuMetadataField_0" ma:index="30" nillable="true" ma:taxonomy="true" ma:internalName="MegaMenuMetadataField_0" ma:taxonomyFieldName="MegaMenuMetadataField" ma:displayName="MegaMenuMetadataField" ma:default="" ma:fieldId="{94f3cd82-7b62-4a6c-970f-36452096a81e}" ma:sspId="cbf6fafc-01b0-4807-b999-9ea966d99999" ma:termSetId="76a49bdf-2c92-485d-97ab-2222f4e81b74" ma:anchorId="00000000-0000-0000-0000-000000000000" ma:open="false" ma:isKeyword="false">
      <xsd:complexType>
        <xsd:sequence>
          <xsd:element ref="pc:Terms" minOccurs="0" maxOccurs="1"/>
        </xsd:sequence>
      </xsd:complexType>
    </xsd:element>
    <xsd:element name="MetadataField_0" ma:index="31" ma:taxonomy="true" ma:internalName="MetadataField_0" ma:taxonomyFieldName="MetadataField" ma:displayName="MetadataField" ma:default="" ma:fieldId="{e527bc99-e67b-4c40-b02e-cbd8e37fa7ad}" ma:sspId="cbf6fafc-01b0-4807-b999-9ea966d99999" ma:termSetId="77af4e08-ff44-4dc3-b797-f304ea663518"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8f31a23-c5ca-4660-a45b-ce709fb48214" elementFormDefault="qualified">
    <xsd:import namespace="http://schemas.microsoft.com/office/2006/documentManagement/types"/>
    <xsd:import namespace="http://schemas.microsoft.com/office/infopath/2007/PartnerControls"/>
    <xsd:element name="TaxCatchAll" ma:index="29" nillable="true" ma:displayName="Taxonomy Catch All Column" ma:description="" ma:hidden="true" ma:list="{32d39d6b-f371-4f6f-98bd-cdcee545093e}" ma:internalName="TaxCatchAll" ma:showField="CatchAllData" ma:web="78f31a23-c5ca-4660-a45b-ce709fb48214">
      <xsd:complexType>
        <xsd:complexContent>
          <xsd:extension base="dms:MultiChoiceLookup">
            <xsd:sequence>
              <xsd:element name="Value" type="dms:Lookup" maxOccurs="unbounded" minOccurs="0" nillable="true"/>
            </xsd:sequence>
          </xsd:extension>
        </xsd:complexContent>
      </xsd:complexType>
    </xsd:element>
    <xsd:element name="PagePreviewImageURL" ma:index="41" nillable="true" ma:displayName="Page Preview Image URL" ma:internalName="PagePreviewImageURL">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tadataField_0 xmlns="ae3236be-0030-4fa8-9af8-6b6037bab965">
      <Terms xmlns="http://schemas.microsoft.com/office/infopath/2007/PartnerControls">
        <TermInfo xmlns="http://schemas.microsoft.com/office/infopath/2007/PartnerControls">
          <TermName xmlns="http://schemas.microsoft.com/office/infopath/2007/PartnerControls">PTA Complio</TermName>
          <TermId xmlns="http://schemas.microsoft.com/office/infopath/2007/PartnerControls">fafa71de-f24f-4039-b3b7-819f60901626</TermId>
        </TermInfo>
      </Terms>
    </MetadataField_0>
    <MegaMenuMetadataField_0 xmlns="ae3236be-0030-4fa8-9af8-6b6037bab965">
      <Terms xmlns="http://schemas.microsoft.com/office/infopath/2007/PartnerControls"/>
    </MegaMenuMetadataField_0>
    <PublishingRollupImage xmlns="http://schemas.microsoft.com/sharepoint/v3" xsi:nil="true"/>
    <PublishingContactEmail xmlns="http://schemas.microsoft.com/sharepoint/v3" xsi:nil="true"/>
    <cos_TermLabelText xmlns="20c91b06-3707-4d54-8a64-5aecb15de166" xsi:nil="true"/>
    <cos_Col1Description xmlns="20c91b06-3707-4d54-8a64-5aecb15de166" xsi:nil="true"/>
    <cos_Col4Description xmlns="20c91b06-3707-4d54-8a64-5aecb15de166" xsi:nil="true"/>
    <PagePreviewImageURL xmlns="78f31a23-c5ca-4660-a45b-ce709fb48214" xsi:nil="true"/>
    <PublishingVariationRelationshipLinkFieldID xmlns="http://schemas.microsoft.com/sharepoint/v3">
      <Url xsi:nil="true"/>
      <Description xsi:nil="true"/>
    </PublishingVariationRelationshipLinkFieldID>
    <cos_Col4Title xmlns="20c91b06-3707-4d54-8a64-5aecb15de166" xsi:nil="true"/>
    <SeoKeywords xmlns="http://schemas.microsoft.com/sharepoint/v3" xsi:nil="true"/>
    <PublishingVariationGroupID xmlns="http://schemas.microsoft.com/sharepoint/v3" xsi:nil="true"/>
    <TaxCatchAll xmlns="78f31a23-c5ca-4660-a45b-ce709fb48214">
      <Value>1384</Value>
    </TaxCatchAll>
    <cos_Col3Title xmlns="20c91b06-3707-4d54-8a64-5aecb15de166" xsi:nil="true"/>
    <Audience xmlns="http://schemas.microsoft.com/sharepoint/v3" xsi:nil="true"/>
    <PublishingIsFurlPage xmlns="http://schemas.microsoft.com/sharepoint/v3">false</PublishingIsFurlPage>
    <PublishingExpirationDate xmlns="http://schemas.microsoft.com/sharepoint/v3" xsi:nil="true"/>
    <SeoBrowserTitle xmlns="http://schemas.microsoft.com/sharepoint/v3" xsi:nil="true"/>
    <cos_Col2Description xmlns="20c91b06-3707-4d54-8a64-5aecb15de166" xsi:nil="true"/>
    <RoutingRuleDescription xmlns="http://schemas.microsoft.com/sharepoint/v3">PTA Complio</RoutingRuleDescription>
    <PublishingContactPicture xmlns="http://schemas.microsoft.com/sharepoint/v3">
      <Url xsi:nil="true"/>
      <Description xsi:nil="true"/>
    </PublishingContactPicture>
    <cos_Col2Title xmlns="20c91b06-3707-4d54-8a64-5aecb15de166" xsi:nil="true"/>
    <PublishingStartDate xmlns="http://schemas.microsoft.com/sharepoint/v3" xsi:nil="true"/>
    <SeoRobotsNoIndex xmlns="http://schemas.microsoft.com/sharepoint/v3">false</SeoRobotsNoIndex>
    <SeoMetaDescription xmlns="http://schemas.microsoft.com/sharepoint/v3" xsi:nil="true"/>
    <PublishingContact xmlns="http://schemas.microsoft.com/sharepoint/v3">
      <UserInfo>
        <DisplayName/>
        <AccountId xsi:nil="true"/>
        <AccountType/>
      </UserInfo>
    </PublishingContact>
    <PublishingContactName xmlns="http://schemas.microsoft.com/sharepoint/v3" xsi:nil="true"/>
    <cos_Col3Description xmlns="20c91b06-3707-4d54-8a64-5aecb15de166" xsi:nil="true"/>
    <cos_showInMenu xmlns="20c91b06-3707-4d54-8a64-5aecb15de166">false</cos_showInMenu>
    <cos_Col1Title xmlns="20c91b06-3707-4d54-8a64-5aecb15de166" xsi:nil="true"/>
    <Comments xmlns="http://schemas.microsoft.com/sharepoint/v3" xsi:nil="true"/>
    <PublishingPageLayout xmlns="http://schemas.microsoft.com/sharepoint/v3">
      <Url xsi:nil="true"/>
      <Description xsi:nil="true"/>
    </PublishingPageLayout>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
    <Synchronization>Asynchronous</Synchronization>
    <Type>10001</Type>
    <SequenceNumber>1000</SequenceNumber>
    <Url/>
    <Assembly>COS.IA, Version=1.0.0.0, Culture=neutral, PublicKeyToken=c2d92f06be183871</Assembly>
    <Class>COS.IA.ContentTypes.COSPageCT.COSPageEventReceiver</Class>
    <Data/>
    <Filter/>
  </Receiver>
  <Receiver>
    <Name/>
    <Synchronization>Synchronous</Synchronization>
    <Type>2</Type>
    <SequenceNumber>1000</SequenceNumber>
    <Url/>
    <Assembly>COS.IA, Version=1.0.0.0, Culture=neutral, PublicKeyToken=c2d92f06be183871</Assembly>
    <Class>COS.IA.ContentTypes.COSPageCT.COSPageEventReceiver</Class>
    <Data/>
    <Filter/>
  </Receiver>
  <Receiver>
    <Name/>
    <Synchronization>Synchronous</Synchronization>
    <Type>3</Type>
    <SequenceNumber>1000</SequenceNumber>
    <Url/>
    <Assembly>COS.IA, Version=1.0.0.0, Culture=neutral, PublicKeyToken=c2d92f06be183871</Assembly>
    <Class>COS.IA.ContentTypes.COSPageCT.COSPageEventReceiver</Class>
    <Data/>
    <Filter/>
  </Receiver>
</spe:Receivers>
</file>

<file path=customXml/itemProps1.xml><?xml version="1.0" encoding="utf-8"?>
<ds:datastoreItem xmlns:ds="http://schemas.openxmlformats.org/officeDocument/2006/customXml" ds:itemID="{6E2180F1-0629-409A-9371-4128AC060838}"/>
</file>

<file path=customXml/itemProps2.xml><?xml version="1.0" encoding="utf-8"?>
<ds:datastoreItem xmlns:ds="http://schemas.openxmlformats.org/officeDocument/2006/customXml" ds:itemID="{D64FCE24-C5D4-4A2C-9D20-75E6C34A25EE}">
  <ds:schemaRefs>
    <ds:schemaRef ds:uri="http://purl.org/dc/dcmitype/"/>
    <ds:schemaRef ds:uri="http://purl.org/dc/elements/1.1/"/>
    <ds:schemaRef ds:uri="http://schemas.microsoft.com/office/infopath/2007/PartnerControls"/>
    <ds:schemaRef ds:uri="6c97ec6e-65b4-47c2-af14-27221e4d2557"/>
    <ds:schemaRef ds:uri="http://purl.org/dc/terms/"/>
    <ds:schemaRef ds:uri="http://schemas.microsoft.com/office/2006/metadata/properties"/>
    <ds:schemaRef ds:uri="http://www.w3.org/XML/1998/namespace"/>
    <ds:schemaRef ds:uri="52f7e4dc-5ee5-4d0b-b168-0bb4503e1629"/>
    <ds:schemaRef ds:uri="http://schemas.microsoft.com/office/2006/documentManagement/types"/>
    <ds:schemaRef ds:uri="http://schemas.openxmlformats.org/package/2006/metadata/core-properties"/>
  </ds:schemaRefs>
</ds:datastoreItem>
</file>

<file path=customXml/itemProps3.xml><?xml version="1.0" encoding="utf-8"?>
<ds:datastoreItem xmlns:ds="http://schemas.openxmlformats.org/officeDocument/2006/customXml" ds:itemID="{6E6D8EA0-4333-4506-B596-9B1487226BD9}">
  <ds:schemaRefs>
    <ds:schemaRef ds:uri="http://schemas.microsoft.com/sharepoint/v3/contenttype/forms"/>
  </ds:schemaRefs>
</ds:datastoreItem>
</file>

<file path=customXml/itemProps4.xml><?xml version="1.0" encoding="utf-8"?>
<ds:datastoreItem xmlns:ds="http://schemas.openxmlformats.org/officeDocument/2006/customXml" ds:itemID="{12CE7C05-02EF-4657-8156-B26757EEE291}"/>
</file>

<file path=docProps/app.xml><?xml version="1.0" encoding="utf-8"?>
<Properties xmlns="http://schemas.openxmlformats.org/officeDocument/2006/extended-properties" xmlns:vt="http://schemas.openxmlformats.org/officeDocument/2006/docPropsVTypes">
  <Template>Ion</Template>
  <TotalTime>571</TotalTime>
  <Words>648</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Segoe UI</vt:lpstr>
      <vt:lpstr>Wingdings 3</vt:lpstr>
      <vt:lpstr>Ion</vt:lpstr>
      <vt:lpstr>Complio</vt:lpstr>
      <vt:lpstr>Complio Overview</vt:lpstr>
      <vt:lpstr>Complio Subscription , Background &amp; Drug Screen</vt:lpstr>
      <vt:lpstr>Complio Upload &amp; Entering your clinical requirements</vt:lpstr>
      <vt:lpstr>Physical Therapist Assistant Program</vt:lpstr>
      <vt:lpstr>Need Help?</vt:lpstr>
      <vt:lpstr>Renew your Complio Subscription</vt:lpstr>
    </vt:vector>
  </TitlesOfParts>
  <Company>College of the Sequoias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Complio</dc:title>
  <dc:creator>Angela Iniguez</dc:creator>
  <cp:lastModifiedBy>Angela Iniguez</cp:lastModifiedBy>
  <cp:revision>30</cp:revision>
  <dcterms:created xsi:type="dcterms:W3CDTF">2021-04-21T16:30:10Z</dcterms:created>
  <dcterms:modified xsi:type="dcterms:W3CDTF">2021-07-29T22:23:35Z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0x010100C568DB52D9D0A14D9B2FDCC96666E9F2007948130EC3DB064584E219954237AF39008603B4726E3941EAABB75B6CFF7FCFC500866ADA5689AE49A0B3A766CC9A3AEF2400B99076F2EF292F449A0C1D19D3D1F683</vt:lpwstr>
  </property>
  <property fmtid="{D5CDD505-2E9C-101B-9397-08002B2CF9AE}" pid="3" name="MetadataField">
    <vt:lpwstr>1384;#PTA Complio|fafa71de-f24f-4039-b3b7-819f60901626</vt:lpwstr>
  </property>
  <property fmtid="{D5CDD505-2E9C-101B-9397-08002B2CF9AE}" pid="4" name="MegaMenuMetadataField">
    <vt:lpwstr/>
  </property>
  <property fmtid="{D5CDD505-2E9C-101B-9397-08002B2CF9AE}" pid="5" name="Order">
    <vt:r8>9300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TemplateUrl">
    <vt:lpwstr/>
  </property>
</Properties>
</file>