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15"/>
  </p:notesMasterIdLst>
  <p:sldIdLst>
    <p:sldId id="256" r:id="rId2"/>
    <p:sldId id="259" r:id="rId3"/>
    <p:sldId id="264" r:id="rId4"/>
    <p:sldId id="265" r:id="rId5"/>
    <p:sldId id="266" r:id="rId6"/>
    <p:sldId id="267" r:id="rId7"/>
    <p:sldId id="260" r:id="rId8"/>
    <p:sldId id="261" r:id="rId9"/>
    <p:sldId id="262" r:id="rId10"/>
    <p:sldId id="263" r:id="rId11"/>
    <p:sldId id="269" r:id="rId12"/>
    <p:sldId id="268" r:id="rId13"/>
    <p:sldId id="25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627"/>
    <a:srgbClr val="95202C"/>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p:restoredTop sz="94680"/>
  </p:normalViewPr>
  <p:slideViewPr>
    <p:cSldViewPr snapToGrid="0" snapToObjects="1">
      <p:cViewPr varScale="1">
        <p:scale>
          <a:sx n="65" d="100"/>
          <a:sy n="65" d="100"/>
        </p:scale>
        <p:origin x="1320" y="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F4BD5-E8A7-9C47-A2C0-8D8628B97C20}" type="datetimeFigureOut">
              <a:rPr lang="en-US" smtClean="0"/>
              <a:t>4/27/2020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2F3D8-1931-9B46-90C8-F57BB68D230E}" type="slidenum">
              <a:rPr lang="en-US" smtClean="0"/>
              <a:t>‹#›</a:t>
            </a:fld>
            <a:endParaRPr lang="en-US"/>
          </a:p>
        </p:txBody>
      </p:sp>
    </p:spTree>
    <p:extLst>
      <p:ext uri="{BB962C8B-B14F-4D97-AF65-F5344CB8AC3E}">
        <p14:creationId xmlns:p14="http://schemas.microsoft.com/office/powerpoint/2010/main" val="1012922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E2F3D8-1931-9B46-90C8-F57BB68D230E}" type="slidenum">
              <a:rPr lang="en-US" smtClean="0"/>
              <a:t>1</a:t>
            </a:fld>
            <a:endParaRPr lang="en-US"/>
          </a:p>
        </p:txBody>
      </p:sp>
    </p:spTree>
    <p:extLst>
      <p:ext uri="{BB962C8B-B14F-4D97-AF65-F5344CB8AC3E}">
        <p14:creationId xmlns:p14="http://schemas.microsoft.com/office/powerpoint/2010/main" val="3651966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E2F3D8-1931-9B46-90C8-F57BB68D230E}" type="slidenum">
              <a:rPr lang="en-US" smtClean="0"/>
              <a:t>2</a:t>
            </a:fld>
            <a:endParaRPr lang="en-US"/>
          </a:p>
        </p:txBody>
      </p:sp>
    </p:spTree>
    <p:extLst>
      <p:ext uri="{BB962C8B-B14F-4D97-AF65-F5344CB8AC3E}">
        <p14:creationId xmlns:p14="http://schemas.microsoft.com/office/powerpoint/2010/main" val="224557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E2F3D8-1931-9B46-90C8-F57BB68D230E}" type="slidenum">
              <a:rPr lang="en-US" smtClean="0"/>
              <a:t>3</a:t>
            </a:fld>
            <a:endParaRPr lang="en-US"/>
          </a:p>
        </p:txBody>
      </p:sp>
    </p:spTree>
    <p:extLst>
      <p:ext uri="{BB962C8B-B14F-4D97-AF65-F5344CB8AC3E}">
        <p14:creationId xmlns:p14="http://schemas.microsoft.com/office/powerpoint/2010/main" val="1252398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E2F3D8-1931-9B46-90C8-F57BB68D230E}" type="slidenum">
              <a:rPr lang="en-US" smtClean="0"/>
              <a:t>4</a:t>
            </a:fld>
            <a:endParaRPr lang="en-US"/>
          </a:p>
        </p:txBody>
      </p:sp>
    </p:spTree>
    <p:extLst>
      <p:ext uri="{BB962C8B-B14F-4D97-AF65-F5344CB8AC3E}">
        <p14:creationId xmlns:p14="http://schemas.microsoft.com/office/powerpoint/2010/main" val="3048733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2F3D8-1931-9B46-90C8-F57BB68D230E}" type="slidenum">
              <a:rPr lang="en-US" smtClean="0"/>
              <a:t>11</a:t>
            </a:fld>
            <a:endParaRPr lang="en-US"/>
          </a:p>
        </p:txBody>
      </p:sp>
    </p:spTree>
    <p:extLst>
      <p:ext uri="{BB962C8B-B14F-4D97-AF65-F5344CB8AC3E}">
        <p14:creationId xmlns:p14="http://schemas.microsoft.com/office/powerpoint/2010/main" val="214825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6550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247633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2609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powerpoint-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Tree>
    <p:extLst>
      <p:ext uri="{BB962C8B-B14F-4D97-AF65-F5344CB8AC3E}">
        <p14:creationId xmlns:p14="http://schemas.microsoft.com/office/powerpoint/2010/main" val="3667622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descr="powerpoin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Tree>
    <p:extLst>
      <p:ext uri="{BB962C8B-B14F-4D97-AF65-F5344CB8AC3E}">
        <p14:creationId xmlns:p14="http://schemas.microsoft.com/office/powerpoint/2010/main" val="2009045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descr="powerpoint-0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Tree>
    <p:extLst>
      <p:ext uri="{BB962C8B-B14F-4D97-AF65-F5344CB8AC3E}">
        <p14:creationId xmlns:p14="http://schemas.microsoft.com/office/powerpoint/2010/main" val="2856367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190998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039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606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643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7127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496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61884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2982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4/27/2020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19109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www.csustan.edu/nursing"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csustan.edu/teach-online/online-readiness-self-assessment-0"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hyperlink" Target="https://mail.csustan.edu/owa/redir.aspx?C=q5x85UVZPSnbKJ94WtdyYusY_M4c4z2vE0wLDLHKxAxn8740uqnTCA..&amp;URL=https://www.csustan.edu/blackboard/software-hardware-recommendations"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81125Lifestyle025arev.png"/>
          <p:cNvPicPr>
            <a:picLocks noChangeAspect="1"/>
          </p:cNvPicPr>
          <p:nvPr/>
        </p:nvPicPr>
        <p:blipFill rotWithShape="1">
          <a:blip r:embed="rId3">
            <a:extLst>
              <a:ext uri="{28A0092B-C50C-407E-A947-70E740481C1C}">
                <a14:useLocalDpi xmlns:a14="http://schemas.microsoft.com/office/drawing/2010/main" val="0"/>
              </a:ext>
            </a:extLst>
          </a:blip>
          <a:srcRect t="25180" r="20184" b="472"/>
          <a:stretch/>
        </p:blipFill>
        <p:spPr>
          <a:xfrm>
            <a:off x="0" y="571501"/>
            <a:ext cx="9144000" cy="4127500"/>
          </a:xfrm>
          <a:prstGeom prst="rect">
            <a:avLst/>
          </a:prstGeom>
        </p:spPr>
      </p:pic>
      <p:pic>
        <p:nvPicPr>
          <p:cNvPr id="7" name="Picture 6" descr="right_sha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806" y="0"/>
            <a:ext cx="2341796" cy="6084392"/>
          </a:xfrm>
          <a:prstGeom prst="rect">
            <a:avLst/>
          </a:prstGeom>
        </p:spPr>
      </p:pic>
      <p:pic>
        <p:nvPicPr>
          <p:cNvPr id="9" name="Picture 8" descr="stanislaus-state-informal-secondary-logo-cmyk-white-text-cmy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28" y="571501"/>
            <a:ext cx="2417572" cy="1103284"/>
          </a:xfrm>
          <a:prstGeom prst="rect">
            <a:avLst/>
          </a:prstGeom>
        </p:spPr>
      </p:pic>
      <p:sp>
        <p:nvSpPr>
          <p:cNvPr id="11" name="Rectangle 10"/>
          <p:cNvSpPr/>
          <p:nvPr/>
        </p:nvSpPr>
        <p:spPr>
          <a:xfrm>
            <a:off x="470437" y="4856291"/>
            <a:ext cx="3199915" cy="523220"/>
          </a:xfrm>
          <a:prstGeom prst="rect">
            <a:avLst/>
          </a:prstGeom>
        </p:spPr>
        <p:txBody>
          <a:bodyPr wrap="none">
            <a:spAutoFit/>
          </a:bodyPr>
          <a:lstStyle/>
          <a:p>
            <a:r>
              <a:rPr lang="en-US" sz="2800" b="1" dirty="0" smtClean="0">
                <a:solidFill>
                  <a:srgbClr val="95202C"/>
                </a:solidFill>
                <a:latin typeface="Verdana"/>
                <a:cs typeface="Verdana"/>
              </a:rPr>
              <a:t>CSU Stanislaus</a:t>
            </a:r>
            <a:endParaRPr lang="en-US" sz="2800" b="1" dirty="0">
              <a:solidFill>
                <a:srgbClr val="95202C"/>
              </a:solidFill>
              <a:latin typeface="Verdana"/>
              <a:cs typeface="Verdana"/>
            </a:endParaRPr>
          </a:p>
        </p:txBody>
      </p:sp>
      <p:sp>
        <p:nvSpPr>
          <p:cNvPr id="12" name="Rectangle 11"/>
          <p:cNvSpPr/>
          <p:nvPr/>
        </p:nvSpPr>
        <p:spPr>
          <a:xfrm>
            <a:off x="486312" y="5299591"/>
            <a:ext cx="4572000" cy="369332"/>
          </a:xfrm>
          <a:prstGeom prst="rect">
            <a:avLst/>
          </a:prstGeom>
        </p:spPr>
        <p:txBody>
          <a:bodyPr>
            <a:spAutoFit/>
          </a:bodyPr>
          <a:lstStyle/>
          <a:p>
            <a:r>
              <a:rPr lang="en-US" i="1" dirty="0" smtClean="0">
                <a:solidFill>
                  <a:schemeClr val="bg1">
                    <a:lumMod val="65000"/>
                  </a:schemeClr>
                </a:solidFill>
                <a:latin typeface="Georgia"/>
                <a:cs typeface="Georgia"/>
              </a:rPr>
              <a:t>Online RN-BSN Program</a:t>
            </a:r>
            <a:endParaRPr lang="en-US" i="1" dirty="0">
              <a:solidFill>
                <a:schemeClr val="bg1">
                  <a:lumMod val="65000"/>
                </a:schemeClr>
              </a:solidFill>
              <a:latin typeface="Georgia"/>
              <a:cs typeface="Georgia"/>
            </a:endParaRPr>
          </a:p>
        </p:txBody>
      </p:sp>
    </p:spTree>
    <p:extLst>
      <p:ext uri="{BB962C8B-B14F-4D97-AF65-F5344CB8AC3E}">
        <p14:creationId xmlns:p14="http://schemas.microsoft.com/office/powerpoint/2010/main" val="4293950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036" y="1003210"/>
            <a:ext cx="2534668" cy="461665"/>
          </a:xfrm>
          <a:prstGeom prst="rect">
            <a:avLst/>
          </a:prstGeom>
        </p:spPr>
        <p:txBody>
          <a:bodyPr wrap="none">
            <a:spAutoFit/>
          </a:bodyPr>
          <a:lstStyle/>
          <a:p>
            <a:r>
              <a:rPr lang="en-US" sz="2400" b="1" dirty="0" smtClean="0">
                <a:solidFill>
                  <a:srgbClr val="95202C"/>
                </a:solidFill>
                <a:latin typeface="Verdana"/>
                <a:cs typeface="Verdana"/>
              </a:rPr>
              <a:t>Program Cost</a:t>
            </a:r>
            <a:endParaRPr lang="en-US" sz="2400" b="1" dirty="0">
              <a:solidFill>
                <a:srgbClr val="95202C"/>
              </a:solidFill>
              <a:latin typeface="Verdana"/>
              <a:cs typeface="Verdana"/>
            </a:endParaRPr>
          </a:p>
        </p:txBody>
      </p:sp>
      <p:sp>
        <p:nvSpPr>
          <p:cNvPr id="3" name="Rectangle 2"/>
          <p:cNvSpPr/>
          <p:nvPr/>
        </p:nvSpPr>
        <p:spPr>
          <a:xfrm>
            <a:off x="67211" y="1512499"/>
            <a:ext cx="6255268" cy="1815882"/>
          </a:xfrm>
          <a:prstGeom prst="rect">
            <a:avLst/>
          </a:prstGeom>
        </p:spPr>
        <p:txBody>
          <a:bodyPr wrap="square">
            <a:spAutoFit/>
          </a:bodyPr>
          <a:lstStyle/>
          <a:p>
            <a:pPr marL="742950" lvl="1" indent="-285750">
              <a:buFont typeface="Arial" panose="020B0604020202020204" pitchFamily="34" charset="0"/>
              <a:buChar char="•"/>
            </a:pPr>
            <a:r>
              <a:rPr lang="en-US" sz="1600" dirty="0" smtClean="0"/>
              <a:t>The total Program fees are $19,200 (excluding textbooks, labs, supplies, and other costs incurred for the program</a:t>
            </a:r>
            <a:r>
              <a:rPr lang="en-US" sz="1600" dirty="0" smtClean="0"/>
              <a:t>). </a:t>
            </a:r>
          </a:p>
          <a:p>
            <a:pPr marL="742950" lvl="1" indent="-285750">
              <a:buFont typeface="Arial" panose="020B0604020202020204" pitchFamily="34" charset="0"/>
              <a:buChar char="•"/>
            </a:pPr>
            <a:r>
              <a:rPr lang="en-US" sz="1600" dirty="0" smtClean="0"/>
              <a:t>Financial </a:t>
            </a:r>
            <a:r>
              <a:rPr lang="en-US" sz="1600" dirty="0" smtClean="0"/>
              <a:t>Aid- students may be eligible for federal student loans. Complete the Free Application for Federal Student Aid (FAFSA) Available online at fafsa.ed.gov Institution code: 001157</a:t>
            </a:r>
            <a:endParaRPr lang="en-US" sz="1600" dirty="0"/>
          </a:p>
          <a:p>
            <a:pPr marL="742950" lvl="1" indent="-285750">
              <a:buFont typeface="Arial" panose="020B0604020202020204" pitchFamily="34" charset="0"/>
              <a:buChar char="•"/>
            </a:pPr>
            <a:r>
              <a:rPr lang="en-US" sz="1600" dirty="0" smtClean="0"/>
              <a:t>Employer Tuition Assistance</a:t>
            </a:r>
            <a:endParaRPr lang="en-US" sz="1600" dirty="0"/>
          </a:p>
          <a:p>
            <a:pPr lvl="0"/>
            <a:endParaRPr lang="en-US" sz="1600" dirty="0"/>
          </a:p>
        </p:txBody>
      </p:sp>
      <p:sp>
        <p:nvSpPr>
          <p:cNvPr id="4" name="Rectangle 3"/>
          <p:cNvSpPr/>
          <p:nvPr/>
        </p:nvSpPr>
        <p:spPr>
          <a:xfrm>
            <a:off x="445036" y="3379161"/>
            <a:ext cx="5877443" cy="1169551"/>
          </a:xfrm>
          <a:prstGeom prst="rect">
            <a:avLst/>
          </a:prstGeom>
        </p:spPr>
        <p:txBody>
          <a:bodyPr wrap="square">
            <a:spAutoFit/>
          </a:bodyPr>
          <a:lstStyle/>
          <a:p>
            <a:r>
              <a:rPr lang="en-US" sz="1400" dirty="0" smtClean="0">
                <a:solidFill>
                  <a:srgbClr val="5D5D5D"/>
                </a:solidFill>
                <a:latin typeface="Arial" charset="0"/>
              </a:rPr>
              <a:t>Fall</a:t>
            </a:r>
            <a:r>
              <a:rPr lang="en-US" sz="1400" dirty="0" smtClean="0">
                <a:solidFill>
                  <a:srgbClr val="5D5D5D"/>
                </a:solidFill>
                <a:latin typeface="Arial" charset="0"/>
              </a:rPr>
              <a:t> Admission</a:t>
            </a:r>
          </a:p>
          <a:p>
            <a:pPr>
              <a:buFont typeface="Arial" charset="0"/>
              <a:buChar char="•"/>
            </a:pPr>
            <a:r>
              <a:rPr lang="en-US" sz="1400" dirty="0" smtClean="0">
                <a:solidFill>
                  <a:srgbClr val="5D5D5D"/>
                </a:solidFill>
                <a:latin typeface="Arial" charset="0"/>
              </a:rPr>
              <a:t>Program </a:t>
            </a:r>
            <a:r>
              <a:rPr lang="en-US" sz="1400" dirty="0">
                <a:solidFill>
                  <a:srgbClr val="5D5D5D"/>
                </a:solidFill>
                <a:latin typeface="Arial" charset="0"/>
              </a:rPr>
              <a:t>Enrollment Deposit (non-refundable) $200 with Intent to Enroll</a:t>
            </a:r>
          </a:p>
          <a:p>
            <a:pPr>
              <a:buFont typeface="Arial" charset="0"/>
              <a:buChar char="•"/>
            </a:pPr>
            <a:r>
              <a:rPr lang="en-US" sz="1400" dirty="0">
                <a:solidFill>
                  <a:srgbClr val="5D5D5D"/>
                </a:solidFill>
                <a:latin typeface="Arial" charset="0"/>
              </a:rPr>
              <a:t>1st Payment of $6,340 due </a:t>
            </a:r>
            <a:r>
              <a:rPr lang="en-US" sz="1400" dirty="0" smtClean="0">
                <a:solidFill>
                  <a:srgbClr val="5D5D5D"/>
                </a:solidFill>
                <a:latin typeface="Arial" charset="0"/>
              </a:rPr>
              <a:t>August 13</a:t>
            </a:r>
            <a:r>
              <a:rPr lang="en-US" sz="1400" dirty="0">
                <a:solidFill>
                  <a:srgbClr val="5D5D5D"/>
                </a:solidFill>
                <a:latin typeface="Arial" charset="0"/>
              </a:rPr>
              <a:t>, 2018</a:t>
            </a:r>
          </a:p>
          <a:p>
            <a:pPr>
              <a:buFont typeface="Arial" charset="0"/>
              <a:buChar char="•"/>
            </a:pPr>
            <a:r>
              <a:rPr lang="en-US" sz="1400" dirty="0">
                <a:solidFill>
                  <a:srgbClr val="5D5D5D"/>
                </a:solidFill>
                <a:latin typeface="Arial" charset="0"/>
              </a:rPr>
              <a:t>2nd Payment of $6,340 due January 15, 2019</a:t>
            </a:r>
          </a:p>
          <a:p>
            <a:pPr>
              <a:buFont typeface="Arial" charset="0"/>
              <a:buChar char="•"/>
            </a:pPr>
            <a:r>
              <a:rPr lang="en-US" sz="1400" dirty="0">
                <a:solidFill>
                  <a:srgbClr val="5D5D5D"/>
                </a:solidFill>
                <a:latin typeface="Arial" charset="0"/>
              </a:rPr>
              <a:t>3rd Payment of $6,340 due June 3, 2019</a:t>
            </a:r>
            <a:endParaRPr lang="en-US" sz="1400" b="0" i="0" u="none" strike="noStrike" dirty="0">
              <a:solidFill>
                <a:srgbClr val="5D5D5D"/>
              </a:solidFill>
              <a:effectLst/>
              <a:latin typeface="Arial" charset="0"/>
            </a:endParaRPr>
          </a:p>
        </p:txBody>
      </p:sp>
      <p:sp>
        <p:nvSpPr>
          <p:cNvPr id="5" name="Rectangle 4"/>
          <p:cNvSpPr/>
          <p:nvPr/>
        </p:nvSpPr>
        <p:spPr>
          <a:xfrm>
            <a:off x="445036" y="4671305"/>
            <a:ext cx="6082496" cy="1169551"/>
          </a:xfrm>
          <a:prstGeom prst="rect">
            <a:avLst/>
          </a:prstGeom>
        </p:spPr>
        <p:txBody>
          <a:bodyPr wrap="square">
            <a:spAutoFit/>
          </a:bodyPr>
          <a:lstStyle/>
          <a:p>
            <a:r>
              <a:rPr lang="en-US" sz="1400" dirty="0" smtClean="0">
                <a:solidFill>
                  <a:srgbClr val="333333"/>
                </a:solidFill>
                <a:latin typeface="Crimson Text" charset="0"/>
              </a:rPr>
              <a:t>Spring </a:t>
            </a:r>
            <a:r>
              <a:rPr lang="en-US" sz="1400" dirty="0" smtClean="0">
                <a:solidFill>
                  <a:srgbClr val="333333"/>
                </a:solidFill>
                <a:latin typeface="Crimson Text" charset="0"/>
              </a:rPr>
              <a:t>Admission</a:t>
            </a:r>
            <a:endParaRPr lang="en-US" sz="1400" dirty="0">
              <a:solidFill>
                <a:srgbClr val="333333"/>
              </a:solidFill>
              <a:latin typeface="Crimson Text" charset="0"/>
            </a:endParaRPr>
          </a:p>
          <a:p>
            <a:pPr>
              <a:buFont typeface="Arial" charset="0"/>
              <a:buChar char="•"/>
            </a:pPr>
            <a:r>
              <a:rPr lang="en-US" sz="1400" dirty="0">
                <a:solidFill>
                  <a:srgbClr val="5D5D5D"/>
                </a:solidFill>
                <a:latin typeface="Arial" charset="0"/>
              </a:rPr>
              <a:t>Program Enrollment Deposit (non-refundable) $200 due upon acceptance</a:t>
            </a:r>
          </a:p>
          <a:p>
            <a:pPr>
              <a:buFont typeface="Arial" charset="0"/>
              <a:buChar char="•"/>
            </a:pPr>
            <a:r>
              <a:rPr lang="en-US" sz="1400" dirty="0">
                <a:solidFill>
                  <a:srgbClr val="5D5D5D"/>
                </a:solidFill>
                <a:latin typeface="Arial" charset="0"/>
              </a:rPr>
              <a:t>1st Payment of $6,340 due January 15, 2019</a:t>
            </a:r>
          </a:p>
          <a:p>
            <a:pPr>
              <a:buFont typeface="Arial" charset="0"/>
              <a:buChar char="•"/>
            </a:pPr>
            <a:r>
              <a:rPr lang="en-US" sz="1400" dirty="0">
                <a:solidFill>
                  <a:srgbClr val="5D5D5D"/>
                </a:solidFill>
                <a:latin typeface="Arial" charset="0"/>
              </a:rPr>
              <a:t>2nd Payment of $6,340 due June 3, 2019</a:t>
            </a:r>
          </a:p>
          <a:p>
            <a:pPr>
              <a:buFont typeface="Arial" charset="0"/>
              <a:buChar char="•"/>
            </a:pPr>
            <a:r>
              <a:rPr lang="en-US" sz="1400" dirty="0">
                <a:solidFill>
                  <a:srgbClr val="5D5D5D"/>
                </a:solidFill>
                <a:latin typeface="Arial" charset="0"/>
              </a:rPr>
              <a:t>3rd Payment of $6,340 due August 13, 2019</a:t>
            </a:r>
            <a:endParaRPr lang="en-US" sz="1400" b="0" i="0" u="none" strike="noStrike" dirty="0">
              <a:solidFill>
                <a:srgbClr val="5D5D5D"/>
              </a:solidFill>
              <a:effectLst/>
              <a:latin typeface="Arial" charset="0"/>
            </a:endParaRPr>
          </a:p>
        </p:txBody>
      </p:sp>
    </p:spTree>
    <p:extLst>
      <p:ext uri="{BB962C8B-B14F-4D97-AF65-F5344CB8AC3E}">
        <p14:creationId xmlns:p14="http://schemas.microsoft.com/office/powerpoint/2010/main" val="688985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1849" y="1003210"/>
            <a:ext cx="2492990" cy="461665"/>
          </a:xfrm>
          <a:prstGeom prst="rect">
            <a:avLst/>
          </a:prstGeom>
        </p:spPr>
        <p:txBody>
          <a:bodyPr wrap="none">
            <a:spAutoFit/>
          </a:bodyPr>
          <a:lstStyle/>
          <a:p>
            <a:r>
              <a:rPr lang="en-US" sz="2400" b="1" dirty="0" smtClean="0">
                <a:solidFill>
                  <a:srgbClr val="95202C"/>
                </a:solidFill>
                <a:latin typeface="Verdana"/>
                <a:cs typeface="Verdana"/>
              </a:rPr>
              <a:t>How to Apply</a:t>
            </a:r>
            <a:endParaRPr lang="en-US" sz="2400" b="1" dirty="0">
              <a:solidFill>
                <a:srgbClr val="95202C"/>
              </a:solidFill>
              <a:latin typeface="Verdana"/>
              <a:cs typeface="Verdana"/>
            </a:endParaRPr>
          </a:p>
        </p:txBody>
      </p:sp>
      <p:sp>
        <p:nvSpPr>
          <p:cNvPr id="4" name="Rectangle 3"/>
          <p:cNvSpPr/>
          <p:nvPr/>
        </p:nvSpPr>
        <p:spPr>
          <a:xfrm>
            <a:off x="67210" y="1512498"/>
            <a:ext cx="7326647" cy="2000548"/>
          </a:xfrm>
          <a:prstGeom prst="rect">
            <a:avLst/>
          </a:prstGeom>
        </p:spPr>
        <p:txBody>
          <a:bodyPr wrap="square">
            <a:spAutoFit/>
          </a:bodyPr>
          <a:lstStyle/>
          <a:p>
            <a:pPr marL="742950" lvl="1" indent="-285750">
              <a:buFont typeface="Arial" panose="020B0604020202020204" pitchFamily="34" charset="0"/>
              <a:buChar char="•"/>
            </a:pPr>
            <a:r>
              <a:rPr lang="en-US" dirty="0" smtClean="0"/>
              <a:t>There is 1 application process for admission to both CSU Stanislaus and Online RN-BSN program. </a:t>
            </a:r>
          </a:p>
          <a:p>
            <a:pPr marL="1200150" lvl="2" indent="-285750">
              <a:buFont typeface="Arial" panose="020B0604020202020204" pitchFamily="34" charset="0"/>
              <a:buChar char="•"/>
            </a:pPr>
            <a:r>
              <a:rPr lang="en-US" dirty="0" smtClean="0"/>
              <a:t>Application Periods</a:t>
            </a:r>
          </a:p>
          <a:p>
            <a:pPr marL="1657350" lvl="3" indent="-285750">
              <a:buFont typeface="Arial" panose="020B0604020202020204" pitchFamily="34" charset="0"/>
              <a:buChar char="•"/>
            </a:pPr>
            <a:r>
              <a:rPr lang="en-US" dirty="0" smtClean="0"/>
              <a:t>Fall Entry: March 1-May 1</a:t>
            </a:r>
          </a:p>
          <a:p>
            <a:pPr marL="1657350" lvl="3" indent="-285750">
              <a:buFont typeface="Arial" panose="020B0604020202020204" pitchFamily="34" charset="0"/>
              <a:buChar char="•"/>
            </a:pPr>
            <a:r>
              <a:rPr lang="en-US" dirty="0" smtClean="0"/>
              <a:t>Spring Entry: August 1-October 1</a:t>
            </a:r>
            <a:endParaRPr lang="en-US" dirty="0" smtClean="0"/>
          </a:p>
          <a:p>
            <a:pPr marL="742950" lvl="1" indent="-285750">
              <a:buFont typeface="Arial" panose="020B0604020202020204" pitchFamily="34" charset="0"/>
              <a:buChar char="•"/>
            </a:pPr>
            <a:r>
              <a:rPr lang="en-US" dirty="0"/>
              <a:t>Apply at </a:t>
            </a:r>
            <a:r>
              <a:rPr lang="en-US" dirty="0" smtClean="0"/>
              <a:t>www2.calstate.edu/Apply</a:t>
            </a:r>
            <a:endParaRPr lang="en-US" dirty="0"/>
          </a:p>
          <a:p>
            <a:pPr lvl="0"/>
            <a:endParaRPr lang="en-US" sz="1600" dirty="0"/>
          </a:p>
        </p:txBody>
      </p:sp>
      <p:sp>
        <p:nvSpPr>
          <p:cNvPr id="5" name="Rectangle 4"/>
          <p:cNvSpPr/>
          <p:nvPr/>
        </p:nvSpPr>
        <p:spPr>
          <a:xfrm>
            <a:off x="631849" y="4047620"/>
            <a:ext cx="6198031" cy="1323439"/>
          </a:xfrm>
          <a:prstGeom prst="rect">
            <a:avLst/>
          </a:prstGeom>
        </p:spPr>
        <p:txBody>
          <a:bodyPr wrap="square">
            <a:spAutoFit/>
          </a:bodyPr>
          <a:lstStyle/>
          <a:p>
            <a:r>
              <a:rPr lang="en-US" sz="2000" b="1" dirty="0" smtClean="0"/>
              <a:t>Fall 2020 RN-BSN is open until May 1</a:t>
            </a:r>
            <a:r>
              <a:rPr lang="en-US" sz="2000" b="1" baseline="30000" dirty="0" smtClean="0"/>
              <a:t>st</a:t>
            </a:r>
            <a:endParaRPr lang="en-US" sz="2000" b="1" dirty="0" smtClean="0"/>
          </a:p>
          <a:p>
            <a:endParaRPr lang="en-US" sz="2000" b="1" dirty="0" smtClean="0"/>
          </a:p>
          <a:p>
            <a:r>
              <a:rPr lang="en-US" sz="2000" b="1" dirty="0" smtClean="0"/>
              <a:t>Spring 2021 RN-BSN will open between August 1-October 1</a:t>
            </a:r>
            <a:endParaRPr lang="en-US" sz="2000" b="1" dirty="0"/>
          </a:p>
        </p:txBody>
      </p:sp>
    </p:spTree>
    <p:extLst>
      <p:ext uri="{BB962C8B-B14F-4D97-AF65-F5344CB8AC3E}">
        <p14:creationId xmlns:p14="http://schemas.microsoft.com/office/powerpoint/2010/main" val="2023319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036" y="1003210"/>
            <a:ext cx="5163593" cy="461665"/>
          </a:xfrm>
          <a:prstGeom prst="rect">
            <a:avLst/>
          </a:prstGeom>
        </p:spPr>
        <p:txBody>
          <a:bodyPr wrap="none">
            <a:spAutoFit/>
          </a:bodyPr>
          <a:lstStyle/>
          <a:p>
            <a:r>
              <a:rPr lang="en-US" sz="2400" b="1" dirty="0" smtClean="0">
                <a:solidFill>
                  <a:srgbClr val="95202C"/>
                </a:solidFill>
                <a:latin typeface="Verdana"/>
                <a:cs typeface="Verdana"/>
              </a:rPr>
              <a:t>Am I part of CSU Stanislaus?</a:t>
            </a:r>
            <a:endParaRPr lang="en-US" sz="2400" b="1" dirty="0">
              <a:solidFill>
                <a:srgbClr val="95202C"/>
              </a:solidFill>
              <a:latin typeface="Verdana"/>
              <a:cs typeface="Verdana"/>
            </a:endParaRPr>
          </a:p>
        </p:txBody>
      </p:sp>
      <p:sp>
        <p:nvSpPr>
          <p:cNvPr id="3" name="Rectangle 2"/>
          <p:cNvSpPr/>
          <p:nvPr/>
        </p:nvSpPr>
        <p:spPr>
          <a:xfrm>
            <a:off x="505361" y="1507348"/>
            <a:ext cx="6255268" cy="1815882"/>
          </a:xfrm>
          <a:prstGeom prst="rect">
            <a:avLst/>
          </a:prstGeom>
        </p:spPr>
        <p:txBody>
          <a:bodyPr wrap="square">
            <a:spAutoFit/>
          </a:bodyPr>
          <a:lstStyle/>
          <a:p>
            <a:r>
              <a:rPr lang="en-US" sz="1600" dirty="0"/>
              <a:t>As a student in the online RN-BSN program you are admitted to the Stanislaus State system and must adhere to all university and program policies. Once course work is completed you are eligible to graduate with your Bachelor of Science in Nursing. </a:t>
            </a:r>
            <a:r>
              <a:rPr lang="en-US" sz="1600" dirty="0" smtClean="0"/>
              <a:t>You may participate in RN pinning in fall. University commencement </a:t>
            </a:r>
            <a:r>
              <a:rPr lang="en-US" sz="1600" dirty="0"/>
              <a:t>occurs every spring. We encourage all of our students to participate in </a:t>
            </a:r>
            <a:r>
              <a:rPr lang="en-US" sz="1600" dirty="0" smtClean="0"/>
              <a:t>the graduation process.</a:t>
            </a:r>
            <a:endParaRPr lang="en-US" sz="1600" dirty="0"/>
          </a:p>
          <a:p>
            <a:pPr lvl="0"/>
            <a:endParaRPr lang="en-US" sz="1600" dirty="0"/>
          </a:p>
        </p:txBody>
      </p:sp>
    </p:spTree>
    <p:extLst>
      <p:ext uri="{BB962C8B-B14F-4D97-AF65-F5344CB8AC3E}">
        <p14:creationId xmlns:p14="http://schemas.microsoft.com/office/powerpoint/2010/main" val="2916388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180" y="4868475"/>
            <a:ext cx="6255268" cy="1015663"/>
          </a:xfrm>
          <a:prstGeom prst="rect">
            <a:avLst/>
          </a:prstGeom>
        </p:spPr>
        <p:txBody>
          <a:bodyPr wrap="square">
            <a:spAutoFit/>
          </a:bodyPr>
          <a:lstStyle/>
          <a:p>
            <a:r>
              <a:rPr lang="en-US" sz="1200" dirty="0" smtClean="0">
                <a:solidFill>
                  <a:srgbClr val="EAB627"/>
                </a:solidFill>
                <a:latin typeface="Verdana"/>
                <a:cs typeface="Verdana"/>
              </a:rPr>
              <a:t>Mary Jo Stanley, PhD, RN, CNS, CNE</a:t>
            </a:r>
          </a:p>
          <a:p>
            <a:r>
              <a:rPr lang="en-US" sz="1200" dirty="0" smtClean="0">
                <a:solidFill>
                  <a:srgbClr val="EAB627"/>
                </a:solidFill>
                <a:latin typeface="Verdana"/>
                <a:cs typeface="Verdana"/>
              </a:rPr>
              <a:t>RN-BSN Program Director</a:t>
            </a:r>
          </a:p>
          <a:p>
            <a:r>
              <a:rPr lang="en-US" sz="1200" dirty="0" smtClean="0">
                <a:solidFill>
                  <a:schemeClr val="bg1"/>
                </a:solidFill>
                <a:latin typeface="Georgia"/>
                <a:cs typeface="Georgia"/>
              </a:rPr>
              <a:t>209.667.3891</a:t>
            </a:r>
          </a:p>
          <a:p>
            <a:r>
              <a:rPr lang="en-US" sz="1200" dirty="0" smtClean="0">
                <a:solidFill>
                  <a:schemeClr val="bg1"/>
                </a:solidFill>
                <a:latin typeface="Georgia"/>
                <a:cs typeface="Georgia"/>
              </a:rPr>
              <a:t>mstanley@csustan.edu</a:t>
            </a:r>
          </a:p>
          <a:p>
            <a:r>
              <a:rPr lang="en-US" sz="1200" dirty="0" smtClean="0">
                <a:solidFill>
                  <a:schemeClr val="bg1"/>
                </a:solidFill>
                <a:latin typeface="Georgia"/>
                <a:cs typeface="Georgia"/>
              </a:rPr>
              <a:t>csustanislaus.edu/nursing</a:t>
            </a:r>
            <a:endParaRPr lang="en-US" sz="1200" dirty="0">
              <a:solidFill>
                <a:schemeClr val="bg1"/>
              </a:solidFill>
              <a:latin typeface="Georgia"/>
              <a:cs typeface="Georgia"/>
            </a:endParaRPr>
          </a:p>
        </p:txBody>
      </p:sp>
      <p:sp>
        <p:nvSpPr>
          <p:cNvPr id="3" name="Rectangle 2"/>
          <p:cNvSpPr/>
          <p:nvPr/>
        </p:nvSpPr>
        <p:spPr>
          <a:xfrm>
            <a:off x="2019836" y="1885860"/>
            <a:ext cx="3698448" cy="769441"/>
          </a:xfrm>
          <a:prstGeom prst="rect">
            <a:avLst/>
          </a:prstGeom>
        </p:spPr>
        <p:txBody>
          <a:bodyPr wrap="none">
            <a:spAutoFit/>
          </a:bodyPr>
          <a:lstStyle/>
          <a:p>
            <a:r>
              <a:rPr lang="en-US" sz="4400" b="1" dirty="0" smtClean="0">
                <a:solidFill>
                  <a:srgbClr val="EAB627"/>
                </a:solidFill>
                <a:latin typeface="Verdana"/>
                <a:cs typeface="Verdana"/>
              </a:rPr>
              <a:t>Questions?</a:t>
            </a:r>
            <a:endParaRPr lang="en-US" sz="4400" b="1" dirty="0">
              <a:solidFill>
                <a:srgbClr val="EAB627"/>
              </a:solidFill>
              <a:latin typeface="Verdana"/>
              <a:cs typeface="Verdana"/>
            </a:endParaRPr>
          </a:p>
        </p:txBody>
      </p:sp>
      <p:sp>
        <p:nvSpPr>
          <p:cNvPr id="4" name="TextBox 3"/>
          <p:cNvSpPr txBox="1"/>
          <p:nvPr/>
        </p:nvSpPr>
        <p:spPr>
          <a:xfrm>
            <a:off x="520180" y="3698924"/>
            <a:ext cx="3594620" cy="1169551"/>
          </a:xfrm>
          <a:prstGeom prst="rect">
            <a:avLst/>
          </a:prstGeom>
          <a:noFill/>
        </p:spPr>
        <p:txBody>
          <a:bodyPr wrap="square" rtlCol="0">
            <a:spAutoFit/>
          </a:bodyPr>
          <a:lstStyle/>
          <a:p>
            <a:r>
              <a:rPr lang="en-US" b="1" dirty="0">
                <a:solidFill>
                  <a:srgbClr val="EAB627"/>
                </a:solidFill>
                <a:latin typeface="Verdana"/>
                <a:cs typeface="Verdana"/>
              </a:rPr>
              <a:t>Contact </a:t>
            </a:r>
            <a:r>
              <a:rPr lang="en-US" b="1" dirty="0" smtClean="0">
                <a:solidFill>
                  <a:srgbClr val="EAB627"/>
                </a:solidFill>
                <a:latin typeface="Verdana"/>
                <a:cs typeface="Verdana"/>
              </a:rPr>
              <a:t>Information</a:t>
            </a:r>
          </a:p>
          <a:p>
            <a:r>
              <a:rPr lang="en-US" sz="1400" dirty="0" smtClean="0">
                <a:solidFill>
                  <a:srgbClr val="EAB627"/>
                </a:solidFill>
                <a:latin typeface="Verdana"/>
                <a:cs typeface="Verdana"/>
              </a:rPr>
              <a:t>Daisy Ramirez</a:t>
            </a:r>
          </a:p>
          <a:p>
            <a:r>
              <a:rPr lang="en-US" sz="1400" dirty="0" smtClean="0">
                <a:solidFill>
                  <a:srgbClr val="EAB627"/>
                </a:solidFill>
                <a:latin typeface="Verdana"/>
                <a:cs typeface="Verdana"/>
              </a:rPr>
              <a:t>RN-BSN Navigator </a:t>
            </a:r>
          </a:p>
          <a:p>
            <a:r>
              <a:rPr lang="en-US" sz="1200" dirty="0" smtClean="0">
                <a:solidFill>
                  <a:schemeClr val="bg1">
                    <a:lumMod val="95000"/>
                  </a:schemeClr>
                </a:solidFill>
                <a:latin typeface="Verdana"/>
                <a:cs typeface="Verdana"/>
              </a:rPr>
              <a:t>209.667.3633</a:t>
            </a:r>
          </a:p>
          <a:p>
            <a:r>
              <a:rPr lang="en-US" sz="1200" dirty="0" smtClean="0">
                <a:solidFill>
                  <a:schemeClr val="bg1">
                    <a:lumMod val="95000"/>
                  </a:schemeClr>
                </a:solidFill>
                <a:latin typeface="Verdana"/>
                <a:cs typeface="Verdana"/>
              </a:rPr>
              <a:t>dramirez15@csustan.edu</a:t>
            </a:r>
            <a:endParaRPr lang="en-US" sz="1200" dirty="0">
              <a:solidFill>
                <a:schemeClr val="bg1">
                  <a:lumMod val="95000"/>
                </a:schemeClr>
              </a:solidFill>
              <a:latin typeface="Verdana"/>
              <a:cs typeface="Verdana"/>
            </a:endParaRPr>
          </a:p>
        </p:txBody>
      </p:sp>
    </p:spTree>
    <p:extLst>
      <p:ext uri="{BB962C8B-B14F-4D97-AF65-F5344CB8AC3E}">
        <p14:creationId xmlns:p14="http://schemas.microsoft.com/office/powerpoint/2010/main" val="3402912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036" y="1003210"/>
            <a:ext cx="4363695" cy="461665"/>
          </a:xfrm>
          <a:prstGeom prst="rect">
            <a:avLst/>
          </a:prstGeom>
        </p:spPr>
        <p:txBody>
          <a:bodyPr wrap="none">
            <a:spAutoFit/>
          </a:bodyPr>
          <a:lstStyle/>
          <a:p>
            <a:r>
              <a:rPr lang="en-US" sz="2400" b="1" dirty="0" smtClean="0">
                <a:solidFill>
                  <a:srgbClr val="95202C"/>
                </a:solidFill>
                <a:latin typeface="Verdana"/>
                <a:cs typeface="Verdana"/>
              </a:rPr>
              <a:t>Online RN-BSN Progra</a:t>
            </a:r>
            <a:r>
              <a:rPr lang="en-US" sz="2400" b="1" dirty="0">
                <a:solidFill>
                  <a:srgbClr val="95202C"/>
                </a:solidFill>
                <a:latin typeface="Verdana"/>
                <a:cs typeface="Verdana"/>
              </a:rPr>
              <a:t>m</a:t>
            </a:r>
          </a:p>
        </p:txBody>
      </p:sp>
      <p:sp>
        <p:nvSpPr>
          <p:cNvPr id="3" name="Rectangle 2"/>
          <p:cNvSpPr/>
          <p:nvPr/>
        </p:nvSpPr>
        <p:spPr>
          <a:xfrm>
            <a:off x="445036" y="1576000"/>
            <a:ext cx="6255268" cy="3539430"/>
          </a:xfrm>
          <a:prstGeom prst="rect">
            <a:avLst/>
          </a:prstGeom>
        </p:spPr>
        <p:txBody>
          <a:bodyPr wrap="square">
            <a:spAutoFit/>
          </a:bodyPr>
          <a:lstStyle/>
          <a:p>
            <a:pPr marL="285750" lvl="0" indent="-285750">
              <a:buFont typeface="Arial" panose="020B0604020202020204" pitchFamily="34" charset="0"/>
              <a:buChar char="•"/>
            </a:pPr>
            <a:r>
              <a:rPr lang="en-US" sz="1600" dirty="0" smtClean="0"/>
              <a:t>Full </a:t>
            </a:r>
            <a:r>
              <a:rPr lang="en-US" sz="1600" dirty="0"/>
              <a:t>time </a:t>
            </a:r>
            <a:r>
              <a:rPr lang="en-US" sz="1600" dirty="0" smtClean="0"/>
              <a:t>12-month </a:t>
            </a:r>
            <a:r>
              <a:rPr lang="en-US" sz="1600" dirty="0"/>
              <a:t>program. </a:t>
            </a:r>
            <a:endParaRPr lang="en-US" sz="1600" dirty="0" smtClean="0"/>
          </a:p>
          <a:p>
            <a:pPr marL="285750" lvl="0" indent="-285750">
              <a:buFont typeface="Arial" panose="020B0604020202020204" pitchFamily="34" charset="0"/>
              <a:buChar char="•"/>
            </a:pPr>
            <a:r>
              <a:rPr lang="en-US" sz="1600" dirty="0" smtClean="0"/>
              <a:t>Five </a:t>
            </a:r>
            <a:r>
              <a:rPr lang="en-US" sz="1600" dirty="0"/>
              <a:t>consecutive 8</a:t>
            </a:r>
            <a:r>
              <a:rPr lang="en-US" sz="1600" dirty="0" smtClean="0"/>
              <a:t>-week </a:t>
            </a:r>
            <a:r>
              <a:rPr lang="en-US" sz="1600" dirty="0"/>
              <a:t>sessions starting in </a:t>
            </a:r>
            <a:r>
              <a:rPr lang="en-US" sz="1600" dirty="0" smtClean="0"/>
              <a:t>Fall and Spring.</a:t>
            </a:r>
            <a:endParaRPr lang="en-US" sz="1600" dirty="0"/>
          </a:p>
          <a:p>
            <a:pPr marL="285750" lvl="0" indent="-285750">
              <a:buFont typeface="Arial" panose="020B0604020202020204" pitchFamily="34" charset="0"/>
              <a:buChar char="•"/>
            </a:pPr>
            <a:r>
              <a:rPr lang="en-US" sz="1600" dirty="0"/>
              <a:t>The program is delivered as an asynchronous distance education modality using Blackboard Leaning Management System.</a:t>
            </a:r>
          </a:p>
          <a:p>
            <a:pPr marL="285750" lvl="0" indent="-285750">
              <a:buFont typeface="Arial" panose="020B0604020202020204" pitchFamily="34" charset="0"/>
              <a:buChar char="•"/>
            </a:pPr>
            <a:r>
              <a:rPr lang="en-US" sz="1600" dirty="0"/>
              <a:t>A cohort model is used, with student progressing through the program as a united group.</a:t>
            </a:r>
          </a:p>
          <a:p>
            <a:pPr marL="285750" lvl="0" indent="-285750">
              <a:buFont typeface="Arial" panose="020B0604020202020204" pitchFamily="34" charset="0"/>
              <a:buChar char="•"/>
            </a:pPr>
            <a:r>
              <a:rPr lang="en-US" sz="1600" dirty="0" smtClean="0"/>
              <a:t>Students </a:t>
            </a:r>
            <a:r>
              <a:rPr lang="en-US" sz="1600" dirty="0"/>
              <a:t>are required to take Upper Division general education courses offered through UEE</a:t>
            </a:r>
            <a:r>
              <a:rPr lang="en-US" sz="1600" dirty="0" smtClean="0"/>
              <a:t>. (Upper division B, C, and D are incorporated in the program)</a:t>
            </a:r>
            <a:endParaRPr lang="en-US" sz="1600" dirty="0"/>
          </a:p>
          <a:p>
            <a:pPr marL="285750" lvl="0" indent="-285750">
              <a:buFont typeface="Arial" panose="020B0604020202020204" pitchFamily="34" charset="0"/>
              <a:buChar char="•"/>
            </a:pPr>
            <a:r>
              <a:rPr lang="en-US" sz="1600" dirty="0"/>
              <a:t>The application period for admission to the nursing program is </a:t>
            </a:r>
            <a:r>
              <a:rPr lang="en-US" sz="1600" dirty="0" smtClean="0"/>
              <a:t>March 1 - May 1 for </a:t>
            </a:r>
            <a:r>
              <a:rPr lang="en-US" sz="1600" b="1" dirty="0" smtClean="0"/>
              <a:t>FALL</a:t>
            </a:r>
            <a:r>
              <a:rPr lang="en-US" sz="1600" dirty="0" smtClean="0"/>
              <a:t> session and August 1 - October 1 for </a:t>
            </a:r>
            <a:r>
              <a:rPr lang="en-US" sz="1600" b="1" dirty="0" smtClean="0"/>
              <a:t>SPRING</a:t>
            </a:r>
            <a:r>
              <a:rPr lang="en-US" sz="1600" dirty="0" smtClean="0"/>
              <a:t> session.</a:t>
            </a:r>
          </a:p>
          <a:p>
            <a:pPr marL="285750" lvl="0" indent="-285750">
              <a:buFont typeface="Arial" panose="020B0604020202020204" pitchFamily="34" charset="0"/>
              <a:buChar char="•"/>
            </a:pPr>
            <a:r>
              <a:rPr lang="en-US" sz="1600" dirty="0">
                <a:hlinkClick r:id="rId3"/>
              </a:rPr>
              <a:t>https://</a:t>
            </a:r>
            <a:r>
              <a:rPr lang="en-US" sz="1600" dirty="0" smtClean="0">
                <a:hlinkClick r:id="rId3"/>
              </a:rPr>
              <a:t>www.csustan.edu/nursing</a:t>
            </a:r>
            <a:endParaRPr lang="en-US" sz="1600" dirty="0" smtClean="0"/>
          </a:p>
          <a:p>
            <a:pPr lvl="0"/>
            <a:endParaRPr lang="en-US" sz="1600" dirty="0"/>
          </a:p>
        </p:txBody>
      </p:sp>
    </p:spTree>
    <p:extLst>
      <p:ext uri="{BB962C8B-B14F-4D97-AF65-F5344CB8AC3E}">
        <p14:creationId xmlns:p14="http://schemas.microsoft.com/office/powerpoint/2010/main" val="3035406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036" y="738563"/>
            <a:ext cx="5799536" cy="830997"/>
          </a:xfrm>
          <a:prstGeom prst="rect">
            <a:avLst/>
          </a:prstGeom>
        </p:spPr>
        <p:txBody>
          <a:bodyPr wrap="none">
            <a:spAutoFit/>
          </a:bodyPr>
          <a:lstStyle/>
          <a:p>
            <a:pPr lvl="0"/>
            <a:r>
              <a:rPr lang="en-US" sz="2400" b="1" dirty="0">
                <a:solidFill>
                  <a:srgbClr val="95202C"/>
                </a:solidFill>
              </a:rPr>
              <a:t>Why </a:t>
            </a:r>
            <a:r>
              <a:rPr lang="en-US" sz="2400" b="1" dirty="0" smtClean="0">
                <a:solidFill>
                  <a:srgbClr val="95202C"/>
                </a:solidFill>
              </a:rPr>
              <a:t>Would </a:t>
            </a:r>
            <a:r>
              <a:rPr lang="en-US" sz="2400" b="1" dirty="0">
                <a:solidFill>
                  <a:srgbClr val="95202C"/>
                </a:solidFill>
              </a:rPr>
              <a:t>I </a:t>
            </a:r>
            <a:r>
              <a:rPr lang="en-US" sz="2400" b="1" dirty="0" smtClean="0">
                <a:solidFill>
                  <a:srgbClr val="95202C"/>
                </a:solidFill>
              </a:rPr>
              <a:t>Choose </a:t>
            </a:r>
            <a:r>
              <a:rPr lang="en-US" sz="2400" b="1" dirty="0">
                <a:solidFill>
                  <a:srgbClr val="95202C"/>
                </a:solidFill>
              </a:rPr>
              <a:t>O</a:t>
            </a:r>
            <a:r>
              <a:rPr lang="en-US" sz="2400" b="1" dirty="0" smtClean="0">
                <a:solidFill>
                  <a:srgbClr val="95202C"/>
                </a:solidFill>
              </a:rPr>
              <a:t>nline </a:t>
            </a:r>
            <a:r>
              <a:rPr lang="en-US" sz="2400" b="1" dirty="0">
                <a:solidFill>
                  <a:srgbClr val="95202C"/>
                </a:solidFill>
              </a:rPr>
              <a:t>E</a:t>
            </a:r>
            <a:r>
              <a:rPr lang="en-US" sz="2400" b="1" dirty="0" smtClean="0">
                <a:solidFill>
                  <a:srgbClr val="95202C"/>
                </a:solidFill>
              </a:rPr>
              <a:t>ducation </a:t>
            </a:r>
            <a:r>
              <a:rPr lang="en-US" sz="2400" b="1" dirty="0">
                <a:solidFill>
                  <a:srgbClr val="95202C"/>
                </a:solidFill>
              </a:rPr>
              <a:t>O</a:t>
            </a:r>
            <a:r>
              <a:rPr lang="en-US" sz="2400" b="1" dirty="0" smtClean="0">
                <a:solidFill>
                  <a:srgbClr val="95202C"/>
                </a:solidFill>
              </a:rPr>
              <a:t>ver </a:t>
            </a:r>
          </a:p>
          <a:p>
            <a:pPr lvl="0"/>
            <a:r>
              <a:rPr lang="en-US" sz="2400" b="1" dirty="0">
                <a:solidFill>
                  <a:srgbClr val="95202C"/>
                </a:solidFill>
              </a:rPr>
              <a:t>F</a:t>
            </a:r>
            <a:r>
              <a:rPr lang="en-US" sz="2400" b="1" dirty="0" smtClean="0">
                <a:solidFill>
                  <a:srgbClr val="95202C"/>
                </a:solidFill>
              </a:rPr>
              <a:t>ace </a:t>
            </a:r>
            <a:r>
              <a:rPr lang="en-US" sz="2400" b="1" dirty="0">
                <a:solidFill>
                  <a:srgbClr val="95202C"/>
                </a:solidFill>
              </a:rPr>
              <a:t>to </a:t>
            </a:r>
            <a:r>
              <a:rPr lang="en-US" sz="2400" b="1" dirty="0" smtClean="0">
                <a:solidFill>
                  <a:srgbClr val="95202C"/>
                </a:solidFill>
              </a:rPr>
              <a:t>Face </a:t>
            </a:r>
            <a:r>
              <a:rPr lang="en-US" sz="2400" b="1" dirty="0">
                <a:solidFill>
                  <a:srgbClr val="95202C"/>
                </a:solidFill>
              </a:rPr>
              <a:t>I</a:t>
            </a:r>
            <a:r>
              <a:rPr lang="en-US" sz="2400" b="1" dirty="0" smtClean="0">
                <a:solidFill>
                  <a:srgbClr val="95202C"/>
                </a:solidFill>
              </a:rPr>
              <a:t>nstruction</a:t>
            </a:r>
            <a:r>
              <a:rPr lang="en-US" sz="2400" b="1" dirty="0">
                <a:solidFill>
                  <a:srgbClr val="95202C"/>
                </a:solidFill>
              </a:rPr>
              <a:t>?</a:t>
            </a:r>
            <a:endParaRPr lang="en-US" sz="2400" dirty="0">
              <a:solidFill>
                <a:srgbClr val="95202C"/>
              </a:solidFill>
            </a:endParaRPr>
          </a:p>
        </p:txBody>
      </p:sp>
      <p:sp>
        <p:nvSpPr>
          <p:cNvPr id="3" name="Rectangle 2"/>
          <p:cNvSpPr/>
          <p:nvPr/>
        </p:nvSpPr>
        <p:spPr>
          <a:xfrm>
            <a:off x="445036" y="1576000"/>
            <a:ext cx="6255268" cy="2554545"/>
          </a:xfrm>
          <a:prstGeom prst="rect">
            <a:avLst/>
          </a:prstGeom>
        </p:spPr>
        <p:txBody>
          <a:bodyPr wrap="square">
            <a:spAutoFit/>
          </a:bodyPr>
          <a:lstStyle/>
          <a:p>
            <a:r>
              <a:rPr lang="en-US" sz="1600" dirty="0"/>
              <a:t>Online instruction allows education to be convenient for the learner providing students with a classroom environment that they can attend anytime and anywhere. Students, who have family and work obligations, find that online instruction provides the most flexibility for busy life and work schedules. While most students like the convenience and flexibility of an online classroom, online education is not for everyone. </a:t>
            </a:r>
            <a:r>
              <a:rPr lang="en-US" sz="1600" dirty="0" smtClean="0"/>
              <a:t>Students </a:t>
            </a:r>
            <a:r>
              <a:rPr lang="en-US" sz="1600" dirty="0"/>
              <a:t>must take responsibility for their learning, be self-directed and disciplined in their study habits. </a:t>
            </a:r>
            <a:r>
              <a:rPr lang="en-US" sz="1600" u="sng" dirty="0">
                <a:hlinkClick r:id="rId3"/>
              </a:rPr>
              <a:t>https://www.csustan.edu/teach-online/online-readiness-self-assessment-0</a:t>
            </a:r>
            <a:endParaRPr lang="en-US" sz="1600" dirty="0"/>
          </a:p>
          <a:p>
            <a:pPr lvl="0"/>
            <a:endParaRPr lang="en-US" sz="1600" dirty="0"/>
          </a:p>
        </p:txBody>
      </p:sp>
    </p:spTree>
    <p:extLst>
      <p:ext uri="{BB962C8B-B14F-4D97-AF65-F5344CB8AC3E}">
        <p14:creationId xmlns:p14="http://schemas.microsoft.com/office/powerpoint/2010/main" val="41657048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036" y="1003210"/>
            <a:ext cx="7258654" cy="461665"/>
          </a:xfrm>
          <a:prstGeom prst="rect">
            <a:avLst/>
          </a:prstGeom>
        </p:spPr>
        <p:txBody>
          <a:bodyPr wrap="none">
            <a:spAutoFit/>
          </a:bodyPr>
          <a:lstStyle/>
          <a:p>
            <a:pPr lvl="0"/>
            <a:r>
              <a:rPr lang="en-US" sz="2400" b="1" dirty="0">
                <a:solidFill>
                  <a:srgbClr val="95202C"/>
                </a:solidFill>
              </a:rPr>
              <a:t>What </a:t>
            </a:r>
            <a:r>
              <a:rPr lang="en-US" sz="2400" b="1" dirty="0" smtClean="0">
                <a:solidFill>
                  <a:srgbClr val="95202C"/>
                </a:solidFill>
              </a:rPr>
              <a:t>Should </a:t>
            </a:r>
            <a:r>
              <a:rPr lang="en-US" sz="2400" b="1" dirty="0">
                <a:solidFill>
                  <a:srgbClr val="95202C"/>
                </a:solidFill>
              </a:rPr>
              <a:t>I </a:t>
            </a:r>
            <a:r>
              <a:rPr lang="en-US" sz="2400" b="1" dirty="0" smtClean="0">
                <a:solidFill>
                  <a:srgbClr val="95202C"/>
                </a:solidFill>
              </a:rPr>
              <a:t>Know </a:t>
            </a:r>
            <a:r>
              <a:rPr lang="en-US" sz="2400" b="1" dirty="0">
                <a:solidFill>
                  <a:srgbClr val="95202C"/>
                </a:solidFill>
              </a:rPr>
              <a:t>R</a:t>
            </a:r>
            <a:r>
              <a:rPr lang="en-US" sz="2400" b="1" dirty="0" smtClean="0">
                <a:solidFill>
                  <a:srgbClr val="95202C"/>
                </a:solidFill>
              </a:rPr>
              <a:t>egarding </a:t>
            </a:r>
            <a:r>
              <a:rPr lang="en-US" sz="2400" b="1" dirty="0">
                <a:solidFill>
                  <a:srgbClr val="95202C"/>
                </a:solidFill>
              </a:rPr>
              <a:t>this </a:t>
            </a:r>
            <a:r>
              <a:rPr lang="en-US" sz="2400" b="1" dirty="0" smtClean="0">
                <a:solidFill>
                  <a:srgbClr val="95202C"/>
                </a:solidFill>
              </a:rPr>
              <a:t>12 Month </a:t>
            </a:r>
            <a:r>
              <a:rPr lang="en-US" sz="2400" b="1" dirty="0">
                <a:solidFill>
                  <a:srgbClr val="95202C"/>
                </a:solidFill>
              </a:rPr>
              <a:t>P</a:t>
            </a:r>
            <a:r>
              <a:rPr lang="en-US" sz="2400" b="1" dirty="0" smtClean="0">
                <a:solidFill>
                  <a:srgbClr val="95202C"/>
                </a:solidFill>
              </a:rPr>
              <a:t>rogram</a:t>
            </a:r>
            <a:r>
              <a:rPr lang="en-US" sz="2400" b="1" dirty="0">
                <a:solidFill>
                  <a:srgbClr val="95202C"/>
                </a:solidFill>
              </a:rPr>
              <a:t>?</a:t>
            </a:r>
            <a:endParaRPr lang="en-US" sz="2400" dirty="0">
              <a:solidFill>
                <a:srgbClr val="95202C"/>
              </a:solidFill>
            </a:endParaRPr>
          </a:p>
        </p:txBody>
      </p:sp>
      <p:sp>
        <p:nvSpPr>
          <p:cNvPr id="3" name="Rectangle 2"/>
          <p:cNvSpPr/>
          <p:nvPr/>
        </p:nvSpPr>
        <p:spPr>
          <a:xfrm>
            <a:off x="445036" y="1576000"/>
            <a:ext cx="6255268" cy="3046988"/>
          </a:xfrm>
          <a:prstGeom prst="rect">
            <a:avLst/>
          </a:prstGeom>
        </p:spPr>
        <p:txBody>
          <a:bodyPr wrap="square">
            <a:spAutoFit/>
          </a:bodyPr>
          <a:lstStyle/>
          <a:p>
            <a:r>
              <a:rPr lang="en-US" sz="1600" dirty="0"/>
              <a:t>This fast paced program requires students to be organized and have good time management skills. Classes will follow a </a:t>
            </a:r>
            <a:r>
              <a:rPr lang="en-US" sz="1600" dirty="0" smtClean="0"/>
              <a:t>8 </a:t>
            </a:r>
            <a:r>
              <a:rPr lang="en-US" sz="1600" dirty="0"/>
              <a:t>week schedule </a:t>
            </a:r>
            <a:r>
              <a:rPr lang="en-US" sz="1600" dirty="0" smtClean="0"/>
              <a:t>over fall, spring and summer. </a:t>
            </a:r>
            <a:r>
              <a:rPr lang="en-US" sz="1600" dirty="0"/>
              <a:t>This schedule requires planning and organization to complete required course work in a timely fashion. The fast paced nature of this program does not allow students to drop in or out of their designated cohort. The </a:t>
            </a:r>
            <a:r>
              <a:rPr lang="en-US" sz="1600" dirty="0" smtClean="0"/>
              <a:t>12 </a:t>
            </a:r>
            <a:r>
              <a:rPr lang="en-US" sz="1600" dirty="0"/>
              <a:t>month option is rigorous offering little opportunity for review or remediation. Should a student need to take a leave of absence, they may need </a:t>
            </a:r>
            <a:r>
              <a:rPr lang="en-US" sz="1600" dirty="0" smtClean="0"/>
              <a:t>to </a:t>
            </a:r>
            <a:r>
              <a:rPr lang="en-US" sz="1600" dirty="0"/>
              <a:t>reapply. Re-admittance to the program is not guaranteed and is on a space available basis</a:t>
            </a:r>
            <a:r>
              <a:rPr lang="en-US" sz="1600" dirty="0" smtClean="0"/>
              <a:t>.</a:t>
            </a:r>
          </a:p>
          <a:p>
            <a:endParaRPr lang="en-US" sz="1600" dirty="0"/>
          </a:p>
          <a:p>
            <a:r>
              <a:rPr lang="en-US" sz="1600" dirty="0" smtClean="0"/>
              <a:t>3 hours of study for every one credit hour.</a:t>
            </a:r>
            <a:endParaRPr lang="en-US" sz="1600" dirty="0"/>
          </a:p>
          <a:p>
            <a:pPr lvl="0"/>
            <a:endParaRPr lang="en-US" sz="1600" dirty="0"/>
          </a:p>
        </p:txBody>
      </p:sp>
    </p:spTree>
    <p:extLst>
      <p:ext uri="{BB962C8B-B14F-4D97-AF65-F5344CB8AC3E}">
        <p14:creationId xmlns:p14="http://schemas.microsoft.com/office/powerpoint/2010/main" val="2261875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036" y="1003210"/>
            <a:ext cx="7606570" cy="461665"/>
          </a:xfrm>
          <a:prstGeom prst="rect">
            <a:avLst/>
          </a:prstGeom>
        </p:spPr>
        <p:txBody>
          <a:bodyPr wrap="none">
            <a:spAutoFit/>
          </a:bodyPr>
          <a:lstStyle/>
          <a:p>
            <a:r>
              <a:rPr lang="en-US" sz="2400" b="1" dirty="0" smtClean="0">
                <a:solidFill>
                  <a:srgbClr val="95202C"/>
                </a:solidFill>
                <a:latin typeface="Verdana"/>
                <a:cs typeface="Verdana"/>
              </a:rPr>
              <a:t>Are There Any Face to Face Requirements?</a:t>
            </a:r>
            <a:endParaRPr lang="en-US" sz="2400" b="1" dirty="0">
              <a:solidFill>
                <a:srgbClr val="95202C"/>
              </a:solidFill>
              <a:latin typeface="Verdana"/>
              <a:cs typeface="Verdana"/>
            </a:endParaRPr>
          </a:p>
        </p:txBody>
      </p:sp>
      <p:sp>
        <p:nvSpPr>
          <p:cNvPr id="3" name="Rectangle 2"/>
          <p:cNvSpPr/>
          <p:nvPr/>
        </p:nvSpPr>
        <p:spPr>
          <a:xfrm>
            <a:off x="445036" y="1576000"/>
            <a:ext cx="6255268" cy="3477875"/>
          </a:xfrm>
          <a:prstGeom prst="rect">
            <a:avLst/>
          </a:prstGeom>
        </p:spPr>
        <p:txBody>
          <a:bodyPr wrap="square">
            <a:spAutoFit/>
          </a:bodyPr>
          <a:lstStyle/>
          <a:p>
            <a:pPr marL="171450" lvl="0" indent="-171450">
              <a:buFont typeface="Arial" panose="020B0604020202020204" pitchFamily="34" charset="0"/>
              <a:buChar char="•"/>
            </a:pPr>
            <a:r>
              <a:rPr lang="en-US" sz="1600" b="1" dirty="0"/>
              <a:t>Orientation: </a:t>
            </a:r>
            <a:r>
              <a:rPr lang="en-US" sz="1600" dirty="0"/>
              <a:t>Students are required to attend orientation for their cohort. Students will meet prior to the start of classes at the Stanislaus campus; orientation is mandatory.  </a:t>
            </a:r>
          </a:p>
          <a:p>
            <a:pPr marL="171450" indent="-171450">
              <a:buFont typeface="Arial" panose="020B0604020202020204" pitchFamily="34" charset="0"/>
              <a:buChar char="•"/>
            </a:pPr>
            <a:r>
              <a:rPr lang="en-US" sz="1600" b="1" dirty="0" smtClean="0"/>
              <a:t>Community </a:t>
            </a:r>
            <a:r>
              <a:rPr lang="en-US" sz="1600" b="1" dirty="0"/>
              <a:t>Health Clinical: </a:t>
            </a:r>
            <a:r>
              <a:rPr lang="en-US" sz="1600" dirty="0"/>
              <a:t>Students will complete </a:t>
            </a:r>
            <a:r>
              <a:rPr lang="en-US" sz="1600" dirty="0" smtClean="0"/>
              <a:t>90 </a:t>
            </a:r>
            <a:r>
              <a:rPr lang="en-US" sz="1600" dirty="0"/>
              <a:t>community health clinical hours over the </a:t>
            </a:r>
            <a:r>
              <a:rPr lang="en-US" sz="1600" dirty="0" smtClean="0"/>
              <a:t>8 </a:t>
            </a:r>
            <a:r>
              <a:rPr lang="en-US" sz="1600" dirty="0"/>
              <a:t>week </a:t>
            </a:r>
            <a:r>
              <a:rPr lang="en-US" sz="1600" dirty="0" smtClean="0"/>
              <a:t>session</a:t>
            </a:r>
            <a:r>
              <a:rPr lang="en-US" sz="1600" dirty="0"/>
              <a:t>. Arrangements for clinical assignments will start six month prior to the start of class. Students will not make personal arrangements with community agencies; students will work with the program director </a:t>
            </a:r>
            <a:r>
              <a:rPr lang="en-US" sz="1600" dirty="0" smtClean="0"/>
              <a:t>and clinical coordinator for </a:t>
            </a:r>
            <a:r>
              <a:rPr lang="en-US" sz="1600" dirty="0"/>
              <a:t>their community health clinical placement. Students are required to meet all immunization, CPR, and school of nursing clinical requirements prior to the start of community health clinicals. Students are responsible for their own transportation to and from clinical sites. </a:t>
            </a:r>
            <a:r>
              <a:rPr lang="en-US" sz="1600" dirty="0" smtClean="0"/>
              <a:t>(This course is completed in Session 4 of the program)</a:t>
            </a:r>
            <a:endParaRPr lang="en-US" sz="1600" dirty="0"/>
          </a:p>
          <a:p>
            <a:pPr lvl="0"/>
            <a:endParaRPr lang="en-US" sz="1200" dirty="0"/>
          </a:p>
        </p:txBody>
      </p:sp>
    </p:spTree>
    <p:extLst>
      <p:ext uri="{BB962C8B-B14F-4D97-AF65-F5344CB8AC3E}">
        <p14:creationId xmlns:p14="http://schemas.microsoft.com/office/powerpoint/2010/main" val="35920669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036" y="679360"/>
            <a:ext cx="5346335" cy="830997"/>
          </a:xfrm>
          <a:prstGeom prst="rect">
            <a:avLst/>
          </a:prstGeom>
        </p:spPr>
        <p:txBody>
          <a:bodyPr wrap="none">
            <a:spAutoFit/>
          </a:bodyPr>
          <a:lstStyle/>
          <a:p>
            <a:r>
              <a:rPr lang="en-US" sz="2400" b="1" dirty="0" smtClean="0">
                <a:solidFill>
                  <a:srgbClr val="95202C"/>
                </a:solidFill>
                <a:latin typeface="Verdana"/>
                <a:cs typeface="Verdana"/>
              </a:rPr>
              <a:t>What Technology is Required </a:t>
            </a:r>
          </a:p>
          <a:p>
            <a:r>
              <a:rPr lang="en-US" sz="2400" b="1" dirty="0" smtClean="0">
                <a:solidFill>
                  <a:srgbClr val="95202C"/>
                </a:solidFill>
                <a:latin typeface="Verdana"/>
                <a:cs typeface="Verdana"/>
              </a:rPr>
              <a:t>for Online Instruction?</a:t>
            </a:r>
            <a:endParaRPr lang="en-US" sz="2400" b="1" dirty="0">
              <a:solidFill>
                <a:srgbClr val="95202C"/>
              </a:solidFill>
              <a:latin typeface="Verdana"/>
              <a:cs typeface="Verdana"/>
            </a:endParaRPr>
          </a:p>
        </p:txBody>
      </p:sp>
      <p:sp>
        <p:nvSpPr>
          <p:cNvPr id="3" name="Rectangle 2"/>
          <p:cNvSpPr/>
          <p:nvPr/>
        </p:nvSpPr>
        <p:spPr>
          <a:xfrm>
            <a:off x="445036" y="1576000"/>
            <a:ext cx="6255268" cy="2308324"/>
          </a:xfrm>
          <a:prstGeom prst="rect">
            <a:avLst/>
          </a:prstGeom>
        </p:spPr>
        <p:txBody>
          <a:bodyPr wrap="square">
            <a:spAutoFit/>
          </a:bodyPr>
          <a:lstStyle/>
          <a:p>
            <a:r>
              <a:rPr lang="en-US" sz="1600" dirty="0"/>
              <a:t>Students will communicate, document, and complete assignments using the Blackboard platform. Course work through Blackboard is asynchronous; however, faculty may provide real time or synchronous learning opportunities for students. Students will be required to engage in both individual and collaborative group work in the online environment. CSU Blackboard Computer requirements </a:t>
            </a:r>
            <a:r>
              <a:rPr lang="en-US" sz="1600" dirty="0" smtClean="0"/>
              <a:t>includes: </a:t>
            </a:r>
            <a:r>
              <a:rPr lang="en-US" sz="1600" u="sng" dirty="0">
                <a:hlinkClick r:id="rId2"/>
              </a:rPr>
              <a:t>https://www.csustan.edu/blackboard/software-hardware-recommendations</a:t>
            </a:r>
            <a:endParaRPr lang="en-US" sz="1600" dirty="0"/>
          </a:p>
          <a:p>
            <a:pPr lvl="0"/>
            <a:endParaRPr lang="en-US" sz="1600" dirty="0"/>
          </a:p>
        </p:txBody>
      </p:sp>
    </p:spTree>
    <p:extLst>
      <p:ext uri="{BB962C8B-B14F-4D97-AF65-F5344CB8AC3E}">
        <p14:creationId xmlns:p14="http://schemas.microsoft.com/office/powerpoint/2010/main" val="518437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036" y="1003210"/>
            <a:ext cx="4320413" cy="461665"/>
          </a:xfrm>
          <a:prstGeom prst="rect">
            <a:avLst/>
          </a:prstGeom>
        </p:spPr>
        <p:txBody>
          <a:bodyPr wrap="none">
            <a:spAutoFit/>
          </a:bodyPr>
          <a:lstStyle/>
          <a:p>
            <a:r>
              <a:rPr lang="en-US" sz="2400" b="1" dirty="0" smtClean="0">
                <a:solidFill>
                  <a:srgbClr val="95202C"/>
                </a:solidFill>
                <a:latin typeface="Verdana"/>
                <a:cs typeface="Verdana"/>
              </a:rPr>
              <a:t>Eligibility Requirements</a:t>
            </a:r>
            <a:endParaRPr lang="en-US" sz="2400" b="1" dirty="0">
              <a:solidFill>
                <a:srgbClr val="95202C"/>
              </a:solidFill>
              <a:latin typeface="Verdana"/>
              <a:cs typeface="Verdana"/>
            </a:endParaRPr>
          </a:p>
        </p:txBody>
      </p:sp>
      <p:sp>
        <p:nvSpPr>
          <p:cNvPr id="7" name="Rectangle 6"/>
          <p:cNvSpPr/>
          <p:nvPr/>
        </p:nvSpPr>
        <p:spPr>
          <a:xfrm>
            <a:off x="76200" y="1513699"/>
            <a:ext cx="7181313" cy="3785652"/>
          </a:xfrm>
          <a:prstGeom prst="rect">
            <a:avLst/>
          </a:prstGeom>
        </p:spPr>
        <p:txBody>
          <a:bodyPr wrap="square">
            <a:spAutoFit/>
          </a:bodyPr>
          <a:lstStyle/>
          <a:p>
            <a:pPr marL="628650" lvl="1" indent="-171450">
              <a:buFont typeface="Arial" panose="020B0604020202020204" pitchFamily="34" charset="0"/>
              <a:buChar char="•"/>
            </a:pPr>
            <a:r>
              <a:rPr lang="en-US" sz="1600" dirty="0"/>
              <a:t>A current license as a Registered Nurse in California</a:t>
            </a:r>
          </a:p>
          <a:p>
            <a:pPr marL="628650" lvl="1" indent="-171450">
              <a:buFont typeface="Arial" panose="020B0604020202020204" pitchFamily="34" charset="0"/>
              <a:buChar char="•"/>
            </a:pPr>
            <a:r>
              <a:rPr lang="en-US" sz="1600" dirty="0" smtClean="0"/>
              <a:t>Completed </a:t>
            </a:r>
            <a:r>
              <a:rPr lang="en-US" sz="1600" dirty="0"/>
              <a:t>an AD or Diploma in nursing with a </a:t>
            </a:r>
            <a:r>
              <a:rPr lang="en-US" sz="1600" dirty="0" smtClean="0"/>
              <a:t>grade </a:t>
            </a:r>
            <a:r>
              <a:rPr lang="en-US" sz="1600" dirty="0"/>
              <a:t>of C or better in each </a:t>
            </a:r>
            <a:r>
              <a:rPr lang="en-US" sz="1600" dirty="0" smtClean="0"/>
              <a:t>course (can be in progress at the time of applying)</a:t>
            </a:r>
            <a:endParaRPr lang="en-US" sz="1600" dirty="0"/>
          </a:p>
          <a:p>
            <a:pPr marL="628650" lvl="1" indent="-171450">
              <a:buFont typeface="Arial" panose="020B0604020202020204" pitchFamily="34" charset="0"/>
              <a:buChar char="•"/>
            </a:pPr>
            <a:r>
              <a:rPr lang="en-US" sz="1600" dirty="0"/>
              <a:t>The following prerequisites must be completed </a:t>
            </a:r>
            <a:r>
              <a:rPr lang="en-US" sz="1600" dirty="0" smtClean="0"/>
              <a:t>prior </a:t>
            </a:r>
            <a:r>
              <a:rPr lang="en-US" sz="1600" dirty="0"/>
              <a:t>to admission to the nursing </a:t>
            </a:r>
            <a:r>
              <a:rPr lang="en-US" sz="1600" dirty="0" smtClean="0"/>
              <a:t>program with a C or better in each course. </a:t>
            </a:r>
            <a:r>
              <a:rPr lang="en-US" sz="1600" dirty="0" smtClean="0"/>
              <a:t>(Can be in progress at the time of applying)</a:t>
            </a:r>
            <a:endParaRPr lang="en-US" sz="1600" dirty="0" smtClean="0"/>
          </a:p>
          <a:p>
            <a:pPr lvl="2"/>
            <a:r>
              <a:rPr lang="en-US" sz="1600" b="1" dirty="0" smtClean="0"/>
              <a:t>Oral Communication/Speech</a:t>
            </a:r>
            <a:r>
              <a:rPr lang="en-US" sz="1600" b="1" dirty="0"/>
              <a:t>	</a:t>
            </a:r>
            <a:r>
              <a:rPr lang="en-US" sz="1600" b="1" dirty="0" smtClean="0"/>
              <a:t>		Chemistry</a:t>
            </a:r>
            <a:endParaRPr lang="en-US" sz="1600" b="1" dirty="0"/>
          </a:p>
          <a:p>
            <a:pPr lvl="2"/>
            <a:r>
              <a:rPr lang="en-US" sz="1600" b="1" dirty="0" smtClean="0"/>
              <a:t>Written </a:t>
            </a:r>
            <a:r>
              <a:rPr lang="en-US" sz="1600" b="1" dirty="0"/>
              <a:t>English Composition	</a:t>
            </a:r>
            <a:r>
              <a:rPr lang="en-US" sz="1600" b="1" dirty="0" smtClean="0"/>
              <a:t>		Microbiology</a:t>
            </a:r>
            <a:endParaRPr lang="en-US" sz="1600" b="1" dirty="0"/>
          </a:p>
          <a:p>
            <a:pPr lvl="2"/>
            <a:r>
              <a:rPr lang="en-US" sz="1600" b="1" dirty="0"/>
              <a:t>Critical Thinking/Logic	</a:t>
            </a:r>
            <a:r>
              <a:rPr lang="en-US" sz="1600" b="1" dirty="0" smtClean="0"/>
              <a:t>			Anatomy</a:t>
            </a:r>
            <a:endParaRPr lang="en-US" sz="1600" b="1" dirty="0"/>
          </a:p>
          <a:p>
            <a:pPr lvl="2"/>
            <a:r>
              <a:rPr lang="en-US" sz="1600" b="1" dirty="0" smtClean="0"/>
              <a:t>Statistics (3 credits)</a:t>
            </a:r>
            <a:r>
              <a:rPr lang="en-US" sz="1600" b="1" dirty="0"/>
              <a:t>	</a:t>
            </a:r>
            <a:r>
              <a:rPr lang="en-US" sz="1600" b="1" dirty="0" smtClean="0"/>
              <a:t>				Physiology</a:t>
            </a:r>
            <a:endParaRPr lang="en-US" sz="1600" b="1" dirty="0"/>
          </a:p>
          <a:p>
            <a:pPr marL="628650" lvl="1" indent="-171450">
              <a:buFont typeface="Arial" panose="020B0604020202020204" pitchFamily="34" charset="0"/>
              <a:buChar char="•"/>
            </a:pPr>
            <a:r>
              <a:rPr lang="en-US" sz="1600" dirty="0" smtClean="0"/>
              <a:t>Complete 60 semester units of baccalaureate-level transferable college credit with a minimum GPA of 2.75 </a:t>
            </a:r>
            <a:r>
              <a:rPr lang="en-US" sz="1600" dirty="0"/>
              <a:t>or better</a:t>
            </a:r>
          </a:p>
          <a:p>
            <a:pPr marL="628650" lvl="1" indent="-171450">
              <a:buFont typeface="Arial" panose="020B0604020202020204" pitchFamily="34" charset="0"/>
              <a:buChar char="•"/>
            </a:pPr>
            <a:r>
              <a:rPr lang="en-US" sz="1600" dirty="0" smtClean="0"/>
              <a:t>Enrollment </a:t>
            </a:r>
            <a:r>
              <a:rPr lang="en-US" sz="1600" dirty="0"/>
              <a:t>of coursework is contingent </a:t>
            </a:r>
            <a:r>
              <a:rPr lang="en-US" sz="1600" dirty="0" smtClean="0"/>
              <a:t>upon documentation of a physical exam and on </a:t>
            </a:r>
            <a:r>
              <a:rPr lang="en-US" sz="1600" dirty="0"/>
              <a:t>passing a drug screening and a background check.</a:t>
            </a:r>
          </a:p>
          <a:p>
            <a:pPr lvl="0"/>
            <a:endParaRPr lang="en-US" sz="1600" dirty="0"/>
          </a:p>
        </p:txBody>
      </p:sp>
    </p:spTree>
    <p:extLst>
      <p:ext uri="{BB962C8B-B14F-4D97-AF65-F5344CB8AC3E}">
        <p14:creationId xmlns:p14="http://schemas.microsoft.com/office/powerpoint/2010/main" val="3224444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036" y="1003210"/>
            <a:ext cx="4629794" cy="461665"/>
          </a:xfrm>
          <a:prstGeom prst="rect">
            <a:avLst/>
          </a:prstGeom>
        </p:spPr>
        <p:txBody>
          <a:bodyPr wrap="none">
            <a:spAutoFit/>
          </a:bodyPr>
          <a:lstStyle/>
          <a:p>
            <a:r>
              <a:rPr lang="en-US" sz="2400" b="1" dirty="0" smtClean="0">
                <a:solidFill>
                  <a:srgbClr val="95202C"/>
                </a:solidFill>
                <a:latin typeface="Verdana"/>
                <a:cs typeface="Verdana"/>
              </a:rPr>
              <a:t>Graduation Requirements</a:t>
            </a:r>
            <a:endParaRPr lang="en-US" sz="2400" b="1" dirty="0">
              <a:solidFill>
                <a:srgbClr val="95202C"/>
              </a:solidFill>
              <a:latin typeface="Verdana"/>
              <a:cs typeface="Verdana"/>
            </a:endParaRPr>
          </a:p>
        </p:txBody>
      </p:sp>
      <p:sp>
        <p:nvSpPr>
          <p:cNvPr id="3" name="Rectangle 2"/>
          <p:cNvSpPr/>
          <p:nvPr/>
        </p:nvSpPr>
        <p:spPr>
          <a:xfrm>
            <a:off x="181510" y="1501000"/>
            <a:ext cx="6979577" cy="2800767"/>
          </a:xfrm>
          <a:prstGeom prst="rect">
            <a:avLst/>
          </a:prstGeom>
        </p:spPr>
        <p:txBody>
          <a:bodyPr wrap="square">
            <a:spAutoFit/>
          </a:bodyPr>
          <a:lstStyle/>
          <a:p>
            <a:pPr marL="742950" lvl="1" indent="-285750">
              <a:buFont typeface="Arial" panose="020B0604020202020204" pitchFamily="34" charset="0"/>
              <a:buChar char="•"/>
            </a:pPr>
            <a:r>
              <a:rPr lang="en-US" sz="2000" dirty="0"/>
              <a:t>Complete University General Education (UEE) requirements for the Bachelor of Science </a:t>
            </a:r>
            <a:r>
              <a:rPr lang="en-US" sz="2000" dirty="0" smtClean="0"/>
              <a:t>degree </a:t>
            </a:r>
            <a:r>
              <a:rPr lang="en-US" sz="2000" dirty="0"/>
              <a:t>(50 units minimum including transferable General Education units.)</a:t>
            </a:r>
          </a:p>
          <a:p>
            <a:pPr marL="742950" lvl="1" indent="-285750">
              <a:buFont typeface="Arial" panose="020B0604020202020204" pitchFamily="34" charset="0"/>
              <a:buChar char="•"/>
            </a:pPr>
            <a:r>
              <a:rPr lang="en-US" sz="2000" dirty="0"/>
              <a:t>Complete the major of 26 upper-division units.</a:t>
            </a:r>
          </a:p>
          <a:p>
            <a:pPr marL="742950" lvl="1" indent="-285750">
              <a:buFont typeface="Arial" panose="020B0604020202020204" pitchFamily="34" charset="0"/>
              <a:buChar char="•"/>
            </a:pPr>
            <a:r>
              <a:rPr lang="en-US" sz="2000" dirty="0"/>
              <a:t>Complete 9 upper-division units, which meet the upper-division General Education requirements. Completion of a minor is not required</a:t>
            </a:r>
            <a:r>
              <a:rPr lang="en-US" sz="2000" dirty="0" smtClean="0"/>
              <a:t>.</a:t>
            </a:r>
          </a:p>
          <a:p>
            <a:pPr marL="742950" lvl="1" indent="-285750">
              <a:buFont typeface="Arial" panose="020B0604020202020204" pitchFamily="34" charset="0"/>
              <a:buChar char="•"/>
            </a:pPr>
            <a:r>
              <a:rPr lang="en-US" sz="2000" dirty="0" smtClean="0"/>
              <a:t>15 credits upper division credit challenge</a:t>
            </a:r>
            <a:endParaRPr lang="en-US" sz="2000" dirty="0"/>
          </a:p>
          <a:p>
            <a:pPr lvl="0"/>
            <a:endParaRPr lang="en-US" sz="1600" dirty="0"/>
          </a:p>
        </p:txBody>
      </p:sp>
    </p:spTree>
    <p:extLst>
      <p:ext uri="{BB962C8B-B14F-4D97-AF65-F5344CB8AC3E}">
        <p14:creationId xmlns:p14="http://schemas.microsoft.com/office/powerpoint/2010/main" val="1559762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199" y="497703"/>
            <a:ext cx="1802096" cy="461665"/>
          </a:xfrm>
          <a:prstGeom prst="rect">
            <a:avLst/>
          </a:prstGeom>
        </p:spPr>
        <p:txBody>
          <a:bodyPr wrap="none">
            <a:spAutoFit/>
          </a:bodyPr>
          <a:lstStyle/>
          <a:p>
            <a:r>
              <a:rPr lang="en-US" sz="2400" b="1" dirty="0" smtClean="0">
                <a:solidFill>
                  <a:srgbClr val="95202C"/>
                </a:solidFill>
                <a:latin typeface="Verdana"/>
                <a:cs typeface="Verdana"/>
              </a:rPr>
              <a:t>Roadmap</a:t>
            </a:r>
            <a:endParaRPr lang="en-US" sz="2400" b="1" dirty="0">
              <a:solidFill>
                <a:srgbClr val="95202C"/>
              </a:solidFill>
              <a:latin typeface="Verdana"/>
              <a:cs typeface="Verdana"/>
            </a:endParaRPr>
          </a:p>
        </p:txBody>
      </p:sp>
      <p:sp>
        <p:nvSpPr>
          <p:cNvPr id="4" name="Rectangle 1"/>
          <p:cNvSpPr>
            <a:spLocks noChangeArrowheads="1"/>
          </p:cNvSpPr>
          <p:nvPr/>
        </p:nvSpPr>
        <p:spPr bwMode="auto">
          <a:xfrm>
            <a:off x="1679575" y="17287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1"/>
          <p:cNvSpPr>
            <a:spLocks noChangeArrowheads="1"/>
          </p:cNvSpPr>
          <p:nvPr/>
        </p:nvSpPr>
        <p:spPr bwMode="auto">
          <a:xfrm>
            <a:off x="0" y="600959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*WP – Completion of the Writing Proficiency Screening Test (WPST) is a prerequisite for enrollment in a WP Course.</a:t>
            </a:r>
            <a:endParaRPr kumimoji="0" lang="en-US" alt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**Clinical course –Location preference is not guaranteed.</a:t>
            </a:r>
            <a:endParaRPr kumimoji="0" lang="en-US" alt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NURS 4210 Advanced Clinical Practicum may be taken by RN students to “refresh” clinical skills. This class is optional. Arrangements must be made with the program director to register for this class.</a:t>
            </a:r>
            <a:endParaRPr kumimoji="0" lang="en-US" alt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8532331"/>
              </p:ext>
            </p:extLst>
          </p:nvPr>
        </p:nvGraphicFramePr>
        <p:xfrm>
          <a:off x="101599" y="986004"/>
          <a:ext cx="7493000" cy="4642390"/>
        </p:xfrm>
        <a:graphic>
          <a:graphicData uri="http://schemas.openxmlformats.org/drawingml/2006/table">
            <a:tbl>
              <a:tblPr firstRow="1" firstCol="1" lastRow="1" lastCol="1" bandRow="1" bandCol="1"/>
              <a:tblGrid>
                <a:gridCol w="1624109">
                  <a:extLst>
                    <a:ext uri="{9D8B030D-6E8A-4147-A177-3AD203B41FA5}">
                      <a16:colId xmlns:a16="http://schemas.microsoft.com/office/drawing/2014/main" val="20000"/>
                    </a:ext>
                  </a:extLst>
                </a:gridCol>
                <a:gridCol w="1624109">
                  <a:extLst>
                    <a:ext uri="{9D8B030D-6E8A-4147-A177-3AD203B41FA5}">
                      <a16:colId xmlns:a16="http://schemas.microsoft.com/office/drawing/2014/main" val="20001"/>
                    </a:ext>
                  </a:extLst>
                </a:gridCol>
                <a:gridCol w="353733">
                  <a:extLst>
                    <a:ext uri="{9D8B030D-6E8A-4147-A177-3AD203B41FA5}">
                      <a16:colId xmlns:a16="http://schemas.microsoft.com/office/drawing/2014/main" val="20002"/>
                    </a:ext>
                  </a:extLst>
                </a:gridCol>
                <a:gridCol w="471642">
                  <a:extLst>
                    <a:ext uri="{9D8B030D-6E8A-4147-A177-3AD203B41FA5}">
                      <a16:colId xmlns:a16="http://schemas.microsoft.com/office/drawing/2014/main" val="20003"/>
                    </a:ext>
                  </a:extLst>
                </a:gridCol>
                <a:gridCol w="1532837">
                  <a:extLst>
                    <a:ext uri="{9D8B030D-6E8A-4147-A177-3AD203B41FA5}">
                      <a16:colId xmlns:a16="http://schemas.microsoft.com/office/drawing/2014/main" val="20004"/>
                    </a:ext>
                  </a:extLst>
                </a:gridCol>
                <a:gridCol w="1532837">
                  <a:extLst>
                    <a:ext uri="{9D8B030D-6E8A-4147-A177-3AD203B41FA5}">
                      <a16:colId xmlns:a16="http://schemas.microsoft.com/office/drawing/2014/main" val="20005"/>
                    </a:ext>
                  </a:extLst>
                </a:gridCol>
                <a:gridCol w="353733">
                  <a:extLst>
                    <a:ext uri="{9D8B030D-6E8A-4147-A177-3AD203B41FA5}">
                      <a16:colId xmlns:a16="http://schemas.microsoft.com/office/drawing/2014/main" val="20006"/>
                    </a:ext>
                  </a:extLst>
                </a:gridCol>
              </a:tblGrid>
              <a:tr h="0">
                <a:tc rowSpan="2">
                  <a:txBody>
                    <a:bodyPr/>
                    <a:lstStyle/>
                    <a:p>
                      <a:pPr marL="141605" marR="0" algn="l">
                        <a:lnSpc>
                          <a:spcPts val="1080"/>
                        </a:lnSpc>
                        <a:spcBef>
                          <a:spcPts val="665"/>
                        </a:spcBef>
                        <a:spcAft>
                          <a:spcPts val="0"/>
                        </a:spcAft>
                      </a:pPr>
                      <a:r>
                        <a:rPr lang="en-US" sz="700" b="1">
                          <a:effectLst/>
                          <a:latin typeface="Times New Roman" charset="0"/>
                          <a:ea typeface="Times New Roman" charset="0"/>
                        </a:rPr>
                        <a:t>Session</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C1C1"/>
                    </a:solidFill>
                  </a:tcPr>
                </a:tc>
                <a:tc>
                  <a:txBody>
                    <a:bodyPr/>
                    <a:lstStyle/>
                    <a:p>
                      <a:pPr marL="0" marR="0" algn="ctr">
                        <a:lnSpc>
                          <a:spcPts val="1580"/>
                        </a:lnSpc>
                        <a:spcBef>
                          <a:spcPts val="0"/>
                        </a:spcBef>
                        <a:spcAft>
                          <a:spcPts val="0"/>
                        </a:spcAft>
                      </a:pPr>
                      <a:r>
                        <a:rPr lang="en-US" sz="1000" b="1" dirty="0">
                          <a:effectLst/>
                          <a:latin typeface="Times New Roman" charset="0"/>
                          <a:ea typeface="Times New Roman" charset="0"/>
                        </a:rPr>
                        <a:t>FALL Session I</a:t>
                      </a:r>
                      <a:endParaRPr lang="en-US" sz="800" dirty="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6060"/>
                    </a:solidFill>
                  </a:tcPr>
                </a:tc>
                <a:tc>
                  <a:txBody>
                    <a:bodyPr/>
                    <a:lstStyle/>
                    <a:p>
                      <a:pPr marL="92710" marR="87630" algn="ctr">
                        <a:lnSpc>
                          <a:spcPts val="1100"/>
                        </a:lnSpc>
                        <a:spcBef>
                          <a:spcPts val="0"/>
                        </a:spcBef>
                        <a:spcAft>
                          <a:spcPts val="0"/>
                        </a:spcAft>
                      </a:pPr>
                      <a:r>
                        <a:rPr lang="en-US" sz="700">
                          <a:effectLst/>
                          <a:latin typeface="Times New Roman" charset="0"/>
                          <a:ea typeface="Times New Roman" charset="0"/>
                        </a:rPr>
                        <a:t>Units</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C1C1"/>
                    </a:solidFill>
                  </a:tcPr>
                </a:tc>
                <a:tc>
                  <a:txBody>
                    <a:bodyPr/>
                    <a:lstStyle/>
                    <a:p>
                      <a:pPr marL="141605" marR="0" algn="l">
                        <a:lnSpc>
                          <a:spcPts val="1080"/>
                        </a:lnSpc>
                        <a:spcBef>
                          <a:spcPts val="665"/>
                        </a:spcBef>
                        <a:spcAft>
                          <a:spcPts val="0"/>
                        </a:spcAft>
                      </a:pPr>
                      <a:r>
                        <a:rPr lang="en-US" sz="700" b="1">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141605" marR="0" algn="l">
                        <a:lnSpc>
                          <a:spcPts val="1080"/>
                        </a:lnSpc>
                        <a:spcBef>
                          <a:spcPts val="665"/>
                        </a:spcBef>
                        <a:spcAft>
                          <a:spcPts val="0"/>
                        </a:spcAft>
                      </a:pPr>
                      <a:r>
                        <a:rPr lang="en-US" sz="700" b="1">
                          <a:effectLst/>
                          <a:latin typeface="Times New Roman" charset="0"/>
                          <a:ea typeface="Times New Roman" charset="0"/>
                        </a:rPr>
                        <a:t>Session</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C1C1"/>
                    </a:solidFill>
                  </a:tcPr>
                </a:tc>
                <a:tc>
                  <a:txBody>
                    <a:bodyPr/>
                    <a:lstStyle/>
                    <a:p>
                      <a:pPr marL="0" marR="0" algn="ctr">
                        <a:lnSpc>
                          <a:spcPts val="1580"/>
                        </a:lnSpc>
                        <a:spcBef>
                          <a:spcPts val="0"/>
                        </a:spcBef>
                        <a:spcAft>
                          <a:spcPts val="0"/>
                        </a:spcAft>
                      </a:pPr>
                      <a:r>
                        <a:rPr lang="en-US" sz="1000" b="1">
                          <a:effectLst/>
                          <a:latin typeface="Times New Roman" charset="0"/>
                          <a:ea typeface="Times New Roman" charset="0"/>
                        </a:rPr>
                        <a:t>SPRING Session I</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92710" marR="87630" algn="ctr">
                        <a:lnSpc>
                          <a:spcPts val="1100"/>
                        </a:lnSpc>
                        <a:spcBef>
                          <a:spcPts val="0"/>
                        </a:spcBef>
                        <a:spcAft>
                          <a:spcPts val="0"/>
                        </a:spcAft>
                      </a:pPr>
                      <a:r>
                        <a:rPr lang="en-US" sz="700">
                          <a:effectLst/>
                          <a:latin typeface="Times New Roman" charset="0"/>
                          <a:ea typeface="Times New Roman" charset="0"/>
                        </a:rPr>
                        <a:t>Units</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C1C1"/>
                    </a:solidFill>
                  </a:tcPr>
                </a:tc>
                <a:extLst>
                  <a:ext uri="{0D108BD9-81ED-4DB2-BD59-A6C34878D82A}">
                    <a16:rowId xmlns:a16="http://schemas.microsoft.com/office/drawing/2014/main" val="10000"/>
                  </a:ext>
                </a:extLst>
              </a:tr>
              <a:tr h="103203">
                <a:tc vMerge="1">
                  <a:txBody>
                    <a:bodyPr/>
                    <a:lstStyle/>
                    <a:p>
                      <a:endParaRPr lang="en-US"/>
                    </a:p>
                  </a:txBody>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C1C1"/>
                    </a:solidFill>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C1C1"/>
                    </a:solidFill>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lgn="ctr">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C1C1"/>
                    </a:solidFill>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C1C1"/>
                    </a:solidFill>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C1C1"/>
                    </a:solidFill>
                  </a:tcPr>
                </a:tc>
                <a:extLst>
                  <a:ext uri="{0D108BD9-81ED-4DB2-BD59-A6C34878D82A}">
                    <a16:rowId xmlns:a16="http://schemas.microsoft.com/office/drawing/2014/main" val="10001"/>
                  </a:ext>
                </a:extLst>
              </a:tr>
              <a:tr h="136690">
                <a:tc>
                  <a:txBody>
                    <a:bodyPr/>
                    <a:lstStyle/>
                    <a:p>
                      <a:pPr marL="109220" marR="103505" algn="ctr">
                        <a:lnSpc>
                          <a:spcPts val="1080"/>
                        </a:lnSpc>
                        <a:spcBef>
                          <a:spcPts val="0"/>
                        </a:spcBef>
                        <a:spcAft>
                          <a:spcPts val="0"/>
                        </a:spcAft>
                      </a:pPr>
                      <a:r>
                        <a:rPr lang="en-US" sz="700">
                          <a:effectLst/>
                          <a:latin typeface="Times New Roman" charset="0"/>
                          <a:ea typeface="Times New Roman" charset="0"/>
                        </a:rPr>
                        <a:t>Fall 1</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NURS3600 Transcultural Nursing</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03505" algn="ctr">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lgn="ctr">
                        <a:spcBef>
                          <a:spcPts val="0"/>
                        </a:spcBef>
                        <a:spcAft>
                          <a:spcPts val="0"/>
                        </a:spcAft>
                      </a:pPr>
                      <a:r>
                        <a:rPr lang="en-US" sz="700">
                          <a:effectLst/>
                          <a:latin typeface="Times New Roman" charset="0"/>
                          <a:ea typeface="Times New Roman" charset="0"/>
                        </a:rPr>
                        <a:t>Spring 1</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NURS3600 Transcultural Nursing</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18253">
                <a:tc>
                  <a:txBody>
                    <a:bodyPr/>
                    <a:lstStyle/>
                    <a:p>
                      <a:pPr marL="109220" marR="103505" algn="ctr">
                        <a:lnSpc>
                          <a:spcPts val="1080"/>
                        </a:lnSpc>
                        <a:spcBef>
                          <a:spcPts val="0"/>
                        </a:spcBef>
                        <a:spcAft>
                          <a:spcPts val="0"/>
                        </a:spcAft>
                      </a:pPr>
                      <a:r>
                        <a:rPr lang="en-US" sz="700">
                          <a:effectLst/>
                          <a:latin typeface="Times New Roman" charset="0"/>
                          <a:ea typeface="Times New Roman" charset="0"/>
                        </a:rPr>
                        <a:t>Fall 1</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NURS4900 Pathophysiology</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03505" algn="ctr">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lgn="ctr">
                        <a:spcBef>
                          <a:spcPts val="0"/>
                        </a:spcBef>
                        <a:spcAft>
                          <a:spcPts val="0"/>
                        </a:spcAft>
                      </a:pPr>
                      <a:r>
                        <a:rPr lang="en-US" sz="700">
                          <a:effectLst/>
                          <a:latin typeface="Times New Roman" charset="0"/>
                          <a:ea typeface="Times New Roman" charset="0"/>
                        </a:rPr>
                        <a:t>Spring 1</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NURS4900 Pathophysiology</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18253">
                <a:tc>
                  <a:txBody>
                    <a:bodyPr/>
                    <a:lstStyle/>
                    <a:p>
                      <a:pPr marL="109220" marR="103505" algn="ctr">
                        <a:lnSpc>
                          <a:spcPts val="1080"/>
                        </a:lnSpc>
                        <a:spcBef>
                          <a:spcPts val="0"/>
                        </a:spcBef>
                        <a:spcAft>
                          <a:spcPts val="0"/>
                        </a:spcAft>
                      </a:pPr>
                      <a:r>
                        <a:rPr lang="en-US" sz="700">
                          <a:effectLst/>
                          <a:latin typeface="Times New Roman" charset="0"/>
                          <a:ea typeface="Times New Roman" charset="0"/>
                        </a:rPr>
                        <a:t>Fall 1</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UD-B</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03505" algn="ctr">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lgn="ctr">
                        <a:spcBef>
                          <a:spcPts val="0"/>
                        </a:spcBef>
                        <a:spcAft>
                          <a:spcPts val="0"/>
                        </a:spcAft>
                      </a:pPr>
                      <a:r>
                        <a:rPr lang="en-US" sz="700">
                          <a:effectLst/>
                          <a:latin typeface="Times New Roman" charset="0"/>
                          <a:ea typeface="Times New Roman" charset="0"/>
                        </a:rPr>
                        <a:t>Spring 1</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UD-B</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18253">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63500" algn="r">
                        <a:lnSpc>
                          <a:spcPts val="1115"/>
                        </a:lnSpc>
                        <a:spcBef>
                          <a:spcPts val="0"/>
                        </a:spcBef>
                        <a:spcAft>
                          <a:spcPts val="0"/>
                        </a:spcAft>
                      </a:pPr>
                      <a:r>
                        <a:rPr lang="en-US" sz="700" b="1">
                          <a:effectLst/>
                          <a:latin typeface="Times New Roman" charset="0"/>
                          <a:ea typeface="Times New Roman" charset="0"/>
                        </a:rPr>
                        <a:t>Total</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115"/>
                        </a:lnSpc>
                        <a:spcBef>
                          <a:spcPts val="0"/>
                        </a:spcBef>
                        <a:spcAft>
                          <a:spcPts val="0"/>
                        </a:spcAft>
                      </a:pPr>
                      <a:r>
                        <a:rPr lang="en-US" sz="700" b="1">
                          <a:effectLst/>
                          <a:latin typeface="Times New Roman" charset="0"/>
                          <a:ea typeface="Times New Roman" charset="0"/>
                        </a:rPr>
                        <a:t>9</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lgn="ctr">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63500" algn="r">
                        <a:lnSpc>
                          <a:spcPts val="1115"/>
                        </a:lnSpc>
                        <a:spcBef>
                          <a:spcPts val="0"/>
                        </a:spcBef>
                        <a:spcAft>
                          <a:spcPts val="0"/>
                        </a:spcAft>
                      </a:pPr>
                      <a:r>
                        <a:rPr lang="en-US" sz="700" b="1">
                          <a:effectLst/>
                          <a:latin typeface="Times New Roman" charset="0"/>
                          <a:ea typeface="Times New Roman" charset="0"/>
                        </a:rPr>
                        <a:t>Total</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115"/>
                        </a:lnSpc>
                        <a:spcBef>
                          <a:spcPts val="0"/>
                        </a:spcBef>
                        <a:spcAft>
                          <a:spcPts val="0"/>
                        </a:spcAft>
                      </a:pPr>
                      <a:r>
                        <a:rPr lang="en-US" sz="700" b="1">
                          <a:effectLst/>
                          <a:latin typeface="Times New Roman" charset="0"/>
                          <a:ea typeface="Times New Roman" charset="0"/>
                        </a:rPr>
                        <a:t>9</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98234">
                <a:tc>
                  <a:txBody>
                    <a:bodyPr/>
                    <a:lstStyle/>
                    <a:p>
                      <a:pPr marL="109220" marR="109855" algn="ctr">
                        <a:lnSpc>
                          <a:spcPts val="1115"/>
                        </a:lnSpc>
                        <a:spcBef>
                          <a:spcPts val="0"/>
                        </a:spcBef>
                        <a:spcAft>
                          <a:spcPts val="0"/>
                        </a:spcAft>
                      </a:pPr>
                      <a:r>
                        <a:rPr lang="en-US" sz="700" b="1">
                          <a:effectLst/>
                          <a:latin typeface="Times New Roman" charset="0"/>
                          <a:ea typeface="Times New Roman" charset="0"/>
                        </a:rPr>
                        <a:t>Session</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tc>
                  <a:txBody>
                    <a:bodyPr/>
                    <a:lstStyle/>
                    <a:p>
                      <a:pPr marL="744855" marR="0" algn="l">
                        <a:lnSpc>
                          <a:spcPts val="1565"/>
                        </a:lnSpc>
                        <a:spcBef>
                          <a:spcPts val="0"/>
                        </a:spcBef>
                        <a:spcAft>
                          <a:spcPts val="0"/>
                        </a:spcAft>
                      </a:pPr>
                      <a:r>
                        <a:rPr lang="en-US" sz="1000" b="1">
                          <a:effectLst/>
                          <a:latin typeface="Times New Roman" charset="0"/>
                          <a:ea typeface="Times New Roman" charset="0"/>
                        </a:rPr>
                        <a:t>     Session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6060"/>
                    </a:solidFill>
                  </a:tcPr>
                </a:tc>
                <a:tc>
                  <a:txBody>
                    <a:bodyPr/>
                    <a:lstStyle/>
                    <a:p>
                      <a:pPr marL="92710" marR="87630" algn="ctr">
                        <a:lnSpc>
                          <a:spcPts val="1080"/>
                        </a:lnSpc>
                        <a:spcBef>
                          <a:spcPts val="0"/>
                        </a:spcBef>
                        <a:spcAft>
                          <a:spcPts val="0"/>
                        </a:spcAft>
                      </a:pPr>
                      <a:r>
                        <a:rPr lang="en-US" sz="700">
                          <a:effectLst/>
                          <a:latin typeface="Times New Roman" charset="0"/>
                          <a:ea typeface="Times New Roman" charset="0"/>
                        </a:rPr>
                        <a:t>Units</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tc>
                  <a:txBody>
                    <a:bodyPr/>
                    <a:lstStyle/>
                    <a:p>
                      <a:pPr marL="109220" marR="109855" algn="ctr">
                        <a:lnSpc>
                          <a:spcPts val="1115"/>
                        </a:lnSpc>
                        <a:spcBef>
                          <a:spcPts val="0"/>
                        </a:spcBef>
                        <a:spcAft>
                          <a:spcPts val="0"/>
                        </a:spcAft>
                      </a:pPr>
                      <a:r>
                        <a:rPr lang="en-US" sz="700" b="1">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109220" marR="109855" algn="ctr">
                        <a:lnSpc>
                          <a:spcPts val="1115"/>
                        </a:lnSpc>
                        <a:spcBef>
                          <a:spcPts val="0"/>
                        </a:spcBef>
                        <a:spcAft>
                          <a:spcPts val="0"/>
                        </a:spcAft>
                      </a:pPr>
                      <a:r>
                        <a:rPr lang="en-US" sz="700" b="1">
                          <a:effectLst/>
                          <a:latin typeface="Times New Roman" charset="0"/>
                          <a:ea typeface="Times New Roman" charset="0"/>
                        </a:rPr>
                        <a:t>Session</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tc>
                  <a:txBody>
                    <a:bodyPr/>
                    <a:lstStyle/>
                    <a:p>
                      <a:pPr marL="744855" marR="0" algn="l">
                        <a:lnSpc>
                          <a:spcPts val="1565"/>
                        </a:lnSpc>
                        <a:spcBef>
                          <a:spcPts val="0"/>
                        </a:spcBef>
                        <a:spcAft>
                          <a:spcPts val="0"/>
                        </a:spcAft>
                      </a:pPr>
                      <a:r>
                        <a:rPr lang="en-US" sz="1000" b="1">
                          <a:effectLst/>
                          <a:latin typeface="Times New Roman" charset="0"/>
                          <a:ea typeface="Times New Roman" charset="0"/>
                        </a:rPr>
                        <a:t>Session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92710" marR="87630" algn="ctr">
                        <a:lnSpc>
                          <a:spcPts val="1080"/>
                        </a:lnSpc>
                        <a:spcBef>
                          <a:spcPts val="0"/>
                        </a:spcBef>
                        <a:spcAft>
                          <a:spcPts val="0"/>
                        </a:spcAft>
                      </a:pPr>
                      <a:r>
                        <a:rPr lang="en-US" sz="700">
                          <a:effectLst/>
                          <a:latin typeface="Times New Roman" charset="0"/>
                          <a:ea typeface="Times New Roman" charset="0"/>
                        </a:rPr>
                        <a:t>Units</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extLst>
                  <a:ext uri="{0D108BD9-81ED-4DB2-BD59-A6C34878D82A}">
                    <a16:rowId xmlns:a16="http://schemas.microsoft.com/office/drawing/2014/main" val="10006"/>
                  </a:ext>
                </a:extLst>
              </a:tr>
              <a:tr h="136690">
                <a:tc>
                  <a:txBody>
                    <a:bodyPr/>
                    <a:lstStyle/>
                    <a:p>
                      <a:pPr marL="109220" marR="109220" algn="ctr">
                        <a:lnSpc>
                          <a:spcPts val="1080"/>
                        </a:lnSpc>
                        <a:spcBef>
                          <a:spcPts val="0"/>
                        </a:spcBef>
                        <a:spcAft>
                          <a:spcPts val="0"/>
                        </a:spcAft>
                      </a:pPr>
                      <a:r>
                        <a:rPr lang="en-US" sz="700">
                          <a:effectLst/>
                          <a:latin typeface="Times New Roman" charset="0"/>
                          <a:ea typeface="Times New Roman" charset="0"/>
                        </a:rPr>
                        <a:t>Fall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NURS3700 Nursing Research</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09220" algn="ctr">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lgn="ctr">
                        <a:spcBef>
                          <a:spcPts val="0"/>
                        </a:spcBef>
                        <a:spcAft>
                          <a:spcPts val="0"/>
                        </a:spcAft>
                      </a:pPr>
                      <a:r>
                        <a:rPr lang="en-US" sz="700">
                          <a:effectLst/>
                          <a:latin typeface="Times New Roman" charset="0"/>
                          <a:ea typeface="Times New Roman" charset="0"/>
                        </a:rPr>
                        <a:t>Spring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NURS3700 Nursing Research</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36507">
                <a:tc>
                  <a:txBody>
                    <a:bodyPr/>
                    <a:lstStyle/>
                    <a:p>
                      <a:pPr marL="109220" marR="109220" algn="ctr">
                        <a:lnSpc>
                          <a:spcPts val="1080"/>
                        </a:lnSpc>
                        <a:spcBef>
                          <a:spcPts val="0"/>
                        </a:spcBef>
                        <a:spcAft>
                          <a:spcPts val="0"/>
                        </a:spcAft>
                      </a:pPr>
                      <a:r>
                        <a:rPr lang="en-US" sz="700">
                          <a:effectLst/>
                          <a:latin typeface="Times New Roman" charset="0"/>
                          <a:ea typeface="Times New Roman" charset="0"/>
                        </a:rPr>
                        <a:t>Fall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NURS3100 Professional Nursing RN-BSN</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09220" algn="ctr">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lgn="ctr">
                        <a:spcBef>
                          <a:spcPts val="0"/>
                        </a:spcBef>
                        <a:spcAft>
                          <a:spcPts val="0"/>
                        </a:spcAft>
                      </a:pPr>
                      <a:r>
                        <a:rPr lang="en-US" sz="700">
                          <a:effectLst/>
                          <a:latin typeface="Times New Roman" charset="0"/>
                          <a:ea typeface="Times New Roman" charset="0"/>
                        </a:rPr>
                        <a:t>Spring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dirty="0">
                          <a:effectLst/>
                          <a:latin typeface="Times New Roman" charset="0"/>
                          <a:ea typeface="Times New Roman" charset="0"/>
                        </a:rPr>
                        <a:t>NURS3100 Professional Nursing RN-BSN</a:t>
                      </a:r>
                      <a:endParaRPr lang="en-US" sz="800" dirty="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18253">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115"/>
                        </a:lnSpc>
                        <a:spcBef>
                          <a:spcPts val="0"/>
                        </a:spcBef>
                        <a:spcAft>
                          <a:spcPts val="0"/>
                        </a:spcAft>
                      </a:pPr>
                      <a:r>
                        <a:rPr lang="en-US" sz="700" b="1">
                          <a:effectLst/>
                          <a:latin typeface="Times New Roman" charset="0"/>
                          <a:ea typeface="Times New Roman" charset="0"/>
                        </a:rPr>
                        <a:t>Total</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115"/>
                        </a:lnSpc>
                        <a:spcBef>
                          <a:spcPts val="0"/>
                        </a:spcBef>
                        <a:spcAft>
                          <a:spcPts val="0"/>
                        </a:spcAft>
                      </a:pPr>
                      <a:r>
                        <a:rPr lang="en-US" sz="700" b="1">
                          <a:effectLst/>
                          <a:latin typeface="Times New Roman" charset="0"/>
                          <a:ea typeface="Times New Roman" charset="0"/>
                        </a:rPr>
                        <a:t>6</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lgn="ctr">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115"/>
                        </a:lnSpc>
                        <a:spcBef>
                          <a:spcPts val="0"/>
                        </a:spcBef>
                        <a:spcAft>
                          <a:spcPts val="0"/>
                        </a:spcAft>
                      </a:pPr>
                      <a:r>
                        <a:rPr lang="en-US" sz="700" b="1" dirty="0">
                          <a:effectLst/>
                          <a:latin typeface="Times New Roman" charset="0"/>
                          <a:ea typeface="Times New Roman" charset="0"/>
                        </a:rPr>
                        <a:t>Total</a:t>
                      </a:r>
                      <a:endParaRPr lang="en-US" sz="800" dirty="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115"/>
                        </a:lnSpc>
                        <a:spcBef>
                          <a:spcPts val="0"/>
                        </a:spcBef>
                        <a:spcAft>
                          <a:spcPts val="0"/>
                        </a:spcAft>
                      </a:pPr>
                      <a:r>
                        <a:rPr lang="en-US" sz="700" b="1">
                          <a:effectLst/>
                          <a:latin typeface="Times New Roman" charset="0"/>
                          <a:ea typeface="Times New Roman" charset="0"/>
                        </a:rPr>
                        <a:t>6</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98234">
                <a:tc>
                  <a:txBody>
                    <a:bodyPr/>
                    <a:lstStyle/>
                    <a:p>
                      <a:pPr marL="109220" marR="109855" algn="ctr">
                        <a:lnSpc>
                          <a:spcPts val="1135"/>
                        </a:lnSpc>
                        <a:spcBef>
                          <a:spcPts val="0"/>
                        </a:spcBef>
                        <a:spcAft>
                          <a:spcPts val="0"/>
                        </a:spcAft>
                      </a:pPr>
                      <a:r>
                        <a:rPr lang="en-US" sz="700" b="1">
                          <a:effectLst/>
                          <a:latin typeface="Times New Roman" charset="0"/>
                          <a:ea typeface="Times New Roman" charset="0"/>
                        </a:rPr>
                        <a:t>Session</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tc>
                  <a:txBody>
                    <a:bodyPr/>
                    <a:lstStyle/>
                    <a:p>
                      <a:pPr marL="758825" marR="0" algn="l">
                        <a:lnSpc>
                          <a:spcPts val="1580"/>
                        </a:lnSpc>
                        <a:spcBef>
                          <a:spcPts val="0"/>
                        </a:spcBef>
                        <a:spcAft>
                          <a:spcPts val="0"/>
                        </a:spcAft>
                      </a:pPr>
                      <a:r>
                        <a:rPr lang="en-US" sz="1000" b="1">
                          <a:effectLst/>
                          <a:latin typeface="Times New Roman" charset="0"/>
                          <a:ea typeface="Times New Roman" charset="0"/>
                        </a:rPr>
                        <a:t>    Session 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6060"/>
                    </a:solidFill>
                  </a:tcPr>
                </a:tc>
                <a:tc>
                  <a:txBody>
                    <a:bodyPr/>
                    <a:lstStyle/>
                    <a:p>
                      <a:pPr marL="92710" marR="87630" algn="ctr">
                        <a:lnSpc>
                          <a:spcPts val="1100"/>
                        </a:lnSpc>
                        <a:spcBef>
                          <a:spcPts val="0"/>
                        </a:spcBef>
                        <a:spcAft>
                          <a:spcPts val="0"/>
                        </a:spcAft>
                      </a:pPr>
                      <a:r>
                        <a:rPr lang="en-US" sz="700">
                          <a:effectLst/>
                          <a:latin typeface="Times New Roman" charset="0"/>
                          <a:ea typeface="Times New Roman" charset="0"/>
                        </a:rPr>
                        <a:t>Units</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tc>
                  <a:txBody>
                    <a:bodyPr/>
                    <a:lstStyle/>
                    <a:p>
                      <a:pPr marL="109220" marR="109855" algn="ctr">
                        <a:lnSpc>
                          <a:spcPts val="1135"/>
                        </a:lnSpc>
                        <a:spcBef>
                          <a:spcPts val="0"/>
                        </a:spcBef>
                        <a:spcAft>
                          <a:spcPts val="0"/>
                        </a:spcAft>
                      </a:pPr>
                      <a:r>
                        <a:rPr lang="en-US" sz="700" b="1">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109220" marR="109855" algn="ctr">
                        <a:lnSpc>
                          <a:spcPts val="1135"/>
                        </a:lnSpc>
                        <a:spcBef>
                          <a:spcPts val="0"/>
                        </a:spcBef>
                        <a:spcAft>
                          <a:spcPts val="0"/>
                        </a:spcAft>
                      </a:pPr>
                      <a:r>
                        <a:rPr lang="en-US" sz="700" b="1">
                          <a:effectLst/>
                          <a:latin typeface="Times New Roman" charset="0"/>
                          <a:ea typeface="Times New Roman" charset="0"/>
                        </a:rPr>
                        <a:t>Session</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tc>
                  <a:txBody>
                    <a:bodyPr/>
                    <a:lstStyle/>
                    <a:p>
                      <a:pPr marL="758825" marR="0" algn="l">
                        <a:lnSpc>
                          <a:spcPts val="1580"/>
                        </a:lnSpc>
                        <a:spcBef>
                          <a:spcPts val="0"/>
                        </a:spcBef>
                        <a:spcAft>
                          <a:spcPts val="0"/>
                        </a:spcAft>
                      </a:pPr>
                      <a:r>
                        <a:rPr lang="en-US" sz="1000" b="1" dirty="0">
                          <a:effectLst/>
                          <a:latin typeface="Times New Roman" charset="0"/>
                          <a:ea typeface="Times New Roman" charset="0"/>
                        </a:rPr>
                        <a:t>Session 3</a:t>
                      </a:r>
                      <a:endParaRPr lang="en-US" sz="800" dirty="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92710" marR="87630" algn="ctr">
                        <a:lnSpc>
                          <a:spcPts val="1100"/>
                        </a:lnSpc>
                        <a:spcBef>
                          <a:spcPts val="0"/>
                        </a:spcBef>
                        <a:spcAft>
                          <a:spcPts val="0"/>
                        </a:spcAft>
                      </a:pPr>
                      <a:r>
                        <a:rPr lang="en-US" sz="700">
                          <a:effectLst/>
                          <a:latin typeface="Times New Roman" charset="0"/>
                          <a:ea typeface="Times New Roman" charset="0"/>
                        </a:rPr>
                        <a:t>Units</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extLst>
                  <a:ext uri="{0D108BD9-81ED-4DB2-BD59-A6C34878D82A}">
                    <a16:rowId xmlns:a16="http://schemas.microsoft.com/office/drawing/2014/main" val="10010"/>
                  </a:ext>
                </a:extLst>
              </a:tr>
              <a:tr h="236507">
                <a:tc>
                  <a:txBody>
                    <a:bodyPr/>
                    <a:lstStyle/>
                    <a:p>
                      <a:pPr marL="109220" marR="115570" algn="ctr">
                        <a:lnSpc>
                          <a:spcPts val="1080"/>
                        </a:lnSpc>
                        <a:spcBef>
                          <a:spcPts val="0"/>
                        </a:spcBef>
                        <a:spcAft>
                          <a:spcPts val="0"/>
                        </a:spcAft>
                      </a:pPr>
                      <a:r>
                        <a:rPr lang="en-US" sz="700">
                          <a:effectLst/>
                          <a:latin typeface="Times New Roman" charset="0"/>
                          <a:ea typeface="Times New Roman" charset="0"/>
                        </a:rPr>
                        <a:t>Spring 1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NURS3310 *WP Leadership &amp; Management</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15570" algn="ctr">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lgn="ctr">
                        <a:spcBef>
                          <a:spcPts val="0"/>
                        </a:spcBef>
                        <a:spcAft>
                          <a:spcPts val="0"/>
                        </a:spcAft>
                      </a:pPr>
                      <a:r>
                        <a:rPr lang="en-US" sz="700">
                          <a:effectLst/>
                          <a:latin typeface="Times New Roman" charset="0"/>
                          <a:ea typeface="Times New Roman" charset="0"/>
                        </a:rPr>
                        <a:t>Summer  1</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NURS3310 *WP Leadership &amp; Management</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36690">
                <a:tc>
                  <a:txBody>
                    <a:bodyPr/>
                    <a:lstStyle/>
                    <a:p>
                      <a:pPr marL="109220" marR="115570" algn="ctr">
                        <a:lnSpc>
                          <a:spcPts val="1080"/>
                        </a:lnSpc>
                        <a:spcBef>
                          <a:spcPts val="0"/>
                        </a:spcBef>
                        <a:spcAft>
                          <a:spcPts val="0"/>
                        </a:spcAft>
                      </a:pPr>
                      <a:r>
                        <a:rPr lang="en-US" sz="700">
                          <a:effectLst/>
                          <a:latin typeface="Times New Roman" charset="0"/>
                          <a:ea typeface="Times New Roman" charset="0"/>
                        </a:rPr>
                        <a:t>Spring 1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NURS4000 Health Assessment</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15570" algn="ctr">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lgn="ctr">
                        <a:spcBef>
                          <a:spcPts val="0"/>
                        </a:spcBef>
                        <a:spcAft>
                          <a:spcPts val="0"/>
                        </a:spcAft>
                      </a:pPr>
                      <a:r>
                        <a:rPr lang="en-US" sz="700">
                          <a:effectLst/>
                          <a:latin typeface="Times New Roman" charset="0"/>
                          <a:ea typeface="Times New Roman" charset="0"/>
                        </a:rPr>
                        <a:t>Summer  1</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NURS4000 Health Assessment</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18253">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115"/>
                        </a:lnSpc>
                        <a:spcBef>
                          <a:spcPts val="0"/>
                        </a:spcBef>
                        <a:spcAft>
                          <a:spcPts val="0"/>
                        </a:spcAft>
                      </a:pPr>
                      <a:r>
                        <a:rPr lang="en-US" sz="700" b="1">
                          <a:effectLst/>
                          <a:latin typeface="Times New Roman" charset="0"/>
                          <a:ea typeface="Times New Roman" charset="0"/>
                        </a:rPr>
                        <a:t>Total</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115"/>
                        </a:lnSpc>
                        <a:spcBef>
                          <a:spcPts val="0"/>
                        </a:spcBef>
                        <a:spcAft>
                          <a:spcPts val="0"/>
                        </a:spcAft>
                      </a:pPr>
                      <a:r>
                        <a:rPr lang="en-US" sz="700" b="1">
                          <a:effectLst/>
                          <a:latin typeface="Times New Roman" charset="0"/>
                          <a:ea typeface="Times New Roman" charset="0"/>
                        </a:rPr>
                        <a:t>6</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115"/>
                        </a:lnSpc>
                        <a:spcBef>
                          <a:spcPts val="0"/>
                        </a:spcBef>
                        <a:spcAft>
                          <a:spcPts val="0"/>
                        </a:spcAft>
                      </a:pPr>
                      <a:r>
                        <a:rPr lang="en-US" sz="700" b="1">
                          <a:effectLst/>
                          <a:latin typeface="Times New Roman" charset="0"/>
                          <a:ea typeface="Times New Roman" charset="0"/>
                        </a:rPr>
                        <a:t>Total</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115"/>
                        </a:lnSpc>
                        <a:spcBef>
                          <a:spcPts val="0"/>
                        </a:spcBef>
                        <a:spcAft>
                          <a:spcPts val="0"/>
                        </a:spcAft>
                      </a:pPr>
                      <a:r>
                        <a:rPr lang="en-US" sz="700" b="1">
                          <a:effectLst/>
                          <a:latin typeface="Times New Roman" charset="0"/>
                          <a:ea typeface="Times New Roman" charset="0"/>
                        </a:rPr>
                        <a:t>6</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98234">
                <a:tc>
                  <a:txBody>
                    <a:bodyPr/>
                    <a:lstStyle/>
                    <a:p>
                      <a:pPr marL="109220" marR="109855" algn="ctr">
                        <a:lnSpc>
                          <a:spcPts val="1115"/>
                        </a:lnSpc>
                        <a:spcBef>
                          <a:spcPts val="0"/>
                        </a:spcBef>
                        <a:spcAft>
                          <a:spcPts val="0"/>
                        </a:spcAft>
                      </a:pPr>
                      <a:r>
                        <a:rPr lang="en-US" sz="700" b="1">
                          <a:effectLst/>
                          <a:latin typeface="Times New Roman" charset="0"/>
                          <a:ea typeface="Times New Roman" charset="0"/>
                        </a:rPr>
                        <a:t>Session</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tc>
                  <a:txBody>
                    <a:bodyPr/>
                    <a:lstStyle/>
                    <a:p>
                      <a:pPr marL="690245" marR="0" algn="l">
                        <a:lnSpc>
                          <a:spcPts val="1565"/>
                        </a:lnSpc>
                        <a:spcBef>
                          <a:spcPts val="0"/>
                        </a:spcBef>
                        <a:spcAft>
                          <a:spcPts val="0"/>
                        </a:spcAft>
                      </a:pPr>
                      <a:r>
                        <a:rPr lang="en-US" sz="1000" b="1">
                          <a:effectLst/>
                          <a:latin typeface="Times New Roman" charset="0"/>
                          <a:ea typeface="Times New Roman" charset="0"/>
                        </a:rPr>
                        <a:t>     Session 4</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6060"/>
                    </a:solidFill>
                  </a:tcPr>
                </a:tc>
                <a:tc>
                  <a:txBody>
                    <a:bodyPr/>
                    <a:lstStyle/>
                    <a:p>
                      <a:pPr marL="92710" marR="87630" algn="ctr">
                        <a:lnSpc>
                          <a:spcPts val="1080"/>
                        </a:lnSpc>
                        <a:spcBef>
                          <a:spcPts val="0"/>
                        </a:spcBef>
                        <a:spcAft>
                          <a:spcPts val="0"/>
                        </a:spcAft>
                      </a:pPr>
                      <a:r>
                        <a:rPr lang="en-US" sz="700">
                          <a:effectLst/>
                          <a:latin typeface="Times New Roman" charset="0"/>
                          <a:ea typeface="Times New Roman" charset="0"/>
                        </a:rPr>
                        <a:t>Units</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tc>
                  <a:txBody>
                    <a:bodyPr/>
                    <a:lstStyle/>
                    <a:p>
                      <a:pPr marL="109220" marR="109855" algn="ctr">
                        <a:lnSpc>
                          <a:spcPts val="1115"/>
                        </a:lnSpc>
                        <a:spcBef>
                          <a:spcPts val="0"/>
                        </a:spcBef>
                        <a:spcAft>
                          <a:spcPts val="0"/>
                        </a:spcAft>
                      </a:pPr>
                      <a:r>
                        <a:rPr lang="en-US" sz="700" b="1">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109220" marR="109855" algn="ctr">
                        <a:lnSpc>
                          <a:spcPts val="1115"/>
                        </a:lnSpc>
                        <a:spcBef>
                          <a:spcPts val="0"/>
                        </a:spcBef>
                        <a:spcAft>
                          <a:spcPts val="0"/>
                        </a:spcAft>
                      </a:pPr>
                      <a:r>
                        <a:rPr lang="en-US" sz="700" b="1">
                          <a:effectLst/>
                          <a:latin typeface="Times New Roman" charset="0"/>
                          <a:ea typeface="Times New Roman" charset="0"/>
                        </a:rPr>
                        <a:t>Session</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tc>
                  <a:txBody>
                    <a:bodyPr/>
                    <a:lstStyle/>
                    <a:p>
                      <a:pPr marL="690245" marR="0" algn="l">
                        <a:lnSpc>
                          <a:spcPts val="1565"/>
                        </a:lnSpc>
                        <a:spcBef>
                          <a:spcPts val="0"/>
                        </a:spcBef>
                        <a:spcAft>
                          <a:spcPts val="0"/>
                        </a:spcAft>
                      </a:pPr>
                      <a:r>
                        <a:rPr lang="en-US" sz="1000" b="1">
                          <a:effectLst/>
                          <a:latin typeface="Times New Roman" charset="0"/>
                          <a:ea typeface="Times New Roman" charset="0"/>
                        </a:rPr>
                        <a:t>Session 4</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92710" marR="87630" algn="ctr">
                        <a:lnSpc>
                          <a:spcPts val="1080"/>
                        </a:lnSpc>
                        <a:spcBef>
                          <a:spcPts val="0"/>
                        </a:spcBef>
                        <a:spcAft>
                          <a:spcPts val="0"/>
                        </a:spcAft>
                      </a:pPr>
                      <a:r>
                        <a:rPr lang="en-US" sz="700">
                          <a:effectLst/>
                          <a:latin typeface="Times New Roman" charset="0"/>
                          <a:ea typeface="Times New Roman" charset="0"/>
                        </a:rPr>
                        <a:t>Units</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extLst>
                  <a:ext uri="{0D108BD9-81ED-4DB2-BD59-A6C34878D82A}">
                    <a16:rowId xmlns:a16="http://schemas.microsoft.com/office/drawing/2014/main" val="10014"/>
                  </a:ext>
                </a:extLst>
              </a:tr>
              <a:tr h="149994">
                <a:tc>
                  <a:txBody>
                    <a:bodyPr/>
                    <a:lstStyle/>
                    <a:p>
                      <a:pPr marL="109220" marR="115570" algn="ctr">
                        <a:lnSpc>
                          <a:spcPts val="1080"/>
                        </a:lnSpc>
                        <a:spcBef>
                          <a:spcPts val="0"/>
                        </a:spcBef>
                        <a:spcAft>
                          <a:spcPts val="0"/>
                        </a:spcAft>
                      </a:pPr>
                      <a:r>
                        <a:rPr lang="en-US" sz="700">
                          <a:effectLst/>
                          <a:latin typeface="Times New Roman" charset="0"/>
                          <a:ea typeface="Times New Roman" charset="0"/>
                        </a:rPr>
                        <a:t>Spring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NURS4400 Community Health Theory</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15570" algn="ctr">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109220" marR="115570" algn="ctr">
                        <a:lnSpc>
                          <a:spcPts val="1080"/>
                        </a:lnSpc>
                        <a:spcBef>
                          <a:spcPts val="0"/>
                        </a:spcBef>
                        <a:spcAft>
                          <a:spcPts val="0"/>
                        </a:spcAft>
                      </a:pPr>
                      <a:r>
                        <a:rPr lang="en-US" sz="700">
                          <a:effectLst/>
                          <a:latin typeface="Times New Roman" charset="0"/>
                          <a:ea typeface="Times New Roman" charset="0"/>
                        </a:rPr>
                        <a:t>Fall 1</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NURS4400 Community Health Theory</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36507">
                <a:tc>
                  <a:txBody>
                    <a:bodyPr/>
                    <a:lstStyle/>
                    <a:p>
                      <a:pPr marL="109220" marR="115570" algn="ctr">
                        <a:lnSpc>
                          <a:spcPts val="1080"/>
                        </a:lnSpc>
                        <a:spcBef>
                          <a:spcPts val="0"/>
                        </a:spcBef>
                        <a:spcAft>
                          <a:spcPts val="0"/>
                        </a:spcAft>
                      </a:pPr>
                      <a:r>
                        <a:rPr lang="en-US" sz="700">
                          <a:effectLst/>
                          <a:latin typeface="Times New Roman" charset="0"/>
                          <a:ea typeface="Times New Roman" charset="0"/>
                        </a:rPr>
                        <a:t>Spring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NURS4410 **Community Health Clinical</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15570" algn="ctr">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109220" marR="115570" algn="ctr">
                        <a:lnSpc>
                          <a:spcPts val="1080"/>
                        </a:lnSpc>
                        <a:spcBef>
                          <a:spcPts val="0"/>
                        </a:spcBef>
                        <a:spcAft>
                          <a:spcPts val="0"/>
                        </a:spcAft>
                      </a:pPr>
                      <a:r>
                        <a:rPr lang="en-US" sz="700">
                          <a:effectLst/>
                          <a:latin typeface="Times New Roman" charset="0"/>
                          <a:ea typeface="Times New Roman" charset="0"/>
                        </a:rPr>
                        <a:t>Fall 1</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NURS4410 **Community Health Clinical</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118253">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115"/>
                        </a:lnSpc>
                        <a:spcBef>
                          <a:spcPts val="0"/>
                        </a:spcBef>
                        <a:spcAft>
                          <a:spcPts val="0"/>
                        </a:spcAft>
                      </a:pPr>
                      <a:r>
                        <a:rPr lang="en-US" sz="700" b="1">
                          <a:effectLst/>
                          <a:latin typeface="Times New Roman" charset="0"/>
                          <a:ea typeface="Times New Roman" charset="0"/>
                        </a:rPr>
                        <a:t>Total</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115"/>
                        </a:lnSpc>
                        <a:spcBef>
                          <a:spcPts val="0"/>
                        </a:spcBef>
                        <a:spcAft>
                          <a:spcPts val="0"/>
                        </a:spcAft>
                      </a:pPr>
                      <a:r>
                        <a:rPr lang="en-US" sz="700" b="1">
                          <a:effectLst/>
                          <a:latin typeface="Times New Roman" charset="0"/>
                          <a:ea typeface="Times New Roman" charset="0"/>
                        </a:rPr>
                        <a:t>5</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115"/>
                        </a:lnSpc>
                        <a:spcBef>
                          <a:spcPts val="0"/>
                        </a:spcBef>
                        <a:spcAft>
                          <a:spcPts val="0"/>
                        </a:spcAft>
                      </a:pPr>
                      <a:r>
                        <a:rPr lang="en-US" sz="700" b="1">
                          <a:effectLst/>
                          <a:latin typeface="Times New Roman" charset="0"/>
                          <a:ea typeface="Times New Roman" charset="0"/>
                        </a:rPr>
                        <a:t>Total</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115"/>
                        </a:lnSpc>
                        <a:spcBef>
                          <a:spcPts val="0"/>
                        </a:spcBef>
                        <a:spcAft>
                          <a:spcPts val="0"/>
                        </a:spcAft>
                      </a:pPr>
                      <a:r>
                        <a:rPr lang="en-US" sz="700" b="1">
                          <a:effectLst/>
                          <a:latin typeface="Times New Roman" charset="0"/>
                          <a:ea typeface="Times New Roman" charset="0"/>
                        </a:rPr>
                        <a:t>5</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98234">
                <a:tc>
                  <a:txBody>
                    <a:bodyPr/>
                    <a:lstStyle/>
                    <a:p>
                      <a:pPr marL="109220" marR="109855" algn="ctr">
                        <a:lnSpc>
                          <a:spcPts val="1115"/>
                        </a:lnSpc>
                        <a:spcBef>
                          <a:spcPts val="0"/>
                        </a:spcBef>
                        <a:spcAft>
                          <a:spcPts val="0"/>
                        </a:spcAft>
                      </a:pPr>
                      <a:r>
                        <a:rPr lang="en-US" sz="700" b="1">
                          <a:effectLst/>
                          <a:latin typeface="Times New Roman" charset="0"/>
                          <a:ea typeface="Times New Roman" charset="0"/>
                        </a:rPr>
                        <a:t>Session</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tc>
                  <a:txBody>
                    <a:bodyPr/>
                    <a:lstStyle/>
                    <a:p>
                      <a:pPr marL="772160" marR="0" algn="l">
                        <a:lnSpc>
                          <a:spcPts val="1565"/>
                        </a:lnSpc>
                        <a:spcBef>
                          <a:spcPts val="0"/>
                        </a:spcBef>
                        <a:spcAft>
                          <a:spcPts val="0"/>
                        </a:spcAft>
                      </a:pPr>
                      <a:r>
                        <a:rPr lang="en-US" sz="1000" b="1">
                          <a:effectLst/>
                          <a:latin typeface="Times New Roman" charset="0"/>
                          <a:ea typeface="Times New Roman" charset="0"/>
                        </a:rPr>
                        <a:t>  Session 5</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06060"/>
                    </a:solidFill>
                  </a:tcPr>
                </a:tc>
                <a:tc>
                  <a:txBody>
                    <a:bodyPr/>
                    <a:lstStyle/>
                    <a:p>
                      <a:pPr marL="92710" marR="90805" algn="ctr">
                        <a:lnSpc>
                          <a:spcPts val="1115"/>
                        </a:lnSpc>
                        <a:spcBef>
                          <a:spcPts val="0"/>
                        </a:spcBef>
                        <a:spcAft>
                          <a:spcPts val="0"/>
                        </a:spcAft>
                      </a:pPr>
                      <a:r>
                        <a:rPr lang="en-US" sz="700" b="1">
                          <a:effectLst/>
                          <a:latin typeface="Times New Roman" charset="0"/>
                          <a:ea typeface="Times New Roman" charset="0"/>
                        </a:rPr>
                        <a:t>Units</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tc>
                  <a:txBody>
                    <a:bodyPr/>
                    <a:lstStyle/>
                    <a:p>
                      <a:pPr marL="109220" marR="109855" algn="ctr">
                        <a:lnSpc>
                          <a:spcPts val="1115"/>
                        </a:lnSpc>
                        <a:spcBef>
                          <a:spcPts val="0"/>
                        </a:spcBef>
                        <a:spcAft>
                          <a:spcPts val="0"/>
                        </a:spcAft>
                      </a:pPr>
                      <a:r>
                        <a:rPr lang="en-US" sz="700" b="1">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109220" marR="109855" algn="ctr">
                        <a:lnSpc>
                          <a:spcPts val="1115"/>
                        </a:lnSpc>
                        <a:spcBef>
                          <a:spcPts val="0"/>
                        </a:spcBef>
                        <a:spcAft>
                          <a:spcPts val="0"/>
                        </a:spcAft>
                      </a:pPr>
                      <a:r>
                        <a:rPr lang="en-US" sz="700" b="1">
                          <a:effectLst/>
                          <a:latin typeface="Times New Roman" charset="0"/>
                          <a:ea typeface="Times New Roman" charset="0"/>
                        </a:rPr>
                        <a:t>Session</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tc>
                  <a:txBody>
                    <a:bodyPr/>
                    <a:lstStyle/>
                    <a:p>
                      <a:pPr marL="772160" marR="0" algn="l">
                        <a:lnSpc>
                          <a:spcPts val="1565"/>
                        </a:lnSpc>
                        <a:spcBef>
                          <a:spcPts val="0"/>
                        </a:spcBef>
                        <a:spcAft>
                          <a:spcPts val="0"/>
                        </a:spcAft>
                      </a:pPr>
                      <a:r>
                        <a:rPr lang="en-US" sz="1000" b="1">
                          <a:effectLst/>
                          <a:latin typeface="Times New Roman" charset="0"/>
                          <a:ea typeface="Times New Roman" charset="0"/>
                        </a:rPr>
                        <a:t>Session 5</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92710" marR="90805" algn="ctr">
                        <a:lnSpc>
                          <a:spcPts val="1115"/>
                        </a:lnSpc>
                        <a:spcBef>
                          <a:spcPts val="0"/>
                        </a:spcBef>
                        <a:spcAft>
                          <a:spcPts val="0"/>
                        </a:spcAft>
                      </a:pPr>
                      <a:r>
                        <a:rPr lang="en-US" sz="700" b="1">
                          <a:effectLst/>
                          <a:latin typeface="Times New Roman" charset="0"/>
                          <a:ea typeface="Times New Roman" charset="0"/>
                        </a:rPr>
                        <a:t>Units</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B5B4"/>
                    </a:solidFill>
                  </a:tcPr>
                </a:tc>
                <a:extLst>
                  <a:ext uri="{0D108BD9-81ED-4DB2-BD59-A6C34878D82A}">
                    <a16:rowId xmlns:a16="http://schemas.microsoft.com/office/drawing/2014/main" val="10018"/>
                  </a:ext>
                </a:extLst>
              </a:tr>
              <a:tr h="118253">
                <a:tc>
                  <a:txBody>
                    <a:bodyPr/>
                    <a:lstStyle/>
                    <a:p>
                      <a:pPr marL="109220" marR="109220" algn="ctr">
                        <a:lnSpc>
                          <a:spcPts val="1080"/>
                        </a:lnSpc>
                        <a:spcBef>
                          <a:spcPts val="0"/>
                        </a:spcBef>
                        <a:spcAft>
                          <a:spcPts val="0"/>
                        </a:spcAft>
                      </a:pPr>
                      <a:r>
                        <a:rPr lang="en-US" sz="700">
                          <a:effectLst/>
                          <a:latin typeface="Times New Roman" charset="0"/>
                          <a:ea typeface="Times New Roman" charset="0"/>
                        </a:rPr>
                        <a:t>Summer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NURS4240 Seminar</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09220" algn="ctr">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109220" marR="109220" algn="ctr">
                        <a:lnSpc>
                          <a:spcPts val="1080"/>
                        </a:lnSpc>
                        <a:spcBef>
                          <a:spcPts val="0"/>
                        </a:spcBef>
                        <a:spcAft>
                          <a:spcPts val="0"/>
                        </a:spcAft>
                      </a:pPr>
                      <a:r>
                        <a:rPr lang="en-US" sz="700">
                          <a:effectLst/>
                          <a:latin typeface="Times New Roman" charset="0"/>
                          <a:ea typeface="Times New Roman" charset="0"/>
                        </a:rPr>
                        <a:t>Fall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NURS4240 Seminar</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118253">
                <a:tc>
                  <a:txBody>
                    <a:bodyPr/>
                    <a:lstStyle/>
                    <a:p>
                      <a:pPr marL="109220" marR="109220" algn="l">
                        <a:lnSpc>
                          <a:spcPts val="1080"/>
                        </a:lnSpc>
                        <a:spcBef>
                          <a:spcPts val="0"/>
                        </a:spcBef>
                        <a:spcAft>
                          <a:spcPts val="0"/>
                        </a:spcAft>
                      </a:pPr>
                      <a:r>
                        <a:rPr lang="en-US" sz="700">
                          <a:effectLst/>
                          <a:latin typeface="Times New Roman" charset="0"/>
                          <a:ea typeface="Times New Roman" charset="0"/>
                        </a:rPr>
                        <a:t>Summer 2  2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UD-C</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09220" algn="l">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lgn="ctr">
                        <a:spcBef>
                          <a:spcPts val="0"/>
                        </a:spcBef>
                        <a:spcAft>
                          <a:spcPts val="0"/>
                        </a:spcAft>
                      </a:pPr>
                      <a:r>
                        <a:rPr lang="en-US" sz="700">
                          <a:effectLst/>
                          <a:latin typeface="Times New Roman" charset="0"/>
                          <a:ea typeface="Times New Roman" charset="0"/>
                        </a:rPr>
                        <a:t>Fall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UD-C</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118253">
                <a:tc>
                  <a:txBody>
                    <a:bodyPr/>
                    <a:lstStyle/>
                    <a:p>
                      <a:pPr marL="109220" marR="107950" algn="l">
                        <a:lnSpc>
                          <a:spcPts val="1080"/>
                        </a:lnSpc>
                        <a:spcBef>
                          <a:spcPts val="0"/>
                        </a:spcBef>
                        <a:spcAft>
                          <a:spcPts val="0"/>
                        </a:spcAft>
                      </a:pPr>
                      <a:r>
                        <a:rPr lang="en-US" sz="700">
                          <a:effectLst/>
                          <a:latin typeface="Times New Roman" charset="0"/>
                          <a:ea typeface="Times New Roman" charset="0"/>
                        </a:rPr>
                        <a:t>Summer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UD-D</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07950" algn="l">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lgn="ctr">
                        <a:spcBef>
                          <a:spcPts val="0"/>
                        </a:spcBef>
                        <a:spcAft>
                          <a:spcPts val="0"/>
                        </a:spcAft>
                      </a:pPr>
                      <a:r>
                        <a:rPr lang="en-US" sz="700">
                          <a:effectLst/>
                          <a:latin typeface="Times New Roman" charset="0"/>
                          <a:ea typeface="Times New Roman" charset="0"/>
                        </a:rPr>
                        <a:t>Fall 2</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080"/>
                        </a:lnSpc>
                        <a:spcBef>
                          <a:spcPts val="0"/>
                        </a:spcBef>
                        <a:spcAft>
                          <a:spcPts val="0"/>
                        </a:spcAft>
                      </a:pPr>
                      <a:r>
                        <a:rPr lang="en-US" sz="700">
                          <a:effectLst/>
                          <a:latin typeface="Times New Roman" charset="0"/>
                          <a:ea typeface="Times New Roman" charset="0"/>
                        </a:rPr>
                        <a:t>UD-D</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080"/>
                        </a:lnSpc>
                        <a:spcBef>
                          <a:spcPts val="0"/>
                        </a:spcBef>
                        <a:spcAft>
                          <a:spcPts val="0"/>
                        </a:spcAft>
                      </a:pPr>
                      <a:r>
                        <a:rPr lang="en-US" sz="700">
                          <a:effectLst/>
                          <a:latin typeface="Times New Roman" charset="0"/>
                          <a:ea typeface="Times New Roman" charset="0"/>
                        </a:rPr>
                        <a:t>3</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r h="206406">
                <a:tc>
                  <a:txBody>
                    <a:bodyPr/>
                    <a:lstStyle/>
                    <a:p>
                      <a:pPr marL="109220" marR="107950" algn="l">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Calibri" charset="0"/>
                          <a:ea typeface="Times New Roman" charset="0"/>
                        </a:rPr>
                        <a:t>NURS4210 advanced Clinical Practicum</a:t>
                      </a:r>
                      <a:endParaRPr lang="en-US" sz="7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800">
                          <a:effectLst/>
                          <a:latin typeface="Calibri" charset="0"/>
                          <a:ea typeface="Times New Roman" charset="0"/>
                        </a:rPr>
                        <a:t>3</a:t>
                      </a:r>
                      <a:endParaRPr lang="en-US" sz="7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109220" marR="107950" algn="l">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109220" marR="107950" algn="l">
                        <a:lnSpc>
                          <a:spcPts val="1080"/>
                        </a:lnSpc>
                        <a:spcBef>
                          <a:spcPts val="0"/>
                        </a:spcBef>
                        <a:spcAft>
                          <a:spcPts val="0"/>
                        </a:spcAft>
                      </a:pPr>
                      <a:r>
                        <a:rPr lang="en-US" sz="700">
                          <a:effectLst/>
                          <a:latin typeface="Times New Roman" charset="0"/>
                          <a:ea typeface="Times New Roman" charset="0"/>
                        </a:rPr>
                        <a:t> </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Calibri" charset="0"/>
                          <a:ea typeface="Times New Roman" charset="0"/>
                        </a:rPr>
                        <a:t>NURS4210 advanced Clinical Practicum</a:t>
                      </a:r>
                      <a:endParaRPr lang="en-US" sz="7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800">
                          <a:effectLst/>
                          <a:latin typeface="Calibri" charset="0"/>
                          <a:ea typeface="Times New Roman" charset="0"/>
                        </a:rPr>
                        <a:t>3</a:t>
                      </a:r>
                      <a:endParaRPr lang="en-US" sz="7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2"/>
                  </a:ext>
                </a:extLst>
              </a:tr>
              <a:tr h="118253">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115"/>
                        </a:lnSpc>
                        <a:spcBef>
                          <a:spcPts val="0"/>
                        </a:spcBef>
                        <a:spcAft>
                          <a:spcPts val="0"/>
                        </a:spcAft>
                      </a:pPr>
                      <a:r>
                        <a:rPr lang="en-US" sz="700" b="1">
                          <a:effectLst/>
                          <a:latin typeface="Times New Roman" charset="0"/>
                          <a:ea typeface="Times New Roman" charset="0"/>
                        </a:rPr>
                        <a:t>Total</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115"/>
                        </a:lnSpc>
                        <a:spcBef>
                          <a:spcPts val="0"/>
                        </a:spcBef>
                        <a:spcAft>
                          <a:spcPts val="0"/>
                        </a:spcAft>
                      </a:pPr>
                      <a:r>
                        <a:rPr lang="en-US" sz="700" b="1">
                          <a:effectLst/>
                          <a:latin typeface="Times New Roman" charset="0"/>
                          <a:ea typeface="Times New Roman" charset="0"/>
                        </a:rPr>
                        <a:t>9</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marL="0" marR="0">
                        <a:spcBef>
                          <a:spcPts val="0"/>
                        </a:spcBef>
                        <a:spcAft>
                          <a:spcPts val="0"/>
                        </a:spcAft>
                      </a:pPr>
                      <a:r>
                        <a:rPr lang="en-US" sz="800">
                          <a:effectLst/>
                          <a:latin typeface="Times New Roman" charset="0"/>
                          <a:ea typeface="Times New Roman"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3500" marR="0" algn="l">
                        <a:lnSpc>
                          <a:spcPts val="1115"/>
                        </a:lnSpc>
                        <a:spcBef>
                          <a:spcPts val="0"/>
                        </a:spcBef>
                        <a:spcAft>
                          <a:spcPts val="0"/>
                        </a:spcAft>
                      </a:pPr>
                      <a:r>
                        <a:rPr lang="en-US" sz="700" b="1">
                          <a:effectLst/>
                          <a:latin typeface="Times New Roman" charset="0"/>
                          <a:ea typeface="Times New Roman" charset="0"/>
                        </a:rPr>
                        <a:t>Total</a:t>
                      </a:r>
                      <a:endParaRPr lang="en-US" sz="80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445" marR="0" algn="ctr">
                        <a:lnSpc>
                          <a:spcPts val="1115"/>
                        </a:lnSpc>
                        <a:spcBef>
                          <a:spcPts val="0"/>
                        </a:spcBef>
                        <a:spcAft>
                          <a:spcPts val="0"/>
                        </a:spcAft>
                      </a:pPr>
                      <a:r>
                        <a:rPr lang="en-US" sz="700" b="1" dirty="0">
                          <a:effectLst/>
                          <a:latin typeface="Times New Roman" charset="0"/>
                          <a:ea typeface="Times New Roman" charset="0"/>
                        </a:rPr>
                        <a:t>9</a:t>
                      </a:r>
                      <a:endParaRPr lang="en-US" sz="800" dirty="0">
                        <a:effectLst/>
                        <a:latin typeface="Times New Roman" charset="0"/>
                        <a:ea typeface="Times New Roman"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7906957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41778D872B2C4B870DD2A6C48AFAD5" ma:contentTypeVersion="5" ma:contentTypeDescription="Create a new document." ma:contentTypeScope="" ma:versionID="8c696cbea812443ea499f51dba4ea051">
  <xsd:schema xmlns:xsd="http://www.w3.org/2001/XMLSchema" xmlns:xs="http://www.w3.org/2001/XMLSchema" xmlns:p="http://schemas.microsoft.com/office/2006/metadata/properties" xmlns:ns1="http://schemas.microsoft.com/sharepoint/v3" xmlns:ns2="78f31a23-c5ca-4660-a45b-ce709fb48214" xmlns:ns3="ae3236be-0030-4fa8-9af8-6b6037bab965" targetNamespace="http://schemas.microsoft.com/office/2006/metadata/properties" ma:root="true" ma:fieldsID="52ccb4efe4044d9cd3eb42bd0299789c" ns1:_="" ns2:_="" ns3:_="">
    <xsd:import namespace="http://schemas.microsoft.com/sharepoint/v3"/>
    <xsd:import namespace="78f31a23-c5ca-4660-a45b-ce709fb48214"/>
    <xsd:import namespace="ae3236be-0030-4fa8-9af8-6b6037bab965"/>
    <xsd:element name="properties">
      <xsd:complexType>
        <xsd:sequence>
          <xsd:element name="documentManagement">
            <xsd:complexType>
              <xsd:all>
                <xsd:element ref="ns1:PublishingStartDate" minOccurs="0"/>
                <xsd:element ref="ns1:PublishingExpirationDate" minOccurs="0"/>
                <xsd:element ref="ns2:SharedWithUsers" minOccurs="0"/>
                <xsd:element ref="ns3:MegaMenuMetadataField_0" minOccurs="0"/>
                <xsd:element ref="ns2:TaxCatchAll" minOccurs="0"/>
                <xsd:element ref="ns3:MetadataField_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8f31a23-c5ca-4660-a45b-ce709fb48214"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2" nillable="true" ma:displayName="Taxonomy Catch All Column" ma:description="" ma:list="{32d39d6b-f371-4f6f-98bd-cdcee545093e}" ma:internalName="TaxCatchAll" ma:showField="CatchAllData" ma:web="78f31a23-c5ca-4660-a45b-ce709fb4821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e3236be-0030-4fa8-9af8-6b6037bab965" elementFormDefault="qualified">
    <xsd:import namespace="http://schemas.microsoft.com/office/2006/documentManagement/types"/>
    <xsd:import namespace="http://schemas.microsoft.com/office/infopath/2007/PartnerControls"/>
    <xsd:element name="MegaMenuMetadataField_0" ma:index="11" nillable="true" ma:displayName="MegaMenuMetadataField_0" ma:hidden="true" ma:internalName="MegaMenuMetadataField_0">
      <xsd:simpleType>
        <xsd:restriction base="dms:Note"/>
      </xsd:simpleType>
    </xsd:element>
    <xsd:element name="MetadataField_0" ma:index="13" nillable="true" ma:displayName="MetadataField_0" ma:hidden="true" ma:internalName="MetadataField_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MetadataField_0 xmlns="ae3236be-0030-4fa8-9af8-6b6037bab965" xsi:nil="true"/>
    <MegaMenuMetadataField_0 xmlns="ae3236be-0030-4fa8-9af8-6b6037bab965" xsi:nil="true"/>
    <TaxCatchAll xmlns="78f31a23-c5ca-4660-a45b-ce709fb48214"/>
  </documentManagement>
</p:properties>
</file>

<file path=customXml/itemProps1.xml><?xml version="1.0" encoding="utf-8"?>
<ds:datastoreItem xmlns:ds="http://schemas.openxmlformats.org/officeDocument/2006/customXml" ds:itemID="{97AB526B-4DEC-4E41-86E2-1CD29CAF2BB6}"/>
</file>

<file path=customXml/itemProps2.xml><?xml version="1.0" encoding="utf-8"?>
<ds:datastoreItem xmlns:ds="http://schemas.openxmlformats.org/officeDocument/2006/customXml" ds:itemID="{7DA6D309-3A44-4356-83AE-8BD3005BEBBE}"/>
</file>

<file path=customXml/itemProps3.xml><?xml version="1.0" encoding="utf-8"?>
<ds:datastoreItem xmlns:ds="http://schemas.openxmlformats.org/officeDocument/2006/customXml" ds:itemID="{88F04EC1-0D4A-4DFA-B2FA-6DEE51DD5D50}"/>
</file>

<file path=docProps/app.xml><?xml version="1.0" encoding="utf-8"?>
<Properties xmlns="http://schemas.openxmlformats.org/officeDocument/2006/extended-properties" xmlns:vt="http://schemas.openxmlformats.org/officeDocument/2006/docPropsVTypes">
  <Template>Office Theme</Template>
  <TotalTime>622</TotalTime>
  <Words>1420</Words>
  <Application>Microsoft Office PowerPoint</Application>
  <PresentationFormat>On-screen Show (4:3)</PresentationFormat>
  <Paragraphs>250</Paragraphs>
  <Slides>13</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Crimson Text</vt:lpstr>
      <vt:lpstr>Georgia</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California State University Stanislaus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Caballero</dc:creator>
  <cp:lastModifiedBy>Daisy Ramirez Meza</cp:lastModifiedBy>
  <cp:revision>56</cp:revision>
  <cp:lastPrinted>2019-03-15T23:16:13Z</cp:lastPrinted>
  <dcterms:created xsi:type="dcterms:W3CDTF">2015-10-15T19:04:02Z</dcterms:created>
  <dcterms:modified xsi:type="dcterms:W3CDTF">2020-04-27T16:27:19Z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0x0101004D41778D872B2C4B870DD2A6C48AFAD5</vt:lpwstr>
  </property>
</Properties>
</file>