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sldIdLst>
    <p:sldId id="257" r:id="rId5"/>
    <p:sldId id="272" r:id="rId6"/>
    <p:sldId id="258" r:id="rId7"/>
    <p:sldId id="260" r:id="rId8"/>
    <p:sldId id="261" r:id="rId9"/>
    <p:sldId id="262" r:id="rId10"/>
    <p:sldId id="263" r:id="rId11"/>
    <p:sldId id="273" r:id="rId12"/>
    <p:sldId id="265" r:id="rId13"/>
    <p:sldId id="266" r:id="rId14"/>
    <p:sldId id="267" r:id="rId15"/>
    <p:sldId id="268" r:id="rId16"/>
    <p:sldId id="269" r:id="rId17"/>
    <p:sldId id="270"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quivalency Slideshow" id="{BEAD743A-3153-453F-9D6F-09D277480963}">
          <p14:sldIdLst>
            <p14:sldId id="257"/>
            <p14:sldId id="272"/>
          </p14:sldIdLst>
        </p14:section>
        <p14:section name="Overview" id="{C4C1F22A-EE12-48F2-94AE-69C9EF076FC7}">
          <p14:sldIdLst>
            <p14:sldId id="258"/>
            <p14:sldId id="260"/>
            <p14:sldId id="261"/>
          </p14:sldIdLst>
        </p14:section>
        <p14:section name="Web Documents and Forms" id="{B907C99A-CD4D-40A2-830C-7BD4EDE78FB8}">
          <p14:sldIdLst>
            <p14:sldId id="262"/>
            <p14:sldId id="263"/>
          </p14:sldIdLst>
        </p14:section>
        <p14:section name="Applicant Forms" id="{4E044691-DE3F-46B9-A308-868C990F5D98}">
          <p14:sldIdLst>
            <p14:sldId id="273"/>
            <p14:sldId id="265"/>
            <p14:sldId id="266"/>
            <p14:sldId id="267"/>
            <p14:sldId id="268"/>
            <p14:sldId id="269"/>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F5E62A-0193-726B-4A43-61AC484268CF}" v="10" dt="2026-03-26T20:31:03.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4" autoAdjust="0"/>
    <p:restoredTop sz="94711"/>
  </p:normalViewPr>
  <p:slideViewPr>
    <p:cSldViewPr snapToGrid="0" snapToObjects="1">
      <p:cViewPr varScale="1">
        <p:scale>
          <a:sx n="105" d="100"/>
          <a:sy n="105" d="100"/>
        </p:scale>
        <p:origin x="7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stin Schieler" userId="S::dustinsc@cos.edu::5b5e510e-916b-49e6-b223-0d8ebbfeb17a" providerId="AD" clId="Web-{7AF5E62A-0193-726B-4A43-61AC484268CF}"/>
    <pc:docChg chg="modSld">
      <pc:chgData name="Dustin Schieler" userId="S::dustinsc@cos.edu::5b5e510e-916b-49e6-b223-0d8ebbfeb17a" providerId="AD" clId="Web-{7AF5E62A-0193-726B-4A43-61AC484268CF}" dt="2026-03-26T20:31:03.472" v="9"/>
      <pc:docMkLst>
        <pc:docMk/>
      </pc:docMkLst>
      <pc:sldChg chg="modSp">
        <pc:chgData name="Dustin Schieler" userId="S::dustinsc@cos.edu::5b5e510e-916b-49e6-b223-0d8ebbfeb17a" providerId="AD" clId="Web-{7AF5E62A-0193-726B-4A43-61AC484268CF}" dt="2026-03-26T20:31:03.472" v="9"/>
        <pc:sldMkLst>
          <pc:docMk/>
          <pc:sldMk cId="3530840938" sldId="258"/>
        </pc:sldMkLst>
        <pc:picChg chg="mod">
          <ac:chgData name="Dustin Schieler" userId="S::dustinsc@cos.edu::5b5e510e-916b-49e6-b223-0d8ebbfeb17a" providerId="AD" clId="Web-{7AF5E62A-0193-726B-4A43-61AC484268CF}" dt="2026-03-26T20:31:03.472" v="9"/>
          <ac:picMkLst>
            <pc:docMk/>
            <pc:sldMk cId="3530840938" sldId="258"/>
            <ac:picMk id="6" creationId="{511B136B-4DE2-B4E4-54C7-EFA3AAD43A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3EF63-B8D8-BE4F-ABCC-9C3373DFF7C0}"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34CA5-420C-D14C-8472-C538C2C15057}" type="slidenum">
              <a:rPr lang="en-US" smtClean="0"/>
              <a:t>‹#›</a:t>
            </a:fld>
            <a:endParaRPr lang="en-US"/>
          </a:p>
        </p:txBody>
      </p:sp>
    </p:spTree>
    <p:extLst>
      <p:ext uri="{BB962C8B-B14F-4D97-AF65-F5344CB8AC3E}">
        <p14:creationId xmlns:p14="http://schemas.microsoft.com/office/powerpoint/2010/main" val="168244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34CA5-420C-D14C-8472-C538C2C15057}" type="slidenum">
              <a:rPr lang="en-US" smtClean="0"/>
              <a:t>9</a:t>
            </a:fld>
            <a:endParaRPr lang="en-US"/>
          </a:p>
        </p:txBody>
      </p:sp>
    </p:spTree>
    <p:extLst>
      <p:ext uri="{BB962C8B-B14F-4D97-AF65-F5344CB8AC3E}">
        <p14:creationId xmlns:p14="http://schemas.microsoft.com/office/powerpoint/2010/main" val="362928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63E05-1181-2A88-09E8-D2DCD00A4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88BCF-40F5-5A95-82F1-40C3DDF62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8A15B-A909-61A7-CC3C-02611AD0A4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83240E-A6FE-93D5-74F2-1D1C4F252816}"/>
              </a:ext>
            </a:extLst>
          </p:cNvPr>
          <p:cNvSpPr>
            <a:spLocks noGrp="1"/>
          </p:cNvSpPr>
          <p:nvPr>
            <p:ph type="sldNum" sz="quarter" idx="5"/>
          </p:nvPr>
        </p:nvSpPr>
        <p:spPr/>
        <p:txBody>
          <a:bodyPr/>
          <a:lstStyle/>
          <a:p>
            <a:fld id="{84034CA5-420C-D14C-8472-C538C2C15057}" type="slidenum">
              <a:rPr lang="en-US" smtClean="0"/>
              <a:t>10</a:t>
            </a:fld>
            <a:endParaRPr lang="en-US"/>
          </a:p>
        </p:txBody>
      </p:sp>
    </p:spTree>
    <p:extLst>
      <p:ext uri="{BB962C8B-B14F-4D97-AF65-F5344CB8AC3E}">
        <p14:creationId xmlns:p14="http://schemas.microsoft.com/office/powerpoint/2010/main" val="178946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3963D-41A5-A940-F06D-64782FFAB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03BBE-35FC-F271-BA35-27FF7C11D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4ED49-5298-1481-A0A5-24E9456A7C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3F193E-981A-09FF-C2F4-DA06F3957F59}"/>
              </a:ext>
            </a:extLst>
          </p:cNvPr>
          <p:cNvSpPr>
            <a:spLocks noGrp="1"/>
          </p:cNvSpPr>
          <p:nvPr>
            <p:ph type="sldNum" sz="quarter" idx="5"/>
          </p:nvPr>
        </p:nvSpPr>
        <p:spPr/>
        <p:txBody>
          <a:bodyPr/>
          <a:lstStyle/>
          <a:p>
            <a:fld id="{84034CA5-420C-D14C-8472-C538C2C15057}" type="slidenum">
              <a:rPr lang="en-US" smtClean="0"/>
              <a:t>11</a:t>
            </a:fld>
            <a:endParaRPr lang="en-US"/>
          </a:p>
        </p:txBody>
      </p:sp>
    </p:spTree>
    <p:extLst>
      <p:ext uri="{BB962C8B-B14F-4D97-AF65-F5344CB8AC3E}">
        <p14:creationId xmlns:p14="http://schemas.microsoft.com/office/powerpoint/2010/main" val="310254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34CA5-420C-D14C-8472-C538C2C15057}" type="slidenum">
              <a:rPr lang="en-US" smtClean="0"/>
              <a:t>13</a:t>
            </a:fld>
            <a:endParaRPr lang="en-US"/>
          </a:p>
        </p:txBody>
      </p:sp>
    </p:spTree>
    <p:extLst>
      <p:ext uri="{BB962C8B-B14F-4D97-AF65-F5344CB8AC3E}">
        <p14:creationId xmlns:p14="http://schemas.microsoft.com/office/powerpoint/2010/main" val="2031194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03E3-B626-744F-83C8-4B8DBFC6F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86A9E7-7019-A147-ABA0-2D6D5F48A5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33F77F-4053-5E46-9613-C6AB4ED6BDFC}"/>
              </a:ext>
            </a:extLst>
          </p:cNvPr>
          <p:cNvSpPr>
            <a:spLocks noGrp="1"/>
          </p:cNvSpPr>
          <p:nvPr>
            <p:ph type="dt" sz="half" idx="10"/>
          </p:nvPr>
        </p:nvSpPr>
        <p:spPr/>
        <p:txBody>
          <a:bodyPr/>
          <a:lstStyle/>
          <a:p>
            <a:fld id="{5778C5A4-ED02-4CF5-A794-8703282DA3B4}" type="datetime1">
              <a:rPr lang="en-US" smtClean="0"/>
              <a:t>3/26/2026</a:t>
            </a:fld>
            <a:endParaRPr lang="en-US"/>
          </a:p>
        </p:txBody>
      </p:sp>
      <p:sp>
        <p:nvSpPr>
          <p:cNvPr id="5" name="Footer Placeholder 4">
            <a:extLst>
              <a:ext uri="{FF2B5EF4-FFF2-40B4-BE49-F238E27FC236}">
                <a16:creationId xmlns:a16="http://schemas.microsoft.com/office/drawing/2014/main" id="{27F4C8BB-F119-BF43-AA96-E9E2E7218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11A2D-53C4-1741-9CC6-060A803149F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42749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24B1-715A-A84B-85F3-C97DF68025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4F655-84E2-C948-B178-C46499A88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E0CE1-7628-0C43-A6C6-6F1D9C3F10F8}"/>
              </a:ext>
            </a:extLst>
          </p:cNvPr>
          <p:cNvSpPr>
            <a:spLocks noGrp="1"/>
          </p:cNvSpPr>
          <p:nvPr>
            <p:ph type="dt" sz="half" idx="10"/>
          </p:nvPr>
        </p:nvSpPr>
        <p:spPr/>
        <p:txBody>
          <a:bodyPr/>
          <a:lstStyle/>
          <a:p>
            <a:fld id="{6269DD26-49FA-4FCB-8351-C12D797698F5}" type="datetime1">
              <a:rPr lang="en-US" smtClean="0"/>
              <a:t>3/26/2026</a:t>
            </a:fld>
            <a:endParaRPr lang="en-US"/>
          </a:p>
        </p:txBody>
      </p:sp>
      <p:sp>
        <p:nvSpPr>
          <p:cNvPr id="5" name="Footer Placeholder 4">
            <a:extLst>
              <a:ext uri="{FF2B5EF4-FFF2-40B4-BE49-F238E27FC236}">
                <a16:creationId xmlns:a16="http://schemas.microsoft.com/office/drawing/2014/main" id="{F683F29F-3F4B-8348-94F8-392CC0669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32583-9840-5F4A-A85D-E2D1D19ACA08}"/>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919016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4C2C2-AC16-0F49-BB91-2D0BC2E38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FF691-31C2-4F43-91A9-F9B0C8A10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05C68-5F65-3247-BDC9-A9F58C897694}"/>
              </a:ext>
            </a:extLst>
          </p:cNvPr>
          <p:cNvSpPr>
            <a:spLocks noGrp="1"/>
          </p:cNvSpPr>
          <p:nvPr>
            <p:ph type="dt" sz="half" idx="10"/>
          </p:nvPr>
        </p:nvSpPr>
        <p:spPr/>
        <p:txBody>
          <a:bodyPr/>
          <a:lstStyle/>
          <a:p>
            <a:fld id="{1D69A3DC-540E-403B-8CF2-BDEC690FA3C0}" type="datetime1">
              <a:rPr lang="en-US" smtClean="0"/>
              <a:t>3/26/2026</a:t>
            </a:fld>
            <a:endParaRPr lang="en-US"/>
          </a:p>
        </p:txBody>
      </p:sp>
      <p:sp>
        <p:nvSpPr>
          <p:cNvPr id="5" name="Footer Placeholder 4">
            <a:extLst>
              <a:ext uri="{FF2B5EF4-FFF2-40B4-BE49-F238E27FC236}">
                <a16:creationId xmlns:a16="http://schemas.microsoft.com/office/drawing/2014/main" id="{6B9C9BC6-BC81-6C4D-B45D-93E28E77B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A0DF-4D73-EC46-AB3D-D4660E4CB5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20697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820A-40C2-5D4E-8884-173F4658B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F911A-9A24-A64D-B096-944850CFDB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F2AF-EC32-D148-9469-F7B05E5A0FCA}"/>
              </a:ext>
            </a:extLst>
          </p:cNvPr>
          <p:cNvSpPr>
            <a:spLocks noGrp="1"/>
          </p:cNvSpPr>
          <p:nvPr>
            <p:ph type="dt" sz="half" idx="10"/>
          </p:nvPr>
        </p:nvSpPr>
        <p:spPr/>
        <p:txBody>
          <a:bodyPr/>
          <a:lstStyle/>
          <a:p>
            <a:fld id="{4F344993-4DE8-4B4A-92B6-06107C7CABD1}" type="datetime1">
              <a:rPr lang="en-US" smtClean="0"/>
              <a:t>3/26/2026</a:t>
            </a:fld>
            <a:endParaRPr lang="en-US"/>
          </a:p>
        </p:txBody>
      </p:sp>
      <p:sp>
        <p:nvSpPr>
          <p:cNvPr id="5" name="Footer Placeholder 4">
            <a:extLst>
              <a:ext uri="{FF2B5EF4-FFF2-40B4-BE49-F238E27FC236}">
                <a16:creationId xmlns:a16="http://schemas.microsoft.com/office/drawing/2014/main" id="{DD88B802-5E1C-4C40-886A-C9750A21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831FA-1B60-D841-BA5E-CE6522CD8604}"/>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35439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87EC-5EB1-A74A-8864-FC40A8536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28E07-2A9D-A54F-A000-566FCF46B2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CA4DB-FB61-684B-A19C-57B4BFCA8392}"/>
              </a:ext>
            </a:extLst>
          </p:cNvPr>
          <p:cNvSpPr>
            <a:spLocks noGrp="1"/>
          </p:cNvSpPr>
          <p:nvPr>
            <p:ph type="dt" sz="half" idx="10"/>
          </p:nvPr>
        </p:nvSpPr>
        <p:spPr/>
        <p:txBody>
          <a:bodyPr/>
          <a:lstStyle/>
          <a:p>
            <a:fld id="{FE7F2131-092F-41CE-87E9-B6829BDFC01D}" type="datetime1">
              <a:rPr lang="en-US" smtClean="0"/>
              <a:t>3/26/2026</a:t>
            </a:fld>
            <a:endParaRPr lang="en-US"/>
          </a:p>
        </p:txBody>
      </p:sp>
      <p:sp>
        <p:nvSpPr>
          <p:cNvPr id="5" name="Footer Placeholder 4">
            <a:extLst>
              <a:ext uri="{FF2B5EF4-FFF2-40B4-BE49-F238E27FC236}">
                <a16:creationId xmlns:a16="http://schemas.microsoft.com/office/drawing/2014/main" id="{B421D031-DDD1-D340-9641-7A513BBE6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1525B-C1D4-6F4C-8A1B-449ED9DCFED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465957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7ADA-DE4E-D049-B7B2-7EC86C597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7CD60-C7AB-DF4C-B210-4081A0D540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CF45C6-1C1E-634F-97D3-471F1A5D96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A31F0A-8E09-124F-A507-82189E13774B}"/>
              </a:ext>
            </a:extLst>
          </p:cNvPr>
          <p:cNvSpPr>
            <a:spLocks noGrp="1"/>
          </p:cNvSpPr>
          <p:nvPr>
            <p:ph type="dt" sz="half" idx="10"/>
          </p:nvPr>
        </p:nvSpPr>
        <p:spPr/>
        <p:txBody>
          <a:bodyPr/>
          <a:lstStyle/>
          <a:p>
            <a:fld id="{CE708F81-38FE-4C6C-826C-CD1CA13D9C4B}" type="datetime1">
              <a:rPr lang="en-US" smtClean="0"/>
              <a:t>3/26/2026</a:t>
            </a:fld>
            <a:endParaRPr lang="en-US"/>
          </a:p>
        </p:txBody>
      </p:sp>
      <p:sp>
        <p:nvSpPr>
          <p:cNvPr id="6" name="Footer Placeholder 5">
            <a:extLst>
              <a:ext uri="{FF2B5EF4-FFF2-40B4-BE49-F238E27FC236}">
                <a16:creationId xmlns:a16="http://schemas.microsoft.com/office/drawing/2014/main" id="{07AAAEF2-C2A8-E544-8BDC-D3718E527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57F2C-B525-3040-ACAE-64F14EFF88A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68647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486A-7846-8748-B49A-F11E869A8E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57DFC8-658F-6841-BFE8-0C61C001E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90ACB4-589A-D542-BADF-75F0EE808B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8574FA-8A31-B34C-B2E7-81DDBD443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987AAF-956D-7341-A147-80FEEE97EA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CA8B85-93BD-6A45-AFFD-CFBEB36B36C4}"/>
              </a:ext>
            </a:extLst>
          </p:cNvPr>
          <p:cNvSpPr>
            <a:spLocks noGrp="1"/>
          </p:cNvSpPr>
          <p:nvPr>
            <p:ph type="dt" sz="half" idx="10"/>
          </p:nvPr>
        </p:nvSpPr>
        <p:spPr/>
        <p:txBody>
          <a:bodyPr/>
          <a:lstStyle/>
          <a:p>
            <a:fld id="{748C002D-3962-4D23-B614-688EF59504E7}" type="datetime1">
              <a:rPr lang="en-US" smtClean="0"/>
              <a:t>3/26/2026</a:t>
            </a:fld>
            <a:endParaRPr lang="en-US"/>
          </a:p>
        </p:txBody>
      </p:sp>
      <p:sp>
        <p:nvSpPr>
          <p:cNvPr id="8" name="Footer Placeholder 7">
            <a:extLst>
              <a:ext uri="{FF2B5EF4-FFF2-40B4-BE49-F238E27FC236}">
                <a16:creationId xmlns:a16="http://schemas.microsoft.com/office/drawing/2014/main" id="{9B6B886D-19B0-5840-A58F-01305B8642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0BB2A7-917A-AB43-BFC6-8E47108149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67768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0D1A-19FC-2247-8644-4F5600246B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AAEB3E-BC66-EC48-9911-F40FFBD9AE20}"/>
              </a:ext>
            </a:extLst>
          </p:cNvPr>
          <p:cNvSpPr>
            <a:spLocks noGrp="1"/>
          </p:cNvSpPr>
          <p:nvPr>
            <p:ph type="dt" sz="half" idx="10"/>
          </p:nvPr>
        </p:nvSpPr>
        <p:spPr/>
        <p:txBody>
          <a:bodyPr/>
          <a:lstStyle/>
          <a:p>
            <a:fld id="{983F0A16-CE59-4BB4-B0C4-41A6840AB4DD}" type="datetime1">
              <a:rPr lang="en-US" smtClean="0"/>
              <a:t>3/26/2026</a:t>
            </a:fld>
            <a:endParaRPr lang="en-US"/>
          </a:p>
        </p:txBody>
      </p:sp>
      <p:sp>
        <p:nvSpPr>
          <p:cNvPr id="4" name="Footer Placeholder 3">
            <a:extLst>
              <a:ext uri="{FF2B5EF4-FFF2-40B4-BE49-F238E27FC236}">
                <a16:creationId xmlns:a16="http://schemas.microsoft.com/office/drawing/2014/main" id="{114F1975-1357-5549-82C7-929EA26A5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014B83-C5B1-FD4A-A8B7-8A7021E288E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31308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218BD-9505-0742-810F-D556F154D4BD}"/>
              </a:ext>
            </a:extLst>
          </p:cNvPr>
          <p:cNvSpPr>
            <a:spLocks noGrp="1"/>
          </p:cNvSpPr>
          <p:nvPr>
            <p:ph type="dt" sz="half" idx="10"/>
          </p:nvPr>
        </p:nvSpPr>
        <p:spPr/>
        <p:txBody>
          <a:bodyPr/>
          <a:lstStyle/>
          <a:p>
            <a:fld id="{5DF19B79-B968-4EB6-9DAC-A1001851A9AA}" type="datetime1">
              <a:rPr lang="en-US" smtClean="0"/>
              <a:t>3/26/2026</a:t>
            </a:fld>
            <a:endParaRPr lang="en-US"/>
          </a:p>
        </p:txBody>
      </p:sp>
      <p:sp>
        <p:nvSpPr>
          <p:cNvPr id="3" name="Footer Placeholder 2">
            <a:extLst>
              <a:ext uri="{FF2B5EF4-FFF2-40B4-BE49-F238E27FC236}">
                <a16:creationId xmlns:a16="http://schemas.microsoft.com/office/drawing/2014/main" id="{6150B716-C2B5-E64D-8A16-E4D775D0C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F4AD8-E37E-9E45-9B75-1FFA04F64EFA}"/>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03989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04E6-A47F-D64E-93F7-94BBF9A96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9CD09-1AEE-7048-9329-3E1ABDC1D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BC6752-B4E7-E840-88A1-ADC329635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AC783-2ABB-E04B-94AF-9BE9CF0598B2}"/>
              </a:ext>
            </a:extLst>
          </p:cNvPr>
          <p:cNvSpPr>
            <a:spLocks noGrp="1"/>
          </p:cNvSpPr>
          <p:nvPr>
            <p:ph type="dt" sz="half" idx="10"/>
          </p:nvPr>
        </p:nvSpPr>
        <p:spPr/>
        <p:txBody>
          <a:bodyPr/>
          <a:lstStyle/>
          <a:p>
            <a:fld id="{09786A42-6CEE-45F8-A00B-29063F7BCC29}" type="datetime1">
              <a:rPr lang="en-US" smtClean="0"/>
              <a:t>3/26/2026</a:t>
            </a:fld>
            <a:endParaRPr lang="en-US"/>
          </a:p>
        </p:txBody>
      </p:sp>
      <p:sp>
        <p:nvSpPr>
          <p:cNvPr id="6" name="Footer Placeholder 5">
            <a:extLst>
              <a:ext uri="{FF2B5EF4-FFF2-40B4-BE49-F238E27FC236}">
                <a16:creationId xmlns:a16="http://schemas.microsoft.com/office/drawing/2014/main" id="{983CF640-65AE-1F49-94E9-B2D2DEBC6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739A5-8E2B-8F45-84CB-6C21F944DE91}"/>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955782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5D7E-DBA9-2E4E-AE4D-47FE0A1BB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2810B3-8669-9847-AF5F-077E8962C2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DE95455-7C72-4946-BCBB-4D12DC780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B3A6F-A241-064D-BEA3-8B4C99B17D4E}"/>
              </a:ext>
            </a:extLst>
          </p:cNvPr>
          <p:cNvSpPr>
            <a:spLocks noGrp="1"/>
          </p:cNvSpPr>
          <p:nvPr>
            <p:ph type="dt" sz="half" idx="10"/>
          </p:nvPr>
        </p:nvSpPr>
        <p:spPr/>
        <p:txBody>
          <a:bodyPr/>
          <a:lstStyle/>
          <a:p>
            <a:fld id="{DE86D480-A123-4996-B455-49001460591A}" type="datetime1">
              <a:rPr lang="en-US" smtClean="0"/>
              <a:t>3/26/2026</a:t>
            </a:fld>
            <a:endParaRPr lang="en-US"/>
          </a:p>
        </p:txBody>
      </p:sp>
      <p:sp>
        <p:nvSpPr>
          <p:cNvPr id="6" name="Footer Placeholder 5">
            <a:extLst>
              <a:ext uri="{FF2B5EF4-FFF2-40B4-BE49-F238E27FC236}">
                <a16:creationId xmlns:a16="http://schemas.microsoft.com/office/drawing/2014/main" id="{107D4710-43D1-E241-8BCE-453B01C14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27B5B-0331-2142-9DC7-01FAB80C9F6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818578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6EC936-9F48-5847-824F-792F7379A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547FD2-E538-9748-A906-94E6C1D1D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2787E-2433-9D4F-AEE6-E2E5AEA1B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9C77C-BE5B-40FA-A74F-6A261D803C0E}" type="datetime1">
              <a:rPr lang="en-US" smtClean="0"/>
              <a:t>3/26/2026</a:t>
            </a:fld>
            <a:endParaRPr lang="en-US"/>
          </a:p>
        </p:txBody>
      </p:sp>
      <p:sp>
        <p:nvSpPr>
          <p:cNvPr id="5" name="Footer Placeholder 4">
            <a:extLst>
              <a:ext uri="{FF2B5EF4-FFF2-40B4-BE49-F238E27FC236}">
                <a16:creationId xmlns:a16="http://schemas.microsoft.com/office/drawing/2014/main" id="{C7E32644-51E8-154F-B0C9-622CC34C5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2DAF03-E71D-E34F-961C-668443B98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2512-1532-DD4C-91CD-C8F3A3BE16BD}" type="slidenum">
              <a:rPr lang="en-US" smtClean="0"/>
              <a:t>‹#›</a:t>
            </a:fld>
            <a:endParaRPr lang="en-US"/>
          </a:p>
        </p:txBody>
      </p:sp>
    </p:spTree>
    <p:extLst>
      <p:ext uri="{BB962C8B-B14F-4D97-AF65-F5344CB8AC3E}">
        <p14:creationId xmlns:p14="http://schemas.microsoft.com/office/powerpoint/2010/main" val="305380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1FC25BC-8D0D-5CA2-8E76-9EF2F15F7E20}"/>
              </a:ext>
            </a:extLst>
          </p:cNvPr>
          <p:cNvSpPr>
            <a:spLocks noGrp="1"/>
          </p:cNvSpPr>
          <p:nvPr>
            <p:ph type="ctrTitle"/>
          </p:nvPr>
        </p:nvSpPr>
        <p:spPr>
          <a:xfrm>
            <a:off x="0" y="1902290"/>
            <a:ext cx="12191999" cy="2387600"/>
          </a:xfrm>
        </p:spPr>
        <p:txBody>
          <a:bodyPr/>
          <a:lstStyle/>
          <a:p>
            <a:r>
              <a:rPr lang="en-US" dirty="0"/>
              <a:t>Equivalency Guide for Applicants</a:t>
            </a:r>
          </a:p>
        </p:txBody>
      </p:sp>
      <p:sp>
        <p:nvSpPr>
          <p:cNvPr id="3" name="Subtitle 2">
            <a:extLst>
              <a:ext uri="{FF2B5EF4-FFF2-40B4-BE49-F238E27FC236}">
                <a16:creationId xmlns:a16="http://schemas.microsoft.com/office/drawing/2014/main" id="{3571CC11-356B-0EE0-3CAF-A8F47C7AC1D7}"/>
              </a:ext>
            </a:extLst>
          </p:cNvPr>
          <p:cNvSpPr>
            <a:spLocks noGrp="1"/>
          </p:cNvSpPr>
          <p:nvPr>
            <p:ph type="subTitle" idx="1"/>
          </p:nvPr>
        </p:nvSpPr>
        <p:spPr>
          <a:xfrm>
            <a:off x="1524000" y="4381965"/>
            <a:ext cx="9144000" cy="1655762"/>
          </a:xfrm>
        </p:spPr>
        <p:txBody>
          <a:bodyPr/>
          <a:lstStyle/>
          <a:p>
            <a:r>
              <a:rPr lang="en-US" dirty="0"/>
              <a:t>The Process at College of the Sequoias</a:t>
            </a:r>
          </a:p>
        </p:txBody>
      </p:sp>
      <p:pic>
        <p:nvPicPr>
          <p:cNvPr id="6" name="Picture 5" descr="College of the Sequoias Logo">
            <a:extLst>
              <a:ext uri="{FF2B5EF4-FFF2-40B4-BE49-F238E27FC236}">
                <a16:creationId xmlns:a16="http://schemas.microsoft.com/office/drawing/2014/main" id="{8CD5B843-57CD-C2F1-3ADF-CDE45AA458F3}"/>
              </a:ext>
            </a:extLst>
          </p:cNvPr>
          <p:cNvPicPr>
            <a:picLocks noChangeAspect="1"/>
          </p:cNvPicPr>
          <p:nvPr/>
        </p:nvPicPr>
        <p:blipFill>
          <a:blip r:embed="rId4"/>
          <a:srcRect l="12283" t="7852" r="12835" b="10882"/>
          <a:stretch>
            <a:fillRect/>
          </a:stretch>
        </p:blipFill>
        <p:spPr>
          <a:xfrm>
            <a:off x="4652682" y="922887"/>
            <a:ext cx="2707342" cy="1652717"/>
          </a:xfrm>
          <a:prstGeom prst="rect">
            <a:avLst/>
          </a:prstGeom>
        </p:spPr>
      </p:pic>
    </p:spTree>
    <p:extLst>
      <p:ext uri="{BB962C8B-B14F-4D97-AF65-F5344CB8AC3E}">
        <p14:creationId xmlns:p14="http://schemas.microsoft.com/office/powerpoint/2010/main" val="982710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81A3-6AC9-F182-7B00-D0237072284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B180ED5-59FA-1703-4CED-E7C8B91359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13A29C86-ECD3-87D6-F5AF-6B90870DED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3F0A1F83-7EF6-1C09-FC5E-525D7F14B178}"/>
              </a:ext>
            </a:extLst>
          </p:cNvPr>
          <p:cNvSpPr>
            <a:spLocks noGrp="1"/>
          </p:cNvSpPr>
          <p:nvPr>
            <p:ph type="title"/>
          </p:nvPr>
        </p:nvSpPr>
        <p:spPr>
          <a:xfrm>
            <a:off x="663388" y="858181"/>
            <a:ext cx="6795247" cy="1325563"/>
          </a:xfrm>
        </p:spPr>
        <p:txBody>
          <a:bodyPr/>
          <a:lstStyle/>
          <a:p>
            <a:r>
              <a:rPr lang="en-US" dirty="0"/>
              <a:t>The Master’s Form Page 2</a:t>
            </a:r>
          </a:p>
        </p:txBody>
      </p:sp>
      <p:sp>
        <p:nvSpPr>
          <p:cNvPr id="7" name="Content Placeholder 2">
            <a:extLst>
              <a:ext uri="{FF2B5EF4-FFF2-40B4-BE49-F238E27FC236}">
                <a16:creationId xmlns:a16="http://schemas.microsoft.com/office/drawing/2014/main" id="{0B479097-BE09-B568-3BEC-3714D91AFEFB}"/>
              </a:ext>
            </a:extLst>
          </p:cNvPr>
          <p:cNvSpPr txBox="1">
            <a:spLocks/>
          </p:cNvSpPr>
          <p:nvPr/>
        </p:nvSpPr>
        <p:spPr>
          <a:xfrm>
            <a:off x="663388" y="2318681"/>
            <a:ext cx="7025706" cy="42394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rest of the form is where the actual comparison takes place.</a:t>
            </a:r>
          </a:p>
          <a:p>
            <a:pPr marL="0" indent="0">
              <a:buNone/>
            </a:pPr>
            <a:r>
              <a:rPr lang="en-US" sz="1800" dirty="0"/>
              <a:t>In the first column, you are asked to list all the courses you took for the degree conferred upon you. Don’t just list titles, include the units achieved, a detailed summary of topics, and any context from the course to aid your comparison.</a:t>
            </a:r>
          </a:p>
          <a:p>
            <a:pPr marL="0" indent="0">
              <a:buNone/>
            </a:pPr>
            <a:r>
              <a:rPr lang="en-US" sz="1800" dirty="0"/>
              <a:t>The second column is where you will enter the courses for the program you have chosen to compare to. In the row next to your course, enter a course from the minimum qualifying institution that you feel it compares to. Again, include as much detail as possible, including units, course topics, context, etc.</a:t>
            </a:r>
          </a:p>
          <a:p>
            <a:pPr marL="0" indent="0">
              <a:buNone/>
            </a:pPr>
            <a:r>
              <a:rPr lang="en-US" sz="1800" dirty="0"/>
              <a:t>The third column allows you to add any additional information you think applies to this course comparison that may not be obvious from the first two columns.</a:t>
            </a:r>
          </a:p>
          <a:p>
            <a:pPr marL="0" indent="0">
              <a:buNone/>
            </a:pPr>
            <a:r>
              <a:rPr lang="en-US" sz="1800" dirty="0"/>
              <a:t>Some courses may not compare and it is okay to just have one entry in the row. As long as the comparisons you </a:t>
            </a:r>
            <a:r>
              <a:rPr lang="en-US" sz="1800" i="1" dirty="0"/>
              <a:t>do have </a:t>
            </a:r>
            <a:r>
              <a:rPr lang="en-US" sz="1800" dirty="0"/>
              <a:t>cover all the education necessary for the minimum qualifications, the gaps don’t matter.</a:t>
            </a:r>
          </a:p>
        </p:txBody>
      </p:sp>
      <p:pic>
        <p:nvPicPr>
          <p:cNvPr id="10" name="Picture 9" descr="Master's fillable form, page 2">
            <a:extLst>
              <a:ext uri="{FF2B5EF4-FFF2-40B4-BE49-F238E27FC236}">
                <a16:creationId xmlns:a16="http://schemas.microsoft.com/office/drawing/2014/main" id="{D1A9E334-EF15-15AF-207E-BE2DAA210D47}"/>
              </a:ext>
            </a:extLst>
          </p:cNvPr>
          <p:cNvPicPr>
            <a:picLocks noChangeAspect="1"/>
          </p:cNvPicPr>
          <p:nvPr/>
        </p:nvPicPr>
        <p:blipFill>
          <a:blip r:embed="rId5"/>
          <a:srcRect l="50720" r="66"/>
          <a:stretch>
            <a:fillRect/>
          </a:stretch>
        </p:blipFill>
        <p:spPr>
          <a:xfrm>
            <a:off x="7811146" y="1150244"/>
            <a:ext cx="4158712" cy="5407847"/>
          </a:xfrm>
          <a:prstGeom prst="rect">
            <a:avLst/>
          </a:prstGeom>
          <a:effectLst>
            <a:outerShdw blurRad="63500" sx="102000" sy="102000" algn="ctr" rotWithShape="0">
              <a:prstClr val="black">
                <a:alpha val="40000"/>
              </a:prstClr>
            </a:outerShdw>
          </a:effectLst>
        </p:spPr>
      </p:pic>
      <p:sp>
        <p:nvSpPr>
          <p:cNvPr id="6" name="Arrow: Striped Right 5">
            <a:extLst>
              <a:ext uri="{FF2B5EF4-FFF2-40B4-BE49-F238E27FC236}">
                <a16:creationId xmlns:a16="http://schemas.microsoft.com/office/drawing/2014/main" id="{E882B3C9-3B25-1419-D14B-DACFBAE4CEFE}"/>
              </a:ext>
              <a:ext uri="{C183D7F6-B498-43B3-948B-1728B52AA6E4}">
                <adec:decorative xmlns:adec="http://schemas.microsoft.com/office/drawing/2017/decorative" val="1"/>
              </a:ext>
            </a:extLst>
          </p:cNvPr>
          <p:cNvSpPr/>
          <p:nvPr/>
        </p:nvSpPr>
        <p:spPr>
          <a:xfrm rot="2820975">
            <a:off x="7610137" y="1691840"/>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AEB0D878-249B-C8C1-A9BD-E93C37696B3D}"/>
              </a:ext>
              <a:ext uri="{C183D7F6-B498-43B3-948B-1728B52AA6E4}">
                <adec:decorative xmlns:adec="http://schemas.microsoft.com/office/drawing/2017/decorative" val="1"/>
              </a:ext>
            </a:extLst>
          </p:cNvPr>
          <p:cNvSpPr/>
          <p:nvPr/>
        </p:nvSpPr>
        <p:spPr>
          <a:xfrm rot="2820975">
            <a:off x="8702773" y="1689260"/>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Striped Right 10">
            <a:extLst>
              <a:ext uri="{FF2B5EF4-FFF2-40B4-BE49-F238E27FC236}">
                <a16:creationId xmlns:a16="http://schemas.microsoft.com/office/drawing/2014/main" id="{348C9D31-3763-E7EE-1729-8296A0063AD1}"/>
              </a:ext>
              <a:ext uri="{C183D7F6-B498-43B3-948B-1728B52AA6E4}">
                <adec:decorative xmlns:adec="http://schemas.microsoft.com/office/drawing/2017/decorative" val="1"/>
              </a:ext>
            </a:extLst>
          </p:cNvPr>
          <p:cNvSpPr/>
          <p:nvPr/>
        </p:nvSpPr>
        <p:spPr>
          <a:xfrm rot="2820975">
            <a:off x="9755944" y="1689257"/>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350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9F5C-710D-2BFB-CF65-FF16631DF00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8CC249D-31C0-C24A-FCAD-911A5C6A71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B300F71F-ABC6-1E32-4D62-C2C62E311B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4A1F36F2-5EFB-68B0-2F23-AEAC6E01FE8F}"/>
              </a:ext>
            </a:extLst>
          </p:cNvPr>
          <p:cNvSpPr>
            <a:spLocks noGrp="1"/>
          </p:cNvSpPr>
          <p:nvPr>
            <p:ph type="title"/>
          </p:nvPr>
        </p:nvSpPr>
        <p:spPr>
          <a:xfrm>
            <a:off x="663388" y="858181"/>
            <a:ext cx="6795247" cy="1325563"/>
          </a:xfrm>
        </p:spPr>
        <p:txBody>
          <a:bodyPr/>
          <a:lstStyle/>
          <a:p>
            <a:r>
              <a:rPr lang="en-US" dirty="0"/>
              <a:t>Finishing the Master’s Form</a:t>
            </a:r>
          </a:p>
        </p:txBody>
      </p:sp>
      <p:sp>
        <p:nvSpPr>
          <p:cNvPr id="7" name="Content Placeholder 2">
            <a:extLst>
              <a:ext uri="{FF2B5EF4-FFF2-40B4-BE49-F238E27FC236}">
                <a16:creationId xmlns:a16="http://schemas.microsoft.com/office/drawing/2014/main" id="{1AB2AA3B-7C7C-9F04-90D5-1C94D04E01A5}"/>
              </a:ext>
            </a:extLst>
          </p:cNvPr>
          <p:cNvSpPr txBox="1">
            <a:spLocks/>
          </p:cNvSpPr>
          <p:nvPr/>
        </p:nvSpPr>
        <p:spPr>
          <a:xfrm>
            <a:off x="663388" y="1998482"/>
            <a:ext cx="7025706" cy="4559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Continue through the form until you have listed all the required courses for the program you are comparing to.</a:t>
            </a:r>
          </a:p>
          <a:p>
            <a:pPr marL="0" indent="0">
              <a:buNone/>
            </a:pPr>
            <a:r>
              <a:rPr lang="en-US" sz="1800" dirty="0"/>
              <a:t>Because no form is perfect, there is room at the end of the form for any  additional comparisons, information, context, and detail that you feel will help the committee make a favorable decision.</a:t>
            </a:r>
          </a:p>
          <a:p>
            <a:pPr marL="0" indent="0">
              <a:buNone/>
            </a:pPr>
            <a:r>
              <a:rPr lang="en-US" sz="1800" dirty="0"/>
              <a:t>Important note: the committee must have physical evidence of all claims made in the form about units, courses, course topics, context, etc. This can include, but is not limited to transcripts, course syllabi, letters from professors or administrators, web links to information, and other documentation. </a:t>
            </a:r>
          </a:p>
          <a:p>
            <a:pPr marL="0" indent="0">
              <a:buNone/>
            </a:pPr>
            <a:r>
              <a:rPr lang="en-US" sz="1800" dirty="0"/>
              <a:t>Make sure these documents are provided to COS HR and wherever possible include an identifying statement that coincides with a particular claim made in the form so the committee can easily recognize it.</a:t>
            </a:r>
          </a:p>
          <a:p>
            <a:pPr marL="0" indent="0" algn="ctr">
              <a:buNone/>
            </a:pPr>
            <a:r>
              <a:rPr lang="en-US" sz="1800" b="1" dirty="0"/>
              <a:t>---------------------------------------------</a:t>
            </a:r>
          </a:p>
          <a:p>
            <a:pPr marL="0" indent="0" algn="ctr">
              <a:buNone/>
            </a:pPr>
            <a:r>
              <a:rPr lang="en-US" sz="1800" dirty="0">
                <a:hlinkClick r:id="rId5" action="ppaction://hlinksldjump"/>
              </a:rPr>
              <a:t>Return to the Menu page</a:t>
            </a:r>
            <a:endParaRPr lang="en-US" sz="1800" dirty="0"/>
          </a:p>
        </p:txBody>
      </p:sp>
      <p:pic>
        <p:nvPicPr>
          <p:cNvPr id="10" name="Picture 9" descr="Master's fillable form, page 2">
            <a:extLst>
              <a:ext uri="{FF2B5EF4-FFF2-40B4-BE49-F238E27FC236}">
                <a16:creationId xmlns:a16="http://schemas.microsoft.com/office/drawing/2014/main" id="{87F93225-7FD5-9A67-6366-C9DAF2DB5019}"/>
              </a:ext>
            </a:extLst>
          </p:cNvPr>
          <p:cNvPicPr>
            <a:picLocks noChangeAspect="1"/>
          </p:cNvPicPr>
          <p:nvPr/>
        </p:nvPicPr>
        <p:blipFill>
          <a:blip r:embed="rId6"/>
          <a:srcRect l="50720" r="66"/>
          <a:stretch>
            <a:fillRect/>
          </a:stretch>
        </p:blipFill>
        <p:spPr>
          <a:xfrm>
            <a:off x="7811146" y="1150244"/>
            <a:ext cx="4158712" cy="5407847"/>
          </a:xfrm>
          <a:prstGeom prst="rect">
            <a:avLst/>
          </a:prstGeom>
          <a:effectLst>
            <a:outerShdw blurRad="63500" sx="102000" sy="102000" algn="ctr" rotWithShape="0">
              <a:prstClr val="black">
                <a:alpha val="40000"/>
              </a:prstClr>
            </a:outerShdw>
          </a:effectLst>
        </p:spPr>
      </p:pic>
      <p:sp>
        <p:nvSpPr>
          <p:cNvPr id="12" name="Arrow: Striped Right 11">
            <a:extLst>
              <a:ext uri="{FF2B5EF4-FFF2-40B4-BE49-F238E27FC236}">
                <a16:creationId xmlns:a16="http://schemas.microsoft.com/office/drawing/2014/main" id="{384B6597-CB78-9A24-B9A6-7679196DAA6A}"/>
              </a:ext>
              <a:ext uri="{C183D7F6-B498-43B3-948B-1728B52AA6E4}">
                <adec:decorative xmlns:adec="http://schemas.microsoft.com/office/drawing/2017/decorative" val="1"/>
              </a:ext>
            </a:extLst>
          </p:cNvPr>
          <p:cNvSpPr/>
          <p:nvPr/>
        </p:nvSpPr>
        <p:spPr>
          <a:xfrm rot="2820975">
            <a:off x="7610135" y="4750171"/>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282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07B92-5F97-75CB-4EDB-6C38F1435C3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4B9FAFA-B8A9-9AF6-450C-5D5FCA15D4F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AF2A17F9-2D0B-80B8-5DE7-5563DEAC8A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EC7F3FA3-F6BC-C89D-4437-6846EB8C74E1}"/>
              </a:ext>
            </a:extLst>
          </p:cNvPr>
          <p:cNvSpPr>
            <a:spLocks noGrp="1"/>
          </p:cNvSpPr>
          <p:nvPr>
            <p:ph type="title"/>
          </p:nvPr>
        </p:nvSpPr>
        <p:spPr>
          <a:xfrm>
            <a:off x="663389" y="858181"/>
            <a:ext cx="3579108" cy="1325563"/>
          </a:xfrm>
        </p:spPr>
        <p:txBody>
          <a:bodyPr/>
          <a:lstStyle/>
          <a:p>
            <a:r>
              <a:rPr lang="en-US" dirty="0"/>
              <a:t>The Non-Master’s Form</a:t>
            </a:r>
          </a:p>
        </p:txBody>
      </p:sp>
      <p:sp>
        <p:nvSpPr>
          <p:cNvPr id="7" name="Content Placeholder 2">
            <a:extLst>
              <a:ext uri="{FF2B5EF4-FFF2-40B4-BE49-F238E27FC236}">
                <a16:creationId xmlns:a16="http://schemas.microsoft.com/office/drawing/2014/main" id="{146C01B7-6542-3B75-170E-539138A39660}"/>
              </a:ext>
            </a:extLst>
          </p:cNvPr>
          <p:cNvSpPr txBox="1">
            <a:spLocks/>
          </p:cNvSpPr>
          <p:nvPr/>
        </p:nvSpPr>
        <p:spPr>
          <a:xfrm>
            <a:off x="663388" y="2356388"/>
            <a:ext cx="3456125" cy="38761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This form differs from the </a:t>
            </a:r>
            <a:r>
              <a:rPr lang="en-US" sz="1800" dirty="0">
                <a:hlinkClick r:id="rId4" action="ppaction://hlinksldjump"/>
              </a:rPr>
              <a:t>Master’s form</a:t>
            </a:r>
            <a:r>
              <a:rPr lang="en-US" sz="1800" dirty="0"/>
              <a:t> mainly in what it asks you to compare. </a:t>
            </a:r>
          </a:p>
          <a:p>
            <a:pPr marL="0" indent="0">
              <a:buNone/>
            </a:pPr>
            <a:r>
              <a:rPr lang="en-US" sz="1800" dirty="0"/>
              <a:t>The form is designed to be self-explanatory, and all form fields will expand to accept all information you include.</a:t>
            </a:r>
          </a:p>
          <a:p>
            <a:pPr marL="0" indent="0">
              <a:buNone/>
            </a:pPr>
            <a:r>
              <a:rPr lang="en-US" sz="1800" dirty="0"/>
              <a:t>Read the instructions carefully, especially the types of evidence you can use and where you can use it.</a:t>
            </a:r>
          </a:p>
          <a:p>
            <a:pPr marL="0" indent="0">
              <a:buNone/>
            </a:pPr>
            <a:r>
              <a:rPr lang="en-US" sz="1800" dirty="0"/>
              <a:t>You can use any combination of accredited coursework and life/work experience in this form.</a:t>
            </a:r>
          </a:p>
          <a:p>
            <a:pPr marL="0" indent="0">
              <a:buNone/>
            </a:pPr>
            <a:endParaRPr lang="en-US" sz="1800" dirty="0"/>
          </a:p>
          <a:p>
            <a:pPr marL="0" indent="0">
              <a:buNone/>
            </a:pPr>
            <a:endParaRPr lang="en-US" sz="1800" dirty="0"/>
          </a:p>
        </p:txBody>
      </p:sp>
      <p:pic>
        <p:nvPicPr>
          <p:cNvPr id="10" name="Picture 9" descr="Non-Master's fillable form">
            <a:extLst>
              <a:ext uri="{FF2B5EF4-FFF2-40B4-BE49-F238E27FC236}">
                <a16:creationId xmlns:a16="http://schemas.microsoft.com/office/drawing/2014/main" id="{4601EF19-019A-C768-5706-28BC078DACD0}"/>
              </a:ext>
            </a:extLst>
          </p:cNvPr>
          <p:cNvPicPr>
            <a:picLocks noChangeAspect="1"/>
          </p:cNvPicPr>
          <p:nvPr/>
        </p:nvPicPr>
        <p:blipFill>
          <a:blip r:embed="rId5"/>
          <a:srcRect/>
          <a:stretch/>
        </p:blipFill>
        <p:spPr>
          <a:xfrm>
            <a:off x="4195361" y="1150245"/>
            <a:ext cx="7882580" cy="50445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997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A2879-534F-E336-F4F4-DBFA5E805F6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DB25611-F455-1812-397E-3FD520F044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8F8AAC11-5295-3EAD-2298-C1170A7F7B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4BB7923B-C668-4722-F5A5-9A6636561D0F}"/>
              </a:ext>
            </a:extLst>
          </p:cNvPr>
          <p:cNvSpPr>
            <a:spLocks noGrp="1"/>
          </p:cNvSpPr>
          <p:nvPr>
            <p:ph type="title"/>
          </p:nvPr>
        </p:nvSpPr>
        <p:spPr>
          <a:xfrm>
            <a:off x="663389" y="858181"/>
            <a:ext cx="7484680" cy="1325563"/>
          </a:xfrm>
        </p:spPr>
        <p:txBody>
          <a:bodyPr/>
          <a:lstStyle/>
          <a:p>
            <a:r>
              <a:rPr lang="en-US" dirty="0"/>
              <a:t>The Non-Master’s Form Part 1</a:t>
            </a:r>
          </a:p>
        </p:txBody>
      </p:sp>
      <p:sp>
        <p:nvSpPr>
          <p:cNvPr id="7" name="Content Placeholder 2">
            <a:extLst>
              <a:ext uri="{FF2B5EF4-FFF2-40B4-BE49-F238E27FC236}">
                <a16:creationId xmlns:a16="http://schemas.microsoft.com/office/drawing/2014/main" id="{8F30286C-F634-9796-4491-9CAA7A0C93F9}"/>
              </a:ext>
            </a:extLst>
          </p:cNvPr>
          <p:cNvSpPr txBox="1">
            <a:spLocks/>
          </p:cNvSpPr>
          <p:nvPr/>
        </p:nvSpPr>
        <p:spPr>
          <a:xfrm>
            <a:off x="663389" y="2318680"/>
            <a:ext cx="7266578" cy="42061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Some important information is highlighted here.</a:t>
            </a:r>
          </a:p>
          <a:p>
            <a:pPr marL="0" indent="0">
              <a:buNone/>
            </a:pPr>
            <a:r>
              <a:rPr lang="en-US" sz="1800" dirty="0"/>
              <a:t>Read through the types of evidence you can use to compare your experience to the minimum qualifying education requirements for the position applied for. Make sure you have physical evidence you can submit to back up your claims.</a:t>
            </a:r>
          </a:p>
          <a:p>
            <a:pPr marL="0" indent="0">
              <a:buNone/>
            </a:pPr>
            <a:r>
              <a:rPr lang="en-US" sz="1800" dirty="0"/>
              <a:t>In Part 1, start by listing the program you will be comparing your experience to, with a web link if possible, and list the discipline-specific requirements of that program (not including GE requirements). Make sure to list any electives, internships, and other requirements (if any).</a:t>
            </a:r>
          </a:p>
          <a:p>
            <a:pPr marL="0" indent="0">
              <a:buNone/>
            </a:pPr>
            <a:r>
              <a:rPr lang="en-US" sz="1800" dirty="0"/>
              <a:t>In the first column of the three-column part, list each course required for the related Associate’s Degree in each row.</a:t>
            </a:r>
          </a:p>
          <a:p>
            <a:pPr marL="0" indent="0">
              <a:buNone/>
            </a:pPr>
            <a:r>
              <a:rPr lang="en-US" sz="1800" dirty="0"/>
              <a:t>In the second column, list the evidence you have that your experience meets the course requirements for that row. Add any comments and context in the third column as you feel necessary. Remember, the committee is not bothered by long entries and in fact would prefer to have too much information than not enough.</a:t>
            </a:r>
          </a:p>
          <a:p>
            <a:pPr marL="0" indent="0">
              <a:buNone/>
            </a:pPr>
            <a:endParaRPr lang="en-US" sz="1800" dirty="0"/>
          </a:p>
          <a:p>
            <a:pPr marL="0" indent="0">
              <a:buNone/>
            </a:pPr>
            <a:endParaRPr lang="en-US" sz="1800" dirty="0"/>
          </a:p>
        </p:txBody>
      </p:sp>
      <p:pic>
        <p:nvPicPr>
          <p:cNvPr id="10" name="Picture 9" descr="Non-Master's fillable form, page 1">
            <a:extLst>
              <a:ext uri="{FF2B5EF4-FFF2-40B4-BE49-F238E27FC236}">
                <a16:creationId xmlns:a16="http://schemas.microsoft.com/office/drawing/2014/main" id="{2C7585F8-8454-BFA1-5F0C-BE2065B78725}"/>
              </a:ext>
            </a:extLst>
          </p:cNvPr>
          <p:cNvPicPr>
            <a:picLocks noChangeAspect="1"/>
          </p:cNvPicPr>
          <p:nvPr/>
        </p:nvPicPr>
        <p:blipFill>
          <a:blip r:embed="rId5"/>
          <a:srcRect r="50664"/>
          <a:stretch>
            <a:fillRect/>
          </a:stretch>
        </p:blipFill>
        <p:spPr>
          <a:xfrm>
            <a:off x="8148069" y="1150245"/>
            <a:ext cx="3888948" cy="5044564"/>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1508FB22-5964-485A-3BC9-8CF727B6E5AA}"/>
              </a:ext>
              <a:ext uri="{C183D7F6-B498-43B3-948B-1728B52AA6E4}">
                <adec:decorative xmlns:adec="http://schemas.microsoft.com/office/drawing/2017/decorative" val="1"/>
              </a:ext>
            </a:extLst>
          </p:cNvPr>
          <p:cNvSpPr/>
          <p:nvPr/>
        </p:nvSpPr>
        <p:spPr>
          <a:xfrm rot="2820975">
            <a:off x="7787730" y="232122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DE851327-9CFC-2CC4-8B9F-DE69B16C9D91}"/>
              </a:ext>
              <a:ext uri="{C183D7F6-B498-43B3-948B-1728B52AA6E4}">
                <adec:decorative xmlns:adec="http://schemas.microsoft.com/office/drawing/2017/decorative" val="1"/>
              </a:ext>
            </a:extLst>
          </p:cNvPr>
          <p:cNvSpPr/>
          <p:nvPr/>
        </p:nvSpPr>
        <p:spPr>
          <a:xfrm rot="2820975">
            <a:off x="7787731" y="371090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extLst>
              <a:ext uri="{FF2B5EF4-FFF2-40B4-BE49-F238E27FC236}">
                <a16:creationId xmlns:a16="http://schemas.microsoft.com/office/drawing/2014/main" id="{B37FE1E7-F265-7768-8B9F-4DC8902352DC}"/>
              </a:ext>
              <a:ext uri="{C183D7F6-B498-43B3-948B-1728B52AA6E4}">
                <adec:decorative xmlns:adec="http://schemas.microsoft.com/office/drawing/2017/decorative" val="1"/>
              </a:ext>
            </a:extLst>
          </p:cNvPr>
          <p:cNvSpPr/>
          <p:nvPr/>
        </p:nvSpPr>
        <p:spPr>
          <a:xfrm rot="2820975">
            <a:off x="7787731" y="481128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7B056101-B168-1BEA-1DE0-904D27D7D6A6}"/>
              </a:ext>
              <a:ext uri="{C183D7F6-B498-43B3-948B-1728B52AA6E4}">
                <adec:decorative xmlns:adec="http://schemas.microsoft.com/office/drawing/2017/decorative" val="1"/>
              </a:ext>
            </a:extLst>
          </p:cNvPr>
          <p:cNvSpPr/>
          <p:nvPr/>
        </p:nvSpPr>
        <p:spPr>
          <a:xfrm rot="2820975">
            <a:off x="8908774" y="4811283"/>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01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BA6C4-BF9B-F2B4-6380-74FEB573294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A1F9A48-7E5D-A852-772E-332CAD35DA4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9758341D-A27D-916C-787E-37AC35F91F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F8FEA9AA-A19C-2F4B-654C-236E81B218D9}"/>
              </a:ext>
            </a:extLst>
          </p:cNvPr>
          <p:cNvSpPr>
            <a:spLocks noGrp="1"/>
          </p:cNvSpPr>
          <p:nvPr>
            <p:ph type="title"/>
          </p:nvPr>
        </p:nvSpPr>
        <p:spPr>
          <a:xfrm>
            <a:off x="663389" y="858181"/>
            <a:ext cx="7484680" cy="1325563"/>
          </a:xfrm>
        </p:spPr>
        <p:txBody>
          <a:bodyPr/>
          <a:lstStyle/>
          <a:p>
            <a:r>
              <a:rPr lang="en-US" dirty="0"/>
              <a:t>The Non-Master’s Form Part 2</a:t>
            </a:r>
          </a:p>
        </p:txBody>
      </p:sp>
      <p:sp>
        <p:nvSpPr>
          <p:cNvPr id="7" name="Content Placeholder 2">
            <a:extLst>
              <a:ext uri="{FF2B5EF4-FFF2-40B4-BE49-F238E27FC236}">
                <a16:creationId xmlns:a16="http://schemas.microsoft.com/office/drawing/2014/main" id="{A4585EF3-8064-1161-F470-5DF9F400EC05}"/>
              </a:ext>
            </a:extLst>
          </p:cNvPr>
          <p:cNvSpPr txBox="1">
            <a:spLocks/>
          </p:cNvSpPr>
          <p:nvPr/>
        </p:nvSpPr>
        <p:spPr>
          <a:xfrm>
            <a:off x="663389" y="2318681"/>
            <a:ext cx="7266578" cy="3876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Part 2 is for applicants who also need to present evidence that their experience meets Title 5 General Education requirements.</a:t>
            </a:r>
          </a:p>
          <a:p>
            <a:pPr marL="0" indent="0">
              <a:buNone/>
            </a:pPr>
            <a:r>
              <a:rPr lang="en-US" sz="1800" dirty="0"/>
              <a:t>For this part, please download a copy of the ASCCC GE Equivalency Examples document from the COS HR Equivalency webpage. The document lists a number of real-world examples that could help you compare your experience to the GE.</a:t>
            </a:r>
          </a:p>
          <a:p>
            <a:pPr marL="0" indent="0">
              <a:buNone/>
            </a:pPr>
            <a:r>
              <a:rPr lang="en-US" sz="1800" dirty="0"/>
              <a:t>In Part 2 of the form, note that the GE requirements are pre-filled in the first column.</a:t>
            </a:r>
          </a:p>
          <a:p>
            <a:pPr marL="0" indent="0">
              <a:buNone/>
            </a:pPr>
            <a:r>
              <a:rPr lang="en-US" sz="1800" dirty="0"/>
              <a:t>In the second column, list the evidence you have that your experience meets the GE requirements for that row. If using work/life experience, make sure to include the length of time spent actively engaged in the activity (and remember the committee needs documentation supporting your claims). Add any comments and context in the third column as you feel necessary.</a:t>
            </a:r>
          </a:p>
          <a:p>
            <a:pPr marL="0" indent="0">
              <a:buNone/>
            </a:pPr>
            <a:endParaRPr lang="en-US" sz="1800" dirty="0"/>
          </a:p>
        </p:txBody>
      </p:sp>
      <p:pic>
        <p:nvPicPr>
          <p:cNvPr id="10" name="Picture 9" descr="Non-Master's fillable form, page 1">
            <a:extLst>
              <a:ext uri="{FF2B5EF4-FFF2-40B4-BE49-F238E27FC236}">
                <a16:creationId xmlns:a16="http://schemas.microsoft.com/office/drawing/2014/main" id="{276C52A0-D61D-CF0D-3057-A09B9DBCFCA0}"/>
              </a:ext>
            </a:extLst>
          </p:cNvPr>
          <p:cNvPicPr>
            <a:picLocks noChangeAspect="1"/>
          </p:cNvPicPr>
          <p:nvPr/>
        </p:nvPicPr>
        <p:blipFill>
          <a:blip r:embed="rId4"/>
          <a:srcRect l="50451" r="-521"/>
          <a:stretch>
            <a:fillRect/>
          </a:stretch>
        </p:blipFill>
        <p:spPr>
          <a:xfrm>
            <a:off x="8074687" y="1150245"/>
            <a:ext cx="3946832" cy="5044564"/>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FFE81B44-5E70-8893-65F6-EC8A2B1D16F1}"/>
              </a:ext>
              <a:ext uri="{C183D7F6-B498-43B3-948B-1728B52AA6E4}">
                <adec:decorative xmlns:adec="http://schemas.microsoft.com/office/drawing/2017/decorative" val="1"/>
              </a:ext>
            </a:extLst>
          </p:cNvPr>
          <p:cNvSpPr/>
          <p:nvPr/>
        </p:nvSpPr>
        <p:spPr>
          <a:xfrm rot="2820975">
            <a:off x="7787730" y="2973313"/>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978DC6ED-3BFC-4CC1-0E65-8B038490ED70}"/>
              </a:ext>
              <a:ext uri="{C183D7F6-B498-43B3-948B-1728B52AA6E4}">
                <adec:decorative xmlns:adec="http://schemas.microsoft.com/office/drawing/2017/decorative" val="1"/>
              </a:ext>
            </a:extLst>
          </p:cNvPr>
          <p:cNvSpPr/>
          <p:nvPr/>
        </p:nvSpPr>
        <p:spPr>
          <a:xfrm rot="2820975">
            <a:off x="7787730" y="3788566"/>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extLst>
              <a:ext uri="{FF2B5EF4-FFF2-40B4-BE49-F238E27FC236}">
                <a16:creationId xmlns:a16="http://schemas.microsoft.com/office/drawing/2014/main" id="{E8E2B515-CF52-93B6-A88B-45FD53E46F1B}"/>
              </a:ext>
              <a:ext uri="{C183D7F6-B498-43B3-948B-1728B52AA6E4}">
                <adec:decorative xmlns:adec="http://schemas.microsoft.com/office/drawing/2017/decorative" val="1"/>
              </a:ext>
            </a:extLst>
          </p:cNvPr>
          <p:cNvSpPr/>
          <p:nvPr/>
        </p:nvSpPr>
        <p:spPr>
          <a:xfrm rot="2820975">
            <a:off x="8818078" y="378856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69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34EBF-8C63-091D-6A42-BA2D0C00A7A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5A892CF-845C-9162-1D97-3C7B805311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05A6629A-37DA-67D7-7AD2-91741F0636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10EE2A93-1CC3-E976-1C5F-00A675465CE3}"/>
              </a:ext>
            </a:extLst>
          </p:cNvPr>
          <p:cNvSpPr>
            <a:spLocks noGrp="1"/>
          </p:cNvSpPr>
          <p:nvPr>
            <p:ph type="title"/>
          </p:nvPr>
        </p:nvSpPr>
        <p:spPr>
          <a:xfrm>
            <a:off x="663389" y="858181"/>
            <a:ext cx="7484680" cy="1325563"/>
          </a:xfrm>
        </p:spPr>
        <p:txBody>
          <a:bodyPr/>
          <a:lstStyle/>
          <a:p>
            <a:r>
              <a:rPr lang="en-US" dirty="0"/>
              <a:t>The Non-Master’s Form End</a:t>
            </a:r>
          </a:p>
        </p:txBody>
      </p:sp>
      <p:sp>
        <p:nvSpPr>
          <p:cNvPr id="7" name="Content Placeholder 2">
            <a:extLst>
              <a:ext uri="{FF2B5EF4-FFF2-40B4-BE49-F238E27FC236}">
                <a16:creationId xmlns:a16="http://schemas.microsoft.com/office/drawing/2014/main" id="{57CADD33-AF22-742C-84CA-F7CD7D312DA6}"/>
              </a:ext>
            </a:extLst>
          </p:cNvPr>
          <p:cNvSpPr txBox="1">
            <a:spLocks/>
          </p:cNvSpPr>
          <p:nvPr/>
        </p:nvSpPr>
        <p:spPr>
          <a:xfrm>
            <a:off x="663389" y="2318681"/>
            <a:ext cx="7266578" cy="4247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Like the Master’s Form, there is space here at the end of the form to add any extra information you feel will help the committee make a favorable decision.</a:t>
            </a:r>
          </a:p>
          <a:p>
            <a:pPr marL="0" indent="0">
              <a:buNone/>
            </a:pPr>
            <a:r>
              <a:rPr lang="en-US" sz="1800" dirty="0"/>
              <a:t>Because a Non-Master’s applicant may have a diverse list of evidence documents, the committee encourages the applicant to add a list of such documents here so the committee can be sure they have the complete application. </a:t>
            </a:r>
          </a:p>
          <a:p>
            <a:pPr marL="0" indent="0">
              <a:buNone/>
            </a:pPr>
            <a:r>
              <a:rPr lang="en-US" sz="1800" dirty="0"/>
              <a:t>It would be helpful if each document is clearly identified and in some way references where in the form it applies.</a:t>
            </a:r>
          </a:p>
          <a:p>
            <a:pPr marL="0" indent="0" algn="ctr">
              <a:buNone/>
            </a:pPr>
            <a:r>
              <a:rPr lang="en-US" sz="1800" b="1" dirty="0"/>
              <a:t>---------------------------------------------</a:t>
            </a:r>
          </a:p>
          <a:p>
            <a:pPr marL="0" indent="0" algn="ctr">
              <a:buNone/>
            </a:pPr>
            <a:r>
              <a:rPr lang="en-US" sz="1800" dirty="0">
                <a:hlinkClick r:id="rId4" action="ppaction://hlinksldjump"/>
              </a:rPr>
              <a:t>Return to the Menu page</a:t>
            </a:r>
            <a:endParaRPr lang="en-US" sz="1800" dirty="0"/>
          </a:p>
          <a:p>
            <a:pPr marL="0" indent="0">
              <a:buNone/>
            </a:pPr>
            <a:endParaRPr lang="en-US" sz="1800" dirty="0"/>
          </a:p>
        </p:txBody>
      </p:sp>
      <p:pic>
        <p:nvPicPr>
          <p:cNvPr id="10" name="Picture 9" descr="Non-Master's fillable form, last page">
            <a:extLst>
              <a:ext uri="{FF2B5EF4-FFF2-40B4-BE49-F238E27FC236}">
                <a16:creationId xmlns:a16="http://schemas.microsoft.com/office/drawing/2014/main" id="{F03E809D-E5A4-A4FF-33A2-81C6AA2B7760}"/>
              </a:ext>
            </a:extLst>
          </p:cNvPr>
          <p:cNvPicPr>
            <a:picLocks noChangeAspect="1"/>
          </p:cNvPicPr>
          <p:nvPr/>
        </p:nvPicPr>
        <p:blipFill>
          <a:blip r:embed="rId5"/>
          <a:srcRect t="638" b="638"/>
          <a:stretch/>
        </p:blipFill>
        <p:spPr>
          <a:xfrm>
            <a:off x="8074687" y="1150245"/>
            <a:ext cx="3946832" cy="5044564"/>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4F370C90-9783-0B57-33B1-7CB9FE2D590F}"/>
              </a:ext>
              <a:ext uri="{C183D7F6-B498-43B3-948B-1728B52AA6E4}">
                <adec:decorative xmlns:adec="http://schemas.microsoft.com/office/drawing/2017/decorative" val="1"/>
              </a:ext>
            </a:extLst>
          </p:cNvPr>
          <p:cNvSpPr/>
          <p:nvPr/>
        </p:nvSpPr>
        <p:spPr>
          <a:xfrm rot="2820975">
            <a:off x="7787730" y="181094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D9725000-EBA8-4350-53BA-EFE84996381B}"/>
              </a:ext>
              <a:ext uri="{C183D7F6-B498-43B3-948B-1728B52AA6E4}">
                <adec:decorative xmlns:adec="http://schemas.microsoft.com/office/drawing/2017/decorative" val="1"/>
              </a:ext>
            </a:extLst>
          </p:cNvPr>
          <p:cNvSpPr/>
          <p:nvPr/>
        </p:nvSpPr>
        <p:spPr>
          <a:xfrm rot="2820975">
            <a:off x="7787730" y="2212908"/>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9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3E795-2334-EC7A-B5CF-455E826E192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5FA3843-4811-2A5C-F4E9-5E4869F9C1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401E5E42-7A94-D565-7E2B-8B046C15A1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11" name="Title 10">
            <a:extLst>
              <a:ext uri="{FF2B5EF4-FFF2-40B4-BE49-F238E27FC236}">
                <a16:creationId xmlns:a16="http://schemas.microsoft.com/office/drawing/2014/main" id="{A0B85F51-189D-4E9E-DA29-E9DF9D665512}"/>
              </a:ext>
            </a:extLst>
          </p:cNvPr>
          <p:cNvSpPr>
            <a:spLocks noGrp="1"/>
          </p:cNvSpPr>
          <p:nvPr>
            <p:ph type="ctrTitle"/>
          </p:nvPr>
        </p:nvSpPr>
        <p:spPr>
          <a:xfrm>
            <a:off x="1524000" y="1212278"/>
            <a:ext cx="9144000" cy="732835"/>
          </a:xfrm>
        </p:spPr>
        <p:txBody>
          <a:bodyPr>
            <a:normAutofit fontScale="90000"/>
          </a:bodyPr>
          <a:lstStyle/>
          <a:p>
            <a:r>
              <a:rPr lang="en-US" dirty="0"/>
              <a:t>Slideshow </a:t>
            </a:r>
            <a:r>
              <a:rPr lang="en-US"/>
              <a:t>Section Menu</a:t>
            </a:r>
            <a:endParaRPr lang="en-GB" dirty="0"/>
          </a:p>
        </p:txBody>
      </p:sp>
      <p:sp>
        <p:nvSpPr>
          <p:cNvPr id="3" name="Subtitle 2">
            <a:extLst>
              <a:ext uri="{FF2B5EF4-FFF2-40B4-BE49-F238E27FC236}">
                <a16:creationId xmlns:a16="http://schemas.microsoft.com/office/drawing/2014/main" id="{FE013642-0AEA-3332-710D-24CC1F91A36E}"/>
              </a:ext>
            </a:extLst>
          </p:cNvPr>
          <p:cNvSpPr>
            <a:spLocks noGrp="1"/>
          </p:cNvSpPr>
          <p:nvPr>
            <p:ph type="subTitle" idx="1"/>
          </p:nvPr>
        </p:nvSpPr>
        <p:spPr>
          <a:xfrm>
            <a:off x="1243584" y="2434560"/>
            <a:ext cx="9774936" cy="2387601"/>
          </a:xfrm>
        </p:spPr>
        <p:txBody>
          <a:bodyPr>
            <a:normAutofit/>
          </a:bodyPr>
          <a:lstStyle/>
          <a:p>
            <a:r>
              <a:rPr lang="en-US" dirty="0"/>
              <a:t>If you are new to the equivalency process, please scroll through this entire slideshow. You can skip to specific sections through the links below.</a:t>
            </a:r>
          </a:p>
          <a:p>
            <a:r>
              <a:rPr lang="en-US" dirty="0">
                <a:hlinkClick r:id="rId4" action="ppaction://hlinksldjump"/>
              </a:rPr>
              <a:t>Overview of the Process</a:t>
            </a:r>
            <a:endParaRPr lang="en-US" dirty="0"/>
          </a:p>
          <a:p>
            <a:r>
              <a:rPr lang="en-US" dirty="0">
                <a:hlinkClick r:id="rId5" action="ppaction://hlinksldjump"/>
              </a:rPr>
              <a:t>Web Documents and Forms</a:t>
            </a:r>
            <a:endParaRPr lang="en-US" dirty="0"/>
          </a:p>
          <a:p>
            <a:r>
              <a:rPr lang="en-US" dirty="0">
                <a:hlinkClick r:id="rId6" action="ppaction://hlinksldjump"/>
              </a:rPr>
              <a:t>Applicant Forms and Instructions</a:t>
            </a:r>
            <a:endParaRPr lang="en-US" dirty="0"/>
          </a:p>
          <a:p>
            <a:endParaRPr lang="en-US" dirty="0"/>
          </a:p>
        </p:txBody>
      </p:sp>
      <p:sp>
        <p:nvSpPr>
          <p:cNvPr id="12" name="TextBox 11">
            <a:extLst>
              <a:ext uri="{FF2B5EF4-FFF2-40B4-BE49-F238E27FC236}">
                <a16:creationId xmlns:a16="http://schemas.microsoft.com/office/drawing/2014/main" id="{CB3A9759-C86F-9511-F087-967958647EDA}"/>
              </a:ext>
            </a:extLst>
          </p:cNvPr>
          <p:cNvSpPr txBox="1"/>
          <p:nvPr/>
        </p:nvSpPr>
        <p:spPr>
          <a:xfrm>
            <a:off x="1054229" y="4912391"/>
            <a:ext cx="10083539" cy="923330"/>
          </a:xfrm>
          <a:prstGeom prst="rect">
            <a:avLst/>
          </a:prstGeom>
          <a:noFill/>
        </p:spPr>
        <p:txBody>
          <a:bodyPr wrap="square" rtlCol="0">
            <a:spAutoFit/>
          </a:bodyPr>
          <a:lstStyle/>
          <a:p>
            <a:pPr algn="ctr"/>
            <a:r>
              <a:rPr lang="en-US" dirty="0"/>
              <a:t>For questions about how the Equivalency process works or if there is confusion about any of the forms or instructions, please reach out to the Equivalency Committee Chair. The Chair is listed on the Equivalency Committee website: COS Home &gt; About Us &gt; Governance &gt; Academic Senate &gt; Equivalency.</a:t>
            </a:r>
          </a:p>
        </p:txBody>
      </p:sp>
    </p:spTree>
    <p:extLst>
      <p:ext uri="{BB962C8B-B14F-4D97-AF65-F5344CB8AC3E}">
        <p14:creationId xmlns:p14="http://schemas.microsoft.com/office/powerpoint/2010/main" val="3665649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F7E9710B-F9CF-B923-2D4D-E6F66A28ECDA}"/>
              </a:ext>
            </a:extLst>
          </p:cNvPr>
          <p:cNvSpPr>
            <a:spLocks noGrp="1"/>
          </p:cNvSpPr>
          <p:nvPr>
            <p:ph type="title"/>
          </p:nvPr>
        </p:nvSpPr>
        <p:spPr>
          <a:xfrm>
            <a:off x="663388" y="858181"/>
            <a:ext cx="6795247" cy="1325563"/>
          </a:xfrm>
        </p:spPr>
        <p:txBody>
          <a:bodyPr/>
          <a:lstStyle/>
          <a:p>
            <a:r>
              <a:rPr lang="en-US" dirty="0"/>
              <a:t>Overview of the Process</a:t>
            </a:r>
          </a:p>
        </p:txBody>
      </p:sp>
      <p:sp>
        <p:nvSpPr>
          <p:cNvPr id="7" name="Content Placeholder 2">
            <a:extLst>
              <a:ext uri="{FF2B5EF4-FFF2-40B4-BE49-F238E27FC236}">
                <a16:creationId xmlns:a16="http://schemas.microsoft.com/office/drawing/2014/main" id="{56ED7038-24F7-B422-F6B2-FAB61C1647B0}"/>
              </a:ext>
            </a:extLst>
          </p:cNvPr>
          <p:cNvSpPr txBox="1">
            <a:spLocks/>
          </p:cNvSpPr>
          <p:nvPr/>
        </p:nvSpPr>
        <p:spPr>
          <a:xfrm>
            <a:off x="663388" y="1998482"/>
            <a:ext cx="6795247" cy="4460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For most job applicants the process begins when a hiring committee wishes to interview an applicant for a position but determines the applicant’s qualifications do not match minimum qualifications as defined by the Chancellor’s Office of the California Community Colleges. </a:t>
            </a:r>
          </a:p>
          <a:p>
            <a:pPr marL="0" indent="0">
              <a:buNone/>
            </a:pPr>
            <a:r>
              <a:rPr lang="en-US" sz="1600" dirty="0"/>
              <a:t>The committee must ask HR to reach out to the candidate requesting they submit documentation asserting their qualifications are equivalent to the minimum. The relevant documents can be found at COS Home &gt; About Us &gt; Human Resources &gt; Equivalency.</a:t>
            </a:r>
          </a:p>
          <a:p>
            <a:pPr marL="0" indent="0">
              <a:buNone/>
            </a:pPr>
            <a:r>
              <a:rPr lang="en-US" sz="1600" dirty="0"/>
              <a:t>The hiring committee should review the documents submitted, decide they feel the candidate meets equivalency, then complete an Equivalency Initiation Form and send it to Human Resources (HR).</a:t>
            </a:r>
          </a:p>
          <a:p>
            <a:pPr marL="0" indent="0">
              <a:buNone/>
            </a:pPr>
            <a:r>
              <a:rPr lang="en-US" sz="1600" dirty="0"/>
              <a:t>Upon receipt, HR will forward the documents to the Equivalency Committee for consideration, which will report its decision back to HR. If equivalency is granted, the hiring committee may interview the applicant. </a:t>
            </a:r>
          </a:p>
          <a:p>
            <a:pPr marL="0" indent="0">
              <a:buNone/>
            </a:pPr>
            <a:r>
              <a:rPr lang="en-US" sz="1600" dirty="0"/>
              <a:t>The grant of equivalency is not a guarantee of hire and before the applicant can be hired, their equivalency must be also be recognized by the COS Board of Trustees (Education Code §87359a).</a:t>
            </a:r>
          </a:p>
        </p:txBody>
      </p:sp>
      <p:pic>
        <p:nvPicPr>
          <p:cNvPr id="6" name="Content Placeholder 5" descr="The COS Equivalency Process Flow Chart&#10;&#10;Start: A job applicant needs equivalency to meet minimum qualifications.&#10;Hiring committee decides to interview and requests equivalency.&#10;Human Resources (HR) contacts the applicant and collects equivalency documents.&#10;Hiring committee or department reviews the documents.&#10;If documents are sufficient, the Equivalency Initiation Form is completed and sent to HR.&#10;HR forwards all materials to the Equivalency Committee Chair.&#10;Equivalency Committee reviews the request; the applicant may be asked to explain or answer questions.&#10;A formal decision is recorded and returned to HR.&#10;HR notifies the hiring committee and applicant.&#10;If approved, the hiring committee may schedule an interview.">
            <a:extLst>
              <a:ext uri="{FF2B5EF4-FFF2-40B4-BE49-F238E27FC236}">
                <a16:creationId xmlns:a16="http://schemas.microsoft.com/office/drawing/2014/main" id="{511B136B-4DE2-B4E4-54C7-EFA3AAD43A75}"/>
              </a:ext>
            </a:extLst>
          </p:cNvPr>
          <p:cNvPicPr>
            <a:picLocks noGrp="1" noChangeAspect="1"/>
          </p:cNvPicPr>
          <p:nvPr>
            <p:ph idx="1"/>
          </p:nvPr>
        </p:nvPicPr>
        <p:blipFill>
          <a:blip r:embed="rId4"/>
          <a:srcRect/>
          <a:stretch/>
        </p:blipFill>
        <p:spPr>
          <a:xfrm>
            <a:off x="7717998" y="1028420"/>
            <a:ext cx="4196411" cy="5430651"/>
          </a:xfrm>
          <a:ln w="635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3084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38EB-093E-7636-D0BD-C74B9018F23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776D794-DC59-1964-18B1-7993BC9DD7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A9565147-EC72-A99A-8BD7-002B05423D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F17AD1D-5435-D799-E090-192AF3E25FA5}"/>
              </a:ext>
            </a:extLst>
          </p:cNvPr>
          <p:cNvSpPr>
            <a:spLocks noGrp="1"/>
          </p:cNvSpPr>
          <p:nvPr>
            <p:ph type="title"/>
          </p:nvPr>
        </p:nvSpPr>
        <p:spPr>
          <a:xfrm>
            <a:off x="663388" y="858181"/>
            <a:ext cx="6795247" cy="1325563"/>
          </a:xfrm>
        </p:spPr>
        <p:txBody>
          <a:bodyPr/>
          <a:lstStyle/>
          <a:p>
            <a:r>
              <a:rPr lang="en-US" dirty="0"/>
              <a:t>Additional Considerations</a:t>
            </a:r>
          </a:p>
        </p:txBody>
      </p:sp>
      <p:sp>
        <p:nvSpPr>
          <p:cNvPr id="7" name="Content Placeholder 2">
            <a:extLst>
              <a:ext uri="{FF2B5EF4-FFF2-40B4-BE49-F238E27FC236}">
                <a16:creationId xmlns:a16="http://schemas.microsoft.com/office/drawing/2014/main" id="{541872B9-B6E2-F334-CB3E-76403E72C9C7}"/>
              </a:ext>
            </a:extLst>
          </p:cNvPr>
          <p:cNvSpPr txBox="1">
            <a:spLocks/>
          </p:cNvSpPr>
          <p:nvPr/>
        </p:nvSpPr>
        <p:spPr>
          <a:xfrm>
            <a:off x="663388" y="2318681"/>
            <a:ext cx="6795247" cy="4140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Education Code §87359 (a), as quoted in the Academic Senate for California Community Colleges (ASCCC) 2020 position paper, reads, “No one may be hired to serve as a community college faculty… unless the governing board determines that he or she possesses qualifications that are </a:t>
            </a:r>
            <a:r>
              <a:rPr lang="en-US" sz="1800" i="1" dirty="0"/>
              <a:t>at least equivalent </a:t>
            </a:r>
            <a:r>
              <a:rPr lang="en-US" sz="1800" dirty="0"/>
              <a:t>to the minimum qualifications specified” (italics added). This definition is the basis for the process.</a:t>
            </a:r>
          </a:p>
          <a:p>
            <a:pPr marL="0" indent="0">
              <a:buFont typeface="Arial" panose="020B0604020202020204" pitchFamily="34" charset="0"/>
              <a:buNone/>
            </a:pPr>
            <a:r>
              <a:rPr lang="en-US" sz="1800" dirty="0"/>
              <a:t>The ASCCC adds as guidance that an “applicant should be expected to provide evidence of equivalent preparation that is as reliable and objective as a transcript… Evaluating experience depends on the candidate’s ability to provide objective, detailed information from sources other than the candidate’s statements about what exactly the candidate did.”</a:t>
            </a:r>
          </a:p>
          <a:p>
            <a:pPr marL="0" indent="0">
              <a:buFont typeface="Arial" panose="020B0604020202020204" pitchFamily="34" charset="0"/>
              <a:buNone/>
            </a:pPr>
            <a:r>
              <a:rPr lang="en-US" sz="1800" dirty="0"/>
              <a:t>COS AP 7211 notes that the District does not accept equivalency granted by another institution and that foreign degree equivalency must be determined by a credentials evaluation service through HR.</a:t>
            </a:r>
          </a:p>
        </p:txBody>
      </p:sp>
      <p:pic>
        <p:nvPicPr>
          <p:cNvPr id="6" name="Content Placeholder 5" descr="Cover of the Academic Senate 2020 Position Paper on Equivalence">
            <a:extLst>
              <a:ext uri="{FF2B5EF4-FFF2-40B4-BE49-F238E27FC236}">
                <a16:creationId xmlns:a16="http://schemas.microsoft.com/office/drawing/2014/main" id="{4CD2AC7D-87E5-5160-AA80-28B408492163}"/>
              </a:ext>
            </a:extLst>
          </p:cNvPr>
          <p:cNvPicPr>
            <a:picLocks noGrp="1" noChangeAspect="1"/>
          </p:cNvPicPr>
          <p:nvPr>
            <p:ph idx="1"/>
          </p:nvPr>
        </p:nvPicPr>
        <p:blipFill>
          <a:blip r:embed="rId4"/>
          <a:srcRect/>
          <a:stretch/>
        </p:blipFill>
        <p:spPr>
          <a:xfrm>
            <a:off x="7717998" y="1028420"/>
            <a:ext cx="4196411" cy="5430651"/>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63525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D1967-D264-4565-68FE-F5C83FA99A8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0E36F16-A143-6125-C22D-1F8650B8A9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AC37BFE9-D446-B9AC-15EE-A639CB84B8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8D3EEA5-8E62-F9A3-4072-3122C210CA87}"/>
              </a:ext>
            </a:extLst>
          </p:cNvPr>
          <p:cNvSpPr>
            <a:spLocks noGrp="1"/>
          </p:cNvSpPr>
          <p:nvPr>
            <p:ph type="title"/>
          </p:nvPr>
        </p:nvSpPr>
        <p:spPr>
          <a:xfrm>
            <a:off x="663388" y="858181"/>
            <a:ext cx="6795247" cy="1325563"/>
          </a:xfrm>
        </p:spPr>
        <p:txBody>
          <a:bodyPr/>
          <a:lstStyle/>
          <a:p>
            <a:r>
              <a:rPr lang="en-US" dirty="0"/>
              <a:t>Principles</a:t>
            </a:r>
          </a:p>
        </p:txBody>
      </p:sp>
      <p:sp>
        <p:nvSpPr>
          <p:cNvPr id="7" name="Content Placeholder 2">
            <a:extLst>
              <a:ext uri="{FF2B5EF4-FFF2-40B4-BE49-F238E27FC236}">
                <a16:creationId xmlns:a16="http://schemas.microsoft.com/office/drawing/2014/main" id="{B8BD825B-E1E1-ABE1-7A54-97DFAA01BFB3}"/>
              </a:ext>
            </a:extLst>
          </p:cNvPr>
          <p:cNvSpPr txBox="1">
            <a:spLocks/>
          </p:cNvSpPr>
          <p:nvPr/>
        </p:nvSpPr>
        <p:spPr>
          <a:xfrm>
            <a:off x="663388" y="2098900"/>
            <a:ext cx="6795247" cy="451871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ASCCC “believes that faculty members must exemplify to their students the value of an education that is both well-rounded and specialized” and lists the following principles among others:</a:t>
            </a:r>
          </a:p>
          <a:p>
            <a:r>
              <a:rPr lang="en-US" sz="1800" dirty="0"/>
              <a:t>Equivalency promotes diversity by broadening the applicant pool.</a:t>
            </a:r>
          </a:p>
          <a:p>
            <a:r>
              <a:rPr lang="en-US" sz="1800" dirty="0"/>
              <a:t>Equivalent to the minimum qualifications means equal to the minimum qualifications, not nearly equal.</a:t>
            </a:r>
          </a:p>
          <a:p>
            <a:r>
              <a:rPr lang="en-US" sz="1800" dirty="0"/>
              <a:t>Applicants must provide evidence that they have attained the breadth of coursework or experience equal to the general education component of an earned associate’s or bachelor’s degree.</a:t>
            </a:r>
          </a:p>
          <a:p>
            <a:r>
              <a:rPr lang="en-US" sz="1800" dirty="0"/>
              <a:t>Applicants must provide evidence demonstrating attainment of the skills and knowledge provided by specialized coursework required for the degree listed in the Disciplines List.</a:t>
            </a:r>
          </a:p>
          <a:p>
            <a:r>
              <a:rPr lang="en-US" sz="1800" dirty="0"/>
              <a:t>Faculty members exemplify to their students the value of an education that is both well-rounded and specialized and has consistently defined degree parameters. Faculty should act as models for students by demonstrating a breadth of general education knowledge consistent with a Bachelor’s degree (for Master’s equivalency) or an Associate’s degree (for Non-Master’s equivalency) and a depth of knowledge that is discipline specific.</a:t>
            </a:r>
          </a:p>
          <a:p>
            <a:r>
              <a:rPr lang="en-US" sz="1800" dirty="0"/>
              <a:t>Eminence should not be used as the sole criteria for granting equivalence (ASCCC Resolution 10.01 SP09).</a:t>
            </a:r>
          </a:p>
          <a:p>
            <a:r>
              <a:rPr lang="en-US" sz="1800" dirty="0"/>
              <a:t>No provisional or conditional equivalency should exist.</a:t>
            </a:r>
          </a:p>
        </p:txBody>
      </p:sp>
      <p:pic>
        <p:nvPicPr>
          <p:cNvPr id="6" name="Content Placeholder 5" descr="Cover of the Academic Senate 2020 Position Paper on Equivalence">
            <a:extLst>
              <a:ext uri="{FF2B5EF4-FFF2-40B4-BE49-F238E27FC236}">
                <a16:creationId xmlns:a16="http://schemas.microsoft.com/office/drawing/2014/main" id="{2C5F847C-245B-2B68-3EE5-939CE43A2260}"/>
              </a:ext>
            </a:extLst>
          </p:cNvPr>
          <p:cNvPicPr>
            <a:picLocks noGrp="1" noChangeAspect="1"/>
          </p:cNvPicPr>
          <p:nvPr>
            <p:ph idx="1"/>
          </p:nvPr>
        </p:nvPicPr>
        <p:blipFill>
          <a:blip r:embed="rId4"/>
          <a:srcRect/>
          <a:stretch/>
        </p:blipFill>
        <p:spPr>
          <a:xfrm>
            <a:off x="7717998" y="1028420"/>
            <a:ext cx="4196411" cy="5430651"/>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1827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E7906-9782-E179-BF08-0E3EFCF53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A772C-B5F3-AADD-1F89-EE41CBE321FC}"/>
              </a:ext>
            </a:extLst>
          </p:cNvPr>
          <p:cNvSpPr>
            <a:spLocks noGrp="1"/>
          </p:cNvSpPr>
          <p:nvPr>
            <p:ph type="title"/>
          </p:nvPr>
        </p:nvSpPr>
        <p:spPr>
          <a:xfrm>
            <a:off x="663388" y="858181"/>
            <a:ext cx="6795247" cy="1325563"/>
          </a:xfrm>
        </p:spPr>
        <p:txBody>
          <a:bodyPr/>
          <a:lstStyle/>
          <a:p>
            <a:r>
              <a:rPr lang="en-US" dirty="0"/>
              <a:t>Documents for Equivalency</a:t>
            </a:r>
          </a:p>
        </p:txBody>
      </p:sp>
      <p:sp>
        <p:nvSpPr>
          <p:cNvPr id="7" name="Content Placeholder 2">
            <a:extLst>
              <a:ext uri="{FF2B5EF4-FFF2-40B4-BE49-F238E27FC236}">
                <a16:creationId xmlns:a16="http://schemas.microsoft.com/office/drawing/2014/main" id="{90BCB319-76FD-8BA0-380A-E16940D293A8}"/>
              </a:ext>
            </a:extLst>
          </p:cNvPr>
          <p:cNvSpPr txBox="1">
            <a:spLocks/>
          </p:cNvSpPr>
          <p:nvPr/>
        </p:nvSpPr>
        <p:spPr>
          <a:xfrm>
            <a:off x="663388" y="2183743"/>
            <a:ext cx="4780699" cy="4275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Navigate to the Human Resources Equivalency Page:</a:t>
            </a:r>
          </a:p>
          <a:p>
            <a:r>
              <a:rPr lang="en-US" sz="1800" dirty="0"/>
              <a:t>On the COS Home Page, click About Us</a:t>
            </a:r>
          </a:p>
          <a:p>
            <a:r>
              <a:rPr lang="en-US" sz="1800" dirty="0"/>
              <a:t>Click on the Human Resources link</a:t>
            </a:r>
          </a:p>
          <a:p>
            <a:r>
              <a:rPr lang="en-US" sz="1800" dirty="0"/>
              <a:t>Click the Equivalency link</a:t>
            </a:r>
          </a:p>
          <a:p>
            <a:r>
              <a:rPr lang="en-US" sz="1800" dirty="0"/>
              <a:t>Scroll to the bottom of the page</a:t>
            </a:r>
          </a:p>
          <a:p>
            <a:pPr marL="0" indent="0">
              <a:buNone/>
            </a:pPr>
            <a:endParaRPr lang="en-US" sz="1800" dirty="0"/>
          </a:p>
          <a:p>
            <a:pPr marL="0" indent="0">
              <a:buNone/>
            </a:pPr>
            <a:r>
              <a:rPr lang="en-US" sz="1800" dirty="0"/>
              <a:t>The application documents are different for Master’s degree equivalency and Non-Master’s equivalency. </a:t>
            </a:r>
          </a:p>
          <a:p>
            <a:pPr marL="0" indent="0">
              <a:buNone/>
            </a:pPr>
            <a:endParaRPr lang="en-US" sz="1800" dirty="0"/>
          </a:p>
          <a:p>
            <a:pPr marL="0" indent="0">
              <a:buNone/>
            </a:pPr>
            <a:r>
              <a:rPr lang="en-US" sz="1800" dirty="0"/>
              <a:t>Click to the next slide for more detail</a:t>
            </a:r>
          </a:p>
        </p:txBody>
      </p:sp>
      <p:pic>
        <p:nvPicPr>
          <p:cNvPr id="14" name="Picture 13" descr="The COS About Us webpage">
            <a:extLst>
              <a:ext uri="{FF2B5EF4-FFF2-40B4-BE49-F238E27FC236}">
                <a16:creationId xmlns:a16="http://schemas.microsoft.com/office/drawing/2014/main" id="{E7C6E3AB-337C-5472-B7A3-153ADD16FB2A}"/>
              </a:ext>
            </a:extLst>
          </p:cNvPr>
          <p:cNvPicPr>
            <a:picLocks noChangeAspect="1"/>
          </p:cNvPicPr>
          <p:nvPr/>
        </p:nvPicPr>
        <p:blipFill>
          <a:blip r:embed="rId2"/>
          <a:stretch>
            <a:fillRect/>
          </a:stretch>
        </p:blipFill>
        <p:spPr>
          <a:xfrm>
            <a:off x="5860030" y="2215915"/>
            <a:ext cx="5239704" cy="4210981"/>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3A959AF5-3D65-3949-D869-4AA55D9C41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sp>
        <p:nvSpPr>
          <p:cNvPr id="24" name="Arrow: Striped Right 23">
            <a:extLst>
              <a:ext uri="{FF2B5EF4-FFF2-40B4-BE49-F238E27FC236}">
                <a16:creationId xmlns:a16="http://schemas.microsoft.com/office/drawing/2014/main" id="{3626BC4C-B285-E70E-2255-1EFA904E2876}"/>
              </a:ext>
              <a:ext uri="{C183D7F6-B498-43B3-948B-1728B52AA6E4}">
                <adec:decorative xmlns:adec="http://schemas.microsoft.com/office/drawing/2017/decorative" val="1"/>
              </a:ext>
            </a:extLst>
          </p:cNvPr>
          <p:cNvSpPr/>
          <p:nvPr/>
        </p:nvSpPr>
        <p:spPr>
          <a:xfrm rot="2820975">
            <a:off x="7066501" y="179687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D1D8B3-55BD-A876-35C1-821A455792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17" name="Oval 16">
            <a:extLst>
              <a:ext uri="{FF2B5EF4-FFF2-40B4-BE49-F238E27FC236}">
                <a16:creationId xmlns:a16="http://schemas.microsoft.com/office/drawing/2014/main" id="{A57E5553-A129-19C1-1BA4-A55E74C1F62E}"/>
              </a:ext>
              <a:ext uri="{C183D7F6-B498-43B3-948B-1728B52AA6E4}">
                <adec:decorative xmlns:adec="http://schemas.microsoft.com/office/drawing/2017/decorative" val="1"/>
              </a:ext>
            </a:extLst>
          </p:cNvPr>
          <p:cNvSpPr/>
          <p:nvPr/>
        </p:nvSpPr>
        <p:spPr>
          <a:xfrm>
            <a:off x="7717998" y="2405743"/>
            <a:ext cx="416352" cy="288471"/>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F4A5DA-BD72-A6F3-4470-B46E7875BE72}"/>
              </a:ext>
              <a:ext uri="{C183D7F6-B498-43B3-948B-1728B52AA6E4}">
                <adec:decorative xmlns:adec="http://schemas.microsoft.com/office/drawing/2017/decorative" val="1"/>
              </a:ext>
            </a:extLst>
          </p:cNvPr>
          <p:cNvSpPr/>
          <p:nvPr/>
        </p:nvSpPr>
        <p:spPr>
          <a:xfrm>
            <a:off x="5908431" y="5129684"/>
            <a:ext cx="1331406" cy="132938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OS Human Resources webpage">
            <a:extLst>
              <a:ext uri="{FF2B5EF4-FFF2-40B4-BE49-F238E27FC236}">
                <a16:creationId xmlns:a16="http://schemas.microsoft.com/office/drawing/2014/main" id="{D2E01A31-F6B9-D6AE-EACE-5927F5DDEF9D}"/>
              </a:ext>
            </a:extLst>
          </p:cNvPr>
          <p:cNvPicPr>
            <a:picLocks noChangeAspect="1"/>
          </p:cNvPicPr>
          <p:nvPr/>
        </p:nvPicPr>
        <p:blipFill>
          <a:blip r:embed="rId5"/>
          <a:stretch>
            <a:fillRect/>
          </a:stretch>
        </p:blipFill>
        <p:spPr>
          <a:xfrm>
            <a:off x="6914006" y="1672257"/>
            <a:ext cx="4584460" cy="4801886"/>
          </a:xfrm>
          <a:prstGeom prst="rect">
            <a:avLst/>
          </a:prstGeom>
          <a:effectLst>
            <a:outerShdw blurRad="63500" sx="102000" sy="102000" algn="ctr" rotWithShape="0">
              <a:prstClr val="black">
                <a:alpha val="40000"/>
              </a:prstClr>
            </a:outerShdw>
          </a:effectLst>
        </p:spPr>
      </p:pic>
      <p:sp>
        <p:nvSpPr>
          <p:cNvPr id="20" name="Rectangle 19">
            <a:extLst>
              <a:ext uri="{FF2B5EF4-FFF2-40B4-BE49-F238E27FC236}">
                <a16:creationId xmlns:a16="http://schemas.microsoft.com/office/drawing/2014/main" id="{1291F426-6F1C-2B6D-EED7-8E0E64121A9F}"/>
              </a:ext>
              <a:ext uri="{C183D7F6-B498-43B3-948B-1728B52AA6E4}">
                <adec:decorative xmlns:adec="http://schemas.microsoft.com/office/drawing/2017/decorative" val="1"/>
              </a:ext>
            </a:extLst>
          </p:cNvPr>
          <p:cNvSpPr/>
          <p:nvPr/>
        </p:nvSpPr>
        <p:spPr>
          <a:xfrm>
            <a:off x="6962407" y="5305530"/>
            <a:ext cx="1171943" cy="115353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he Equivalency Webpage">
            <a:extLst>
              <a:ext uri="{FF2B5EF4-FFF2-40B4-BE49-F238E27FC236}">
                <a16:creationId xmlns:a16="http://schemas.microsoft.com/office/drawing/2014/main" id="{1D03C82C-E05A-30D3-9E90-19D6D5550DF9}"/>
              </a:ext>
            </a:extLst>
          </p:cNvPr>
          <p:cNvPicPr>
            <a:picLocks noGrp="1" noChangeAspect="1"/>
          </p:cNvPicPr>
          <p:nvPr>
            <p:ph idx="1"/>
          </p:nvPr>
        </p:nvPicPr>
        <p:blipFill>
          <a:blip r:embed="rId6"/>
          <a:srcRect/>
          <a:stretch/>
        </p:blipFill>
        <p:spPr>
          <a:xfrm>
            <a:off x="7717998" y="1028420"/>
            <a:ext cx="4196411" cy="5430651"/>
          </a:xfrm>
          <a:effectLst>
            <a:outerShdw blurRad="63500" sx="102000" sy="102000" algn="ctr" rotWithShape="0">
              <a:prstClr val="black">
                <a:alpha val="40000"/>
              </a:prstClr>
            </a:outerShdw>
          </a:effectLst>
        </p:spPr>
      </p:pic>
      <p:pic>
        <p:nvPicPr>
          <p:cNvPr id="22" name="Picture 21" descr="A list of forms and instructions on the Equivalency webpage">
            <a:extLst>
              <a:ext uri="{FF2B5EF4-FFF2-40B4-BE49-F238E27FC236}">
                <a16:creationId xmlns:a16="http://schemas.microsoft.com/office/drawing/2014/main" id="{6B4B404C-39AA-ABEF-A8B1-EF131648583D}"/>
              </a:ext>
            </a:extLst>
          </p:cNvPr>
          <p:cNvPicPr>
            <a:picLocks noChangeAspect="1"/>
          </p:cNvPicPr>
          <p:nvPr/>
        </p:nvPicPr>
        <p:blipFill>
          <a:blip r:embed="rId7"/>
          <a:stretch>
            <a:fillRect/>
          </a:stretch>
        </p:blipFill>
        <p:spPr>
          <a:xfrm>
            <a:off x="7731694" y="4873447"/>
            <a:ext cx="4182715" cy="1561186"/>
          </a:xfrm>
          <a:prstGeom prst="rect">
            <a:avLst/>
          </a:prstGeom>
        </p:spPr>
      </p:pic>
      <p:sp>
        <p:nvSpPr>
          <p:cNvPr id="23" name="Rectangle 22">
            <a:extLst>
              <a:ext uri="{FF2B5EF4-FFF2-40B4-BE49-F238E27FC236}">
                <a16:creationId xmlns:a16="http://schemas.microsoft.com/office/drawing/2014/main" id="{9D1F14BC-0B72-CDF0-A99E-B05111672621}"/>
              </a:ext>
              <a:ext uri="{C183D7F6-B498-43B3-948B-1728B52AA6E4}">
                <adec:decorative xmlns:adec="http://schemas.microsoft.com/office/drawing/2017/decorative" val="1"/>
              </a:ext>
            </a:extLst>
          </p:cNvPr>
          <p:cNvSpPr/>
          <p:nvPr/>
        </p:nvSpPr>
        <p:spPr>
          <a:xfrm>
            <a:off x="7717998" y="4873447"/>
            <a:ext cx="4196411" cy="158562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Striped Right 24">
            <a:extLst>
              <a:ext uri="{FF2B5EF4-FFF2-40B4-BE49-F238E27FC236}">
                <a16:creationId xmlns:a16="http://schemas.microsoft.com/office/drawing/2014/main" id="{821A3628-13DA-F697-09E8-8C2AC468AC53}"/>
              </a:ext>
              <a:ext uri="{C183D7F6-B498-43B3-948B-1728B52AA6E4}">
                <adec:decorative xmlns:adec="http://schemas.microsoft.com/office/drawing/2017/decorative" val="1"/>
              </a:ext>
            </a:extLst>
          </p:cNvPr>
          <p:cNvSpPr/>
          <p:nvPr/>
        </p:nvSpPr>
        <p:spPr>
          <a:xfrm rot="2820975">
            <a:off x="5209231" y="4492282"/>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Striped Right 26">
            <a:extLst>
              <a:ext uri="{FF2B5EF4-FFF2-40B4-BE49-F238E27FC236}">
                <a16:creationId xmlns:a16="http://schemas.microsoft.com/office/drawing/2014/main" id="{DE518505-502D-85F3-27CD-378611E4F736}"/>
              </a:ext>
              <a:ext uri="{C183D7F6-B498-43B3-948B-1728B52AA6E4}">
                <adec:decorative xmlns:adec="http://schemas.microsoft.com/office/drawing/2017/decorative" val="1"/>
              </a:ext>
            </a:extLst>
          </p:cNvPr>
          <p:cNvSpPr/>
          <p:nvPr/>
        </p:nvSpPr>
        <p:spPr>
          <a:xfrm rot="2820975">
            <a:off x="6968495" y="4244077"/>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Striped Right 25">
            <a:extLst>
              <a:ext uri="{FF2B5EF4-FFF2-40B4-BE49-F238E27FC236}">
                <a16:creationId xmlns:a16="http://schemas.microsoft.com/office/drawing/2014/main" id="{6B325BF5-2893-DDC9-EC76-366B21662E85}"/>
              </a:ext>
              <a:ext uri="{C183D7F6-B498-43B3-948B-1728B52AA6E4}">
                <adec:decorative xmlns:adec="http://schemas.microsoft.com/office/drawing/2017/decorative" val="1"/>
              </a:ext>
            </a:extLst>
          </p:cNvPr>
          <p:cNvSpPr/>
          <p:nvPr/>
        </p:nvSpPr>
        <p:spPr>
          <a:xfrm rot="2820975">
            <a:off x="6233074" y="471389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373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P spid="25" grpId="0" animBg="1"/>
      <p:bldP spid="27"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40E8D-EEEE-D695-48F7-0C476C8D0C5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DCF2AFA-5951-249A-6995-A29597E652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897B2D1D-974B-E64C-F582-13FD751426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C553D9F-6EB6-A4EC-307D-0C9774B7ADA4}"/>
              </a:ext>
            </a:extLst>
          </p:cNvPr>
          <p:cNvSpPr>
            <a:spLocks noGrp="1"/>
          </p:cNvSpPr>
          <p:nvPr>
            <p:ph type="title"/>
          </p:nvPr>
        </p:nvSpPr>
        <p:spPr>
          <a:xfrm>
            <a:off x="663388" y="858181"/>
            <a:ext cx="6795247" cy="1325563"/>
          </a:xfrm>
        </p:spPr>
        <p:txBody>
          <a:bodyPr/>
          <a:lstStyle/>
          <a:p>
            <a:r>
              <a:rPr lang="en-US" dirty="0"/>
              <a:t>Instructions and Forms</a:t>
            </a:r>
          </a:p>
        </p:txBody>
      </p:sp>
      <p:sp>
        <p:nvSpPr>
          <p:cNvPr id="7" name="Content Placeholder 2">
            <a:extLst>
              <a:ext uri="{FF2B5EF4-FFF2-40B4-BE49-F238E27FC236}">
                <a16:creationId xmlns:a16="http://schemas.microsoft.com/office/drawing/2014/main" id="{F2BF2210-2BE9-E471-56F9-A34ABCBBF05C}"/>
              </a:ext>
            </a:extLst>
          </p:cNvPr>
          <p:cNvSpPr txBox="1">
            <a:spLocks/>
          </p:cNvSpPr>
          <p:nvPr/>
        </p:nvSpPr>
        <p:spPr>
          <a:xfrm>
            <a:off x="663388" y="2183743"/>
            <a:ext cx="10927386" cy="4275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image below illustrates the options available to applicants and hiring committees. Download the instructions that apply.</a:t>
            </a:r>
          </a:p>
          <a:p>
            <a:pPr marL="0" indent="0">
              <a:buNone/>
            </a:pPr>
            <a:endParaRPr lang="en-US" sz="1800" dirty="0"/>
          </a:p>
        </p:txBody>
      </p:sp>
      <p:pic>
        <p:nvPicPr>
          <p:cNvPr id="22" name="Picture 21" descr="A list of forms and instructions on the Equivalency webpage">
            <a:extLst>
              <a:ext uri="{FF2B5EF4-FFF2-40B4-BE49-F238E27FC236}">
                <a16:creationId xmlns:a16="http://schemas.microsoft.com/office/drawing/2014/main" id="{760F0641-0F58-E2FC-49B0-E903A056AF6F}"/>
              </a:ext>
            </a:extLst>
          </p:cNvPr>
          <p:cNvPicPr>
            <a:picLocks noChangeAspect="1"/>
          </p:cNvPicPr>
          <p:nvPr/>
        </p:nvPicPr>
        <p:blipFill>
          <a:blip r:embed="rId4"/>
          <a:stretch>
            <a:fillRect/>
          </a:stretch>
        </p:blipFill>
        <p:spPr>
          <a:xfrm>
            <a:off x="2199346" y="2912212"/>
            <a:ext cx="9715063" cy="36261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5308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2542-5EB5-B77B-F2F3-824A54C904C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CD56A2D-25D9-EB9F-7568-C0F8218FF2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945686B0-F5ED-9F65-1E1C-3FBB58ACBB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B24066D5-EE2B-14FE-3E67-E26784A18851}"/>
              </a:ext>
            </a:extLst>
          </p:cNvPr>
          <p:cNvSpPr>
            <a:spLocks noGrp="1"/>
          </p:cNvSpPr>
          <p:nvPr>
            <p:ph type="title"/>
          </p:nvPr>
        </p:nvSpPr>
        <p:spPr>
          <a:xfrm>
            <a:off x="663389" y="858181"/>
            <a:ext cx="3371284" cy="1325563"/>
          </a:xfrm>
        </p:spPr>
        <p:txBody>
          <a:bodyPr/>
          <a:lstStyle/>
          <a:p>
            <a:r>
              <a:rPr lang="en-US" dirty="0"/>
              <a:t>Applicant Forms</a:t>
            </a:r>
          </a:p>
        </p:txBody>
      </p:sp>
      <p:sp>
        <p:nvSpPr>
          <p:cNvPr id="7" name="Content Placeholder 2">
            <a:extLst>
              <a:ext uri="{FF2B5EF4-FFF2-40B4-BE49-F238E27FC236}">
                <a16:creationId xmlns:a16="http://schemas.microsoft.com/office/drawing/2014/main" id="{D40734AB-ECD7-A082-34FE-E0A819ACCCA6}"/>
              </a:ext>
            </a:extLst>
          </p:cNvPr>
          <p:cNvSpPr txBox="1">
            <a:spLocks/>
          </p:cNvSpPr>
          <p:nvPr/>
        </p:nvSpPr>
        <p:spPr>
          <a:xfrm>
            <a:off x="663389" y="2239283"/>
            <a:ext cx="3579108" cy="39555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In both the Master’s and Non-Master’s forms, the form fields will expand to include all the information entered. Use these forms to compare your credentials to the minimum qualifying credentials from another institution (or to work experience for non-Master’s applicants).</a:t>
            </a:r>
          </a:p>
          <a:p>
            <a:pPr marL="0" indent="0">
              <a:buNone/>
            </a:pPr>
            <a:r>
              <a:rPr lang="en-US" sz="1800" dirty="0"/>
              <a:t>The next slides have detailed instructions. The links below will take you directly to the relevant section:</a:t>
            </a:r>
          </a:p>
          <a:p>
            <a:r>
              <a:rPr lang="en-US" sz="1800" dirty="0">
                <a:hlinkClick r:id="rId4" action="ppaction://hlinksldjump"/>
              </a:rPr>
              <a:t>Master’s Equivalency</a:t>
            </a:r>
            <a:endParaRPr lang="en-US" sz="1800" dirty="0"/>
          </a:p>
          <a:p>
            <a:r>
              <a:rPr lang="en-US" sz="1800" dirty="0">
                <a:hlinkClick r:id="rId5" action="ppaction://hlinksldjump"/>
              </a:rPr>
              <a:t>Non-Master’s Equivalency</a:t>
            </a:r>
            <a:endParaRPr lang="en-US" sz="1800" dirty="0"/>
          </a:p>
        </p:txBody>
      </p:sp>
      <p:pic>
        <p:nvPicPr>
          <p:cNvPr id="10" name="Picture 9" descr="The Master's Application fillable form">
            <a:extLst>
              <a:ext uri="{FF2B5EF4-FFF2-40B4-BE49-F238E27FC236}">
                <a16:creationId xmlns:a16="http://schemas.microsoft.com/office/drawing/2014/main" id="{FDB2D43F-FFCE-291B-0125-A5B873C5C805}"/>
              </a:ext>
            </a:extLst>
          </p:cNvPr>
          <p:cNvPicPr>
            <a:picLocks noChangeAspect="1"/>
          </p:cNvPicPr>
          <p:nvPr/>
        </p:nvPicPr>
        <p:blipFill>
          <a:blip r:embed="rId6"/>
          <a:stretch>
            <a:fillRect/>
          </a:stretch>
        </p:blipFill>
        <p:spPr>
          <a:xfrm>
            <a:off x="4195361" y="1150245"/>
            <a:ext cx="7882581" cy="50445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367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BEA94-22F8-C736-A226-C2D25DA777D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8479879-55CB-468E-ED7B-99F0CB203B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BA13EA5-F195-F9ED-D66D-8FA1DAEDF4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F602150E-48E1-F8C6-8FDE-B22F42217D50}"/>
              </a:ext>
            </a:extLst>
          </p:cNvPr>
          <p:cNvSpPr>
            <a:spLocks noGrp="1"/>
          </p:cNvSpPr>
          <p:nvPr>
            <p:ph type="title"/>
          </p:nvPr>
        </p:nvSpPr>
        <p:spPr>
          <a:xfrm>
            <a:off x="663388" y="858181"/>
            <a:ext cx="6795247" cy="1325563"/>
          </a:xfrm>
        </p:spPr>
        <p:txBody>
          <a:bodyPr/>
          <a:lstStyle/>
          <a:p>
            <a:r>
              <a:rPr lang="en-US" dirty="0"/>
              <a:t>The Master’s Form Page 1</a:t>
            </a:r>
          </a:p>
        </p:txBody>
      </p:sp>
      <p:sp>
        <p:nvSpPr>
          <p:cNvPr id="7" name="Content Placeholder 2">
            <a:extLst>
              <a:ext uri="{FF2B5EF4-FFF2-40B4-BE49-F238E27FC236}">
                <a16:creationId xmlns:a16="http://schemas.microsoft.com/office/drawing/2014/main" id="{800D9FEF-7B41-105F-1555-F7FFBCF6DB0D}"/>
              </a:ext>
            </a:extLst>
          </p:cNvPr>
          <p:cNvSpPr txBox="1">
            <a:spLocks/>
          </p:cNvSpPr>
          <p:nvPr/>
        </p:nvSpPr>
        <p:spPr>
          <a:xfrm>
            <a:off x="663388" y="2318681"/>
            <a:ext cx="6934616" cy="42394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Some aspects of this form should be self-explanatory and are not addressed here, but some important items will be highlighted in this slideshow.</a:t>
            </a:r>
          </a:p>
          <a:p>
            <a:pPr marL="0" indent="0">
              <a:buNone/>
            </a:pPr>
            <a:r>
              <a:rPr lang="en-US" sz="1800" dirty="0"/>
              <a:t>By “Current Degree” this form asks that you fill in the degree (or degrees) you actually have. “Granting Institution” is where your degree(s) came from and a link to the program is desirable.</a:t>
            </a:r>
          </a:p>
          <a:p>
            <a:pPr marL="0" indent="0">
              <a:buNone/>
            </a:pPr>
            <a:r>
              <a:rPr lang="en-US" sz="1800" dirty="0"/>
              <a:t>“Min Qual Degree” is the degree or degrees you will be comparing your education to. You may choose to compare your education to the minimum qualifying degree from any accredited institution of higher education. “Institution” is where you have chosen to compare and a link to the program is desired.</a:t>
            </a:r>
          </a:p>
          <a:p>
            <a:pPr marL="0" indent="0">
              <a:buNone/>
            </a:pPr>
            <a:r>
              <a:rPr lang="en-US" sz="1800" dirty="0"/>
              <a:t>“Program Requirements” is a form field in which all the requirements for the minimum qualifying program(s) you have chosen to compare to can be listed. You should note “core” courses, whether electives allow for undergraduate coursework, and any other specifics.</a:t>
            </a:r>
          </a:p>
          <a:p>
            <a:pPr marL="0" indent="0">
              <a:buNone/>
            </a:pPr>
            <a:r>
              <a:rPr lang="en-US" sz="1800" dirty="0"/>
              <a:t>The committee is not bothered by long entries and in fact would prefer to have too much information than not enough.</a:t>
            </a:r>
          </a:p>
        </p:txBody>
      </p:sp>
      <p:pic>
        <p:nvPicPr>
          <p:cNvPr id="10" name="Picture 9" descr="Master's fillable form, page 1">
            <a:extLst>
              <a:ext uri="{FF2B5EF4-FFF2-40B4-BE49-F238E27FC236}">
                <a16:creationId xmlns:a16="http://schemas.microsoft.com/office/drawing/2014/main" id="{0CFFE93B-911A-F83F-A362-C2C64A598511}"/>
              </a:ext>
            </a:extLst>
          </p:cNvPr>
          <p:cNvPicPr>
            <a:picLocks noChangeAspect="1"/>
          </p:cNvPicPr>
          <p:nvPr/>
        </p:nvPicPr>
        <p:blipFill>
          <a:blip r:embed="rId5"/>
          <a:srcRect r="50439"/>
          <a:stretch>
            <a:fillRect/>
          </a:stretch>
        </p:blipFill>
        <p:spPr>
          <a:xfrm>
            <a:off x="7689094" y="1150244"/>
            <a:ext cx="4188058" cy="5407847"/>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A6081F82-4136-BEF8-EB4B-57F58174E545}"/>
              </a:ext>
              <a:ext uri="{C183D7F6-B498-43B3-948B-1728B52AA6E4}">
                <adec:decorative xmlns:adec="http://schemas.microsoft.com/office/drawing/2017/decorative" val="1"/>
              </a:ext>
            </a:extLst>
          </p:cNvPr>
          <p:cNvSpPr/>
          <p:nvPr/>
        </p:nvSpPr>
        <p:spPr>
          <a:xfrm rot="2820975">
            <a:off x="7495231" y="356276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9828884A-6037-AABC-3539-B899A05A22E1}"/>
              </a:ext>
              <a:ext uri="{C183D7F6-B498-43B3-948B-1728B52AA6E4}">
                <adec:decorative xmlns:adec="http://schemas.microsoft.com/office/drawing/2017/decorative" val="1"/>
              </a:ext>
            </a:extLst>
          </p:cNvPr>
          <p:cNvSpPr/>
          <p:nvPr/>
        </p:nvSpPr>
        <p:spPr>
          <a:xfrm rot="2820975">
            <a:off x="9133116" y="3562766"/>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extLst>
              <a:ext uri="{FF2B5EF4-FFF2-40B4-BE49-F238E27FC236}">
                <a16:creationId xmlns:a16="http://schemas.microsoft.com/office/drawing/2014/main" id="{950564E8-2626-6691-612C-D7FB42DB9539}"/>
              </a:ext>
              <a:ext uri="{C183D7F6-B498-43B3-948B-1728B52AA6E4}">
                <adec:decorative xmlns:adec="http://schemas.microsoft.com/office/drawing/2017/decorative" val="1"/>
              </a:ext>
            </a:extLst>
          </p:cNvPr>
          <p:cNvSpPr/>
          <p:nvPr/>
        </p:nvSpPr>
        <p:spPr>
          <a:xfrm rot="2820975">
            <a:off x="7511981" y="4428596"/>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988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_PowerPointTemplate_2019" id="{19B25C40-74B5-6F47-89F7-4D644004D40A}" vid="{F3E2D26B-B1C9-5549-8685-357A226A32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207d1cde-2ad7-42d1-8de9-88e883b7bab0">Hiring Procedures</Category>
    <PublishingExpirationDate xmlns="http://schemas.microsoft.com/sharepoint/v3" xsi:nil="true"/>
    <PublishingStartDate xmlns="http://schemas.microsoft.com/sharepoint/v3" xsi:nil="true"/>
    <Personnel_x0020_Type xmlns="207d1cde-2ad7-42d1-8de9-88e883b7bab0">District-Wide</Personnel_x0020_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C743FF896CE9429F182FCB6CD0F7AE" ma:contentTypeVersion="4" ma:contentTypeDescription="Create a new document." ma:contentTypeScope="" ma:versionID="d56b2d5bb8a97693d20f69e9fe7438fc">
  <xsd:schema xmlns:xsd="http://www.w3.org/2001/XMLSchema" xmlns:xs="http://www.w3.org/2001/XMLSchema" xmlns:p="http://schemas.microsoft.com/office/2006/metadata/properties" xmlns:ns1="http://schemas.microsoft.com/sharepoint/v3" xmlns:ns2="78f31a23-c5ca-4660-a45b-ce709fb48214" xmlns:ns3="207d1cde-2ad7-42d1-8de9-88e883b7bab0" targetNamespace="http://schemas.microsoft.com/office/2006/metadata/properties" ma:root="true" ma:fieldsID="3110daca9d49cc62ddacefbe0e74f57f" ns1:_="" ns2:_="" ns3:_="">
    <xsd:import namespace="http://schemas.microsoft.com/sharepoint/v3"/>
    <xsd:import namespace="78f31a23-c5ca-4660-a45b-ce709fb48214"/>
    <xsd:import namespace="207d1cde-2ad7-42d1-8de9-88e883b7bab0"/>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3:Personnel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f31a23-c5ca-4660-a45b-ce709fb4821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7d1cde-2ad7-42d1-8de9-88e883b7bab0" elementFormDefault="qualified">
    <xsd:import namespace="http://schemas.microsoft.com/office/2006/documentManagement/types"/>
    <xsd:import namespace="http://schemas.microsoft.com/office/infopath/2007/PartnerControls"/>
    <xsd:element name="Category" ma:index="11" nillable="true" ma:displayName="Category" ma:default="Hiring Procedures" ma:format="Dropdown" ma:internalName="Category">
      <xsd:simpleType>
        <xsd:union memberTypes="dms:Text">
          <xsd:simpleType>
            <xsd:restriction base="dms:Choice">
              <xsd:enumeration value="Hiring Procedures"/>
              <xsd:enumeration value="Personnel Forms"/>
              <xsd:enumeration value="Employee Resources"/>
              <xsd:enumeration value="Seniority Lists"/>
              <xsd:enumeration value="Salary Schedules"/>
            </xsd:restriction>
          </xsd:simpleType>
        </xsd:union>
      </xsd:simpleType>
    </xsd:element>
    <xsd:element name="Personnel_x0020_Type" ma:index="12" nillable="true" ma:displayName="Sorted" ma:default="District-Wide" ma:format="Dropdown" ma:internalName="Personnel_x0020_Type">
      <xsd:simpleType>
        <xsd:restriction base="dms:Choice">
          <xsd:enumeration value="District-Wide"/>
          <xsd:enumeration value="Adjunct Faculty"/>
          <xsd:enumeration value="Full-Time Faculty"/>
          <xsd:enumeration value="Classified Employees"/>
          <xsd:enumeration value="Confidential Employees"/>
          <xsd:enumeration value="Management Employees"/>
          <xsd:enumeration value="HR Forms"/>
          <xsd:enumeration value="Classified/Confidential Employe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C6270D-721F-4F56-A86D-CAFCF6AC1906}">
  <ds:schemaRefs>
    <ds:schemaRef ds:uri="http://purl.org/dc/dcmitype/"/>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af013566-a29c-422b-bd61-ba45b8cb1725"/>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C641EA36-ACAE-4B56-8B47-AA00C4E05C43}"/>
</file>

<file path=customXml/itemProps3.xml><?xml version="1.0" encoding="utf-8"?>
<ds:datastoreItem xmlns:ds="http://schemas.openxmlformats.org/officeDocument/2006/customXml" ds:itemID="{0E0F2717-AEAB-47AE-9BD0-EED2D1C568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COS_PowerPointTemplate_2019</Template>
  <TotalTime>886</TotalTime>
  <Words>1899</Words>
  <Application>Microsoft Office PowerPoint</Application>
  <PresentationFormat>Widescreen</PresentationFormat>
  <Paragraphs>89</Paragraphs>
  <Slides>15</Slides>
  <Notes>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Equivalency Guide for Applicants</vt:lpstr>
      <vt:lpstr>Slideshow Section Menu</vt:lpstr>
      <vt:lpstr>Overview of the Process</vt:lpstr>
      <vt:lpstr>Additional Considerations</vt:lpstr>
      <vt:lpstr>Principles</vt:lpstr>
      <vt:lpstr>Documents for Equivalency</vt:lpstr>
      <vt:lpstr>Instructions and Forms</vt:lpstr>
      <vt:lpstr>Applicant Forms</vt:lpstr>
      <vt:lpstr>The Master’s Form Page 1</vt:lpstr>
      <vt:lpstr>The Master’s Form Page 2</vt:lpstr>
      <vt:lpstr>Finishing the Master’s Form</vt:lpstr>
      <vt:lpstr>The Non-Master’s Form</vt:lpstr>
      <vt:lpstr>The Non-Master’s Form Part 1</vt:lpstr>
      <vt:lpstr>The Non-Master’s Form Part 2</vt:lpstr>
      <vt:lpstr>The Non-Master’s Form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for Equivalency</dc:title>
  <dc:creator>David Hurst</dc:creator>
  <cp:lastModifiedBy>David Hurst</cp:lastModifiedBy>
  <cp:revision>24</cp:revision>
  <dcterms:created xsi:type="dcterms:W3CDTF">2025-09-22T17:42:40Z</dcterms:created>
  <dcterms:modified xsi:type="dcterms:W3CDTF">2026-03-26T20:31:05Z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0x010100D3C743FF896CE9429F182FCB6CD0F7AE</vt:lpwstr>
  </property>
</Properties>
</file>