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slides/slide14.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presentation.xml" ContentType="application/vnd.openxmlformats-officedocument.presentationml.presentation.main+xml"/>
  <Override PartName="/ppt/slides/slide13.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2.xml" ContentType="application/vnd.openxmlformats-officedocument.presentationml.slideLayout+xml"/>
  <Override PartName="/ppt/slideLayouts/slideLayout20.xml" ContentType="application/vnd.openxmlformats-officedocument.presentationml.slideLayout+xml"/>
  <Override PartName="/ppt/slideLayouts/slideLayout4.xml" ContentType="application/vnd.openxmlformats-officedocument.presentationml.slideLayout+xml"/>
  <Override PartName="/ppt/slideLayouts/slideLayout21.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handoutMasterIdLst>
    <p:handoutMasterId r:id="rId22"/>
  </p:handoutMasterIdLst>
  <p:sldIdLst>
    <p:sldId id="258" r:id="rId6"/>
    <p:sldId id="259" r:id="rId7"/>
    <p:sldId id="260" r:id="rId8"/>
    <p:sldId id="263" r:id="rId9"/>
    <p:sldId id="264" r:id="rId10"/>
    <p:sldId id="265" r:id="rId11"/>
    <p:sldId id="266" r:id="rId12"/>
    <p:sldId id="261" r:id="rId13"/>
    <p:sldId id="270" r:id="rId14"/>
    <p:sldId id="268" r:id="rId15"/>
    <p:sldId id="269" r:id="rId16"/>
    <p:sldId id="272" r:id="rId17"/>
    <p:sldId id="271" r:id="rId18"/>
    <p:sldId id="262" r:id="rId19"/>
    <p:sldId id="267" r:id="rId20"/>
    <p:sldId id="273" r:id="rId2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110" y="6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customXml" Target="../customXml/item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1ABF727F-6132-4120-9F90-E32540376A49}" type="datetimeFigureOut">
              <a:rPr lang="en-US" smtClean="0"/>
              <a:t>9/5/2018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D034DF13-89D4-49F5-8119-0A9F3EE4E2D6}" type="slidenum">
              <a:rPr lang="en-US" smtClean="0"/>
              <a:t>‹#›</a:t>
            </a:fld>
            <a:endParaRPr lang="en-US"/>
          </a:p>
        </p:txBody>
      </p:sp>
    </p:spTree>
    <p:extLst>
      <p:ext uri="{BB962C8B-B14F-4D97-AF65-F5344CB8AC3E}">
        <p14:creationId xmlns:p14="http://schemas.microsoft.com/office/powerpoint/2010/main" val="31806018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descr="COS PPT16.BMP"/>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1361" y="334564"/>
            <a:ext cx="8681278" cy="6188872"/>
          </a:xfrm>
          <a:prstGeom prst="rect">
            <a:avLst/>
          </a:prstGeom>
        </p:spPr>
      </p:pic>
    </p:spTree>
    <p:extLst>
      <p:ext uri="{BB962C8B-B14F-4D97-AF65-F5344CB8AC3E}">
        <p14:creationId xmlns:p14="http://schemas.microsoft.com/office/powerpoint/2010/main" val="50611885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CC9030-8B77-444E-8A3C-4F631E0B9D2C}" type="datetimeFigureOut">
              <a:rPr lang="en-US" smtClean="0"/>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3861284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08015"/>
            <a:ext cx="2057400" cy="491814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208015"/>
            <a:ext cx="6019800" cy="491814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CC9030-8B77-444E-8A3C-4F631E0B9D2C}" type="datetimeFigureOut">
              <a:rPr lang="en-US" smtClean="0"/>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636021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chemeClr val="bg1"/>
        </a:solidFill>
        <a:effectLst/>
      </p:bgPr>
    </p:bg>
    <p:spTree>
      <p:nvGrpSpPr>
        <p:cNvPr id="1" name=""/>
        <p:cNvGrpSpPr/>
        <p:nvPr/>
      </p:nvGrpSpPr>
      <p:grpSpPr>
        <a:xfrm>
          <a:off x="0" y="0"/>
          <a:ext cx="0" cy="0"/>
          <a:chOff x="0" y="0"/>
          <a:chExt cx="0" cy="0"/>
        </a:xfrm>
      </p:grpSpPr>
      <p:pic>
        <p:nvPicPr>
          <p:cNvPr id="3" name="Picture 2" descr="COS PPT16.BMP"/>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1361" y="334564"/>
            <a:ext cx="8681278" cy="6188872"/>
          </a:xfrm>
          <a:prstGeom prst="rect">
            <a:avLst/>
          </a:prstGeom>
        </p:spPr>
      </p:pic>
    </p:spTree>
    <p:extLst>
      <p:ext uri="{BB962C8B-B14F-4D97-AF65-F5344CB8AC3E}">
        <p14:creationId xmlns:p14="http://schemas.microsoft.com/office/powerpoint/2010/main" val="211306500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CC9030-8B77-444E-8A3C-4F631E0B9D2C}" type="datetimeFigureOut">
              <a:rPr lang="en-US" smtClean="0"/>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364051403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CC9030-8B77-444E-8A3C-4F631E0B9D2C}" type="datetimeFigureOut">
              <a:rPr lang="en-US" smtClean="0"/>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39267390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CC9030-8B77-444E-8A3C-4F631E0B9D2C}" type="datetimeFigureOut">
              <a:rPr lang="en-US" smtClean="0"/>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31213390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CC9030-8B77-444E-8A3C-4F631E0B9D2C}" type="datetimeFigureOut">
              <a:rPr lang="en-US" smtClean="0"/>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1717386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CC9030-8B77-444E-8A3C-4F631E0B9D2C}" type="datetimeFigureOut">
              <a:rPr lang="en-US" smtClean="0"/>
              <a:t>9/5/2018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40407419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CC9030-8B77-444E-8A3C-4F631E0B9D2C}" type="datetimeFigureOut">
              <a:rPr lang="en-US" smtClean="0"/>
              <a:t>9/5/2018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30896826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CC9030-8B77-444E-8A3C-4F631E0B9D2C}" type="datetimeFigureOut">
              <a:rPr lang="en-US" smtClean="0"/>
              <a:t>9/5/2018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2148346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CC9030-8B77-444E-8A3C-4F631E0B9D2C}" type="datetimeFigureOut">
              <a:rPr lang="en-US" smtClean="0"/>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131799456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CC9030-8B77-444E-8A3C-4F631E0B9D2C}" type="datetimeFigureOut">
              <a:rPr lang="en-US" smtClean="0"/>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24353649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CC9030-8B77-444E-8A3C-4F631E0B9D2C}" type="datetimeFigureOut">
              <a:rPr lang="en-US" smtClean="0"/>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39582092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08015"/>
            <a:ext cx="2057400" cy="491814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208015"/>
            <a:ext cx="6019800" cy="491814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CC9030-8B77-444E-8A3C-4F631E0B9D2C}" type="datetimeFigureOut">
              <a:rPr lang="en-US" smtClean="0"/>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405390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CC9030-8B77-444E-8A3C-4F631E0B9D2C}" type="datetimeFigureOut">
              <a:rPr lang="en-US" smtClean="0"/>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37286837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CC9030-8B77-444E-8A3C-4F631E0B9D2C}" type="datetimeFigureOut">
              <a:rPr lang="en-US" smtClean="0"/>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118176103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CC9030-8B77-444E-8A3C-4F631E0B9D2C}" type="datetimeFigureOut">
              <a:rPr lang="en-US" smtClean="0"/>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976567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CC9030-8B77-444E-8A3C-4F631E0B9D2C}" type="datetimeFigureOut">
              <a:rPr lang="en-US" smtClean="0"/>
              <a:t>9/5/2018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2041361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CC9030-8B77-444E-8A3C-4F631E0B9D2C}" type="datetimeFigureOut">
              <a:rPr lang="en-US" smtClean="0"/>
              <a:t>9/5/2018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2054445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CC9030-8B77-444E-8A3C-4F631E0B9D2C}" type="datetimeFigureOut">
              <a:rPr lang="en-US" smtClean="0"/>
              <a:t>9/5/2018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3948498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CC9030-8B77-444E-8A3C-4F631E0B9D2C}" type="datetimeFigureOut">
              <a:rPr lang="en-US" smtClean="0"/>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5E3A98-EEEF-854B-9552-110415BBBBA7}" type="slidenum">
              <a:rPr lang="en-US" smtClean="0"/>
              <a:t>‹#›</a:t>
            </a:fld>
            <a:endParaRPr lang="en-US"/>
          </a:p>
        </p:txBody>
      </p:sp>
    </p:spTree>
    <p:extLst>
      <p:ext uri="{BB962C8B-B14F-4D97-AF65-F5344CB8AC3E}">
        <p14:creationId xmlns:p14="http://schemas.microsoft.com/office/powerpoint/2010/main" val="2367998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PPT art2.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15900" y="247650"/>
            <a:ext cx="8698992" cy="923544"/>
          </a:xfrm>
          <a:prstGeom prst="rect">
            <a:avLst/>
          </a:prstGeom>
        </p:spPr>
      </p:pic>
      <p:sp>
        <p:nvSpPr>
          <p:cNvPr id="2" name="Title Placeholder 1"/>
          <p:cNvSpPr>
            <a:spLocks noGrp="1"/>
          </p:cNvSpPr>
          <p:nvPr>
            <p:ph type="title"/>
          </p:nvPr>
        </p:nvSpPr>
        <p:spPr>
          <a:xfrm>
            <a:off x="1828800" y="274638"/>
            <a:ext cx="6858000" cy="1143000"/>
          </a:xfrm>
          <a:prstGeom prst="rect">
            <a:avLst/>
          </a:prstGeom>
        </p:spPr>
        <p:txBody>
          <a:bodyPr vert="horz" lIns="91440" tIns="45720" rIns="91440" bIns="45720" rtlCol="0" anchor="ctr">
            <a:normAutofit/>
          </a:bodyPr>
          <a:lstStyle/>
          <a:p>
            <a:r>
              <a:rPr lang="en-US" dirty="0" smtClean="0"/>
              <a:t>COS PPT Template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CC9030-8B77-444E-8A3C-4F631E0B9D2C}" type="datetimeFigureOut">
              <a:rPr lang="en-US" smtClean="0"/>
              <a:t>9/5/2018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5E3A98-EEEF-854B-9552-110415BBBBA7}" type="slidenum">
              <a:rPr lang="en-US" smtClean="0"/>
              <a:t>‹#›</a:t>
            </a:fld>
            <a:endParaRPr lang="en-US"/>
          </a:p>
        </p:txBody>
      </p:sp>
    </p:spTree>
    <p:extLst>
      <p:ext uri="{BB962C8B-B14F-4D97-AF65-F5344CB8AC3E}">
        <p14:creationId xmlns:p14="http://schemas.microsoft.com/office/powerpoint/2010/main" val="4192850527"/>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51" r:id="rId4"/>
    <p:sldLayoutId id="2147483652" r:id="rId5"/>
    <p:sldLayoutId id="2147483653" r:id="rId6"/>
    <p:sldLayoutId id="2147483654" r:id="rId7"/>
    <p:sldLayoutId id="2147483655" r:id="rId8"/>
    <p:sldLayoutId id="2147483657" r:id="rId9"/>
    <p:sldLayoutId id="2147483658" r:id="rId10"/>
    <p:sldLayoutId id="2147483659" r:id="rId11"/>
  </p:sldLayoutIdLst>
  <p:timing>
    <p:tnLst>
      <p:par>
        <p:cTn id="1" dur="indefinite" restart="never" nodeType="tmRoot"/>
      </p:par>
    </p:tnLst>
  </p:timing>
  <p:txStyles>
    <p:titleStyle>
      <a:lvl1pPr algn="l" defTabSz="457200" rtl="0" eaLnBrk="1" latinLnBrk="0" hangingPunct="1">
        <a:spcBef>
          <a:spcPct val="0"/>
        </a:spcBef>
        <a:buNone/>
        <a:defRPr sz="4400" kern="1200" baseline="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alphaModFix amt="30000"/>
            <a:lum/>
          </a:blip>
          <a:srcRect/>
          <a:stretch>
            <a:fillRect/>
          </a:stretch>
        </a:blipFill>
        <a:effectLst/>
      </p:bgPr>
    </p:bg>
    <p:spTree>
      <p:nvGrpSpPr>
        <p:cNvPr id="1" name=""/>
        <p:cNvGrpSpPr/>
        <p:nvPr/>
      </p:nvGrpSpPr>
      <p:grpSpPr>
        <a:xfrm>
          <a:off x="0" y="0"/>
          <a:ext cx="0" cy="0"/>
          <a:chOff x="0" y="0"/>
          <a:chExt cx="0" cy="0"/>
        </a:xfrm>
      </p:grpSpPr>
      <p:pic>
        <p:nvPicPr>
          <p:cNvPr id="7" name="Picture 6" descr="PPT art2.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15900" y="247650"/>
            <a:ext cx="8698992" cy="923544"/>
          </a:xfrm>
          <a:prstGeom prst="rect">
            <a:avLst/>
          </a:prstGeom>
        </p:spPr>
      </p:pic>
      <p:sp>
        <p:nvSpPr>
          <p:cNvPr id="2" name="Title Placeholder 1"/>
          <p:cNvSpPr>
            <a:spLocks noGrp="1"/>
          </p:cNvSpPr>
          <p:nvPr>
            <p:ph type="title"/>
          </p:nvPr>
        </p:nvSpPr>
        <p:spPr>
          <a:xfrm>
            <a:off x="1828800" y="274638"/>
            <a:ext cx="6858000" cy="1143000"/>
          </a:xfrm>
          <a:prstGeom prst="rect">
            <a:avLst/>
          </a:prstGeom>
        </p:spPr>
        <p:txBody>
          <a:bodyPr vert="horz" lIns="91440" tIns="45720" rIns="91440" bIns="45720" rtlCol="0" anchor="ctr">
            <a:normAutofit/>
          </a:bodyPr>
          <a:lstStyle/>
          <a:p>
            <a:r>
              <a:rPr lang="en-US" dirty="0" smtClean="0"/>
              <a:t>COS PPT Template w/Giant</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CC9030-8B77-444E-8A3C-4F631E0B9D2C}" type="datetimeFigureOut">
              <a:rPr lang="en-US" smtClean="0"/>
              <a:t>9/5/2018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5E3A98-EEEF-854B-9552-110415BBBBA7}" type="slidenum">
              <a:rPr lang="en-US" smtClean="0"/>
              <a:t>‹#›</a:t>
            </a:fld>
            <a:endParaRPr lang="en-US"/>
          </a:p>
        </p:txBody>
      </p:sp>
    </p:spTree>
    <p:extLst>
      <p:ext uri="{BB962C8B-B14F-4D97-AF65-F5344CB8AC3E}">
        <p14:creationId xmlns:p14="http://schemas.microsoft.com/office/powerpoint/2010/main" val="3378387185"/>
      </p:ext>
    </p:extLst>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txStyles>
    <p:titleStyle>
      <a:lvl1pPr algn="l" defTabSz="457200" rtl="0" eaLnBrk="1" latinLnBrk="0" hangingPunct="1">
        <a:spcBef>
          <a:spcPct val="0"/>
        </a:spcBef>
        <a:buNone/>
        <a:defRPr sz="4400" kern="1200" baseline="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8.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25634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4792" y="274638"/>
            <a:ext cx="7086600" cy="1143000"/>
          </a:xfrm>
        </p:spPr>
        <p:txBody>
          <a:bodyPr>
            <a:normAutofit/>
          </a:bodyPr>
          <a:lstStyle/>
          <a:p>
            <a:r>
              <a:rPr lang="en-US" sz="3200" dirty="0" smtClean="0"/>
              <a:t>Notes from prior high-scoring requests</a:t>
            </a:r>
            <a:endParaRPr lang="en-US" sz="3200" dirty="0"/>
          </a:p>
        </p:txBody>
      </p:sp>
      <p:sp>
        <p:nvSpPr>
          <p:cNvPr id="3" name="Rectangle 2"/>
          <p:cNvSpPr/>
          <p:nvPr/>
        </p:nvSpPr>
        <p:spPr>
          <a:xfrm>
            <a:off x="164592" y="1160995"/>
            <a:ext cx="8979408" cy="1250727"/>
          </a:xfrm>
          <a:prstGeom prst="rect">
            <a:avLst/>
          </a:prstGeom>
        </p:spPr>
        <p:txBody>
          <a:bodyPr wrap="square">
            <a:spAutoFit/>
          </a:bodyPr>
          <a:lstStyle/>
          <a:p>
            <a:pPr>
              <a:lnSpc>
                <a:spcPct val="107000"/>
              </a:lnSpc>
              <a:spcAft>
                <a:spcPts val="800"/>
              </a:spcAft>
            </a:pPr>
            <a:r>
              <a:rPr lang="en-US" sz="23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Final Cost Estimated for consideration</a:t>
            </a:r>
            <a:endParaRPr lang="en-US" sz="2300" dirty="0">
              <a:latin typeface="Calibri" panose="020F0502020204030204" pitchFamily="34" charset="0"/>
              <a:ea typeface="Calibri" panose="020F0502020204030204" pitchFamily="34" charset="0"/>
              <a:cs typeface="Times New Roman" panose="02020603050405020304" pitchFamily="18" charset="0"/>
            </a:endParaRPr>
          </a:p>
          <a:p>
            <a:r>
              <a:rPr lang="en-US" sz="2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This amount should be a set number that includes all associated costs (tax, shipping, </a:t>
            </a:r>
            <a:r>
              <a:rPr lang="en-US" sz="21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installation</a:t>
            </a:r>
            <a:r>
              <a:rPr lang="en-US" sz="2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facility modifications to store/house new resource, etc.)</a:t>
            </a:r>
            <a:endParaRPr lang="en-US" sz="2100" dirty="0"/>
          </a:p>
        </p:txBody>
      </p:sp>
      <p:sp>
        <p:nvSpPr>
          <p:cNvPr id="4" name="Rectangle 3"/>
          <p:cNvSpPr/>
          <p:nvPr/>
        </p:nvSpPr>
        <p:spPr>
          <a:xfrm>
            <a:off x="164592" y="2398702"/>
            <a:ext cx="8622792" cy="2306529"/>
          </a:xfrm>
          <a:prstGeom prst="rect">
            <a:avLst/>
          </a:prstGeom>
        </p:spPr>
        <p:txBody>
          <a:bodyPr wrap="square">
            <a:spAutoFit/>
          </a:bodyPr>
          <a:lstStyle/>
          <a:p>
            <a:pPr>
              <a:lnSpc>
                <a:spcPct val="107000"/>
              </a:lnSpc>
              <a:spcAft>
                <a:spcPts val="800"/>
              </a:spcAft>
            </a:pPr>
            <a:r>
              <a:rPr lang="en-US" sz="23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Funding request is linked to District Objective(s) through its associated action [significant (3), moderate (2), poor (1), or none (0)]</a:t>
            </a:r>
            <a:endParaRPr lang="en-US" sz="2300" dirty="0">
              <a:latin typeface="Calibri" panose="020F0502020204030204" pitchFamily="34" charset="0"/>
              <a:ea typeface="Calibri" panose="020F0502020204030204" pitchFamily="34" charset="0"/>
              <a:cs typeface="Times New Roman" panose="02020603050405020304" pitchFamily="18" charset="0"/>
            </a:endParaRPr>
          </a:p>
          <a:p>
            <a:r>
              <a:rPr lang="en-US" sz="2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Tying a resource request to a District Objective is necessary to be scored in this section. The Unit should make the linkage clear in “</a:t>
            </a:r>
            <a:r>
              <a:rPr lang="en-US" sz="21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Rationale” </a:t>
            </a:r>
            <a:r>
              <a:rPr lang="en-US" sz="2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for your resource request – don’t just click the appropriate check-box to identify the </a:t>
            </a:r>
            <a:r>
              <a:rPr lang="en-US" sz="21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District Objective link</a:t>
            </a:r>
            <a:r>
              <a:rPr lang="en-US" sz="2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endParaRPr lang="en-US" sz="2100" dirty="0"/>
          </a:p>
        </p:txBody>
      </p:sp>
      <p:sp>
        <p:nvSpPr>
          <p:cNvPr id="5" name="Rectangle 4"/>
          <p:cNvSpPr/>
          <p:nvPr/>
        </p:nvSpPr>
        <p:spPr>
          <a:xfrm>
            <a:off x="164592" y="4598473"/>
            <a:ext cx="8622792" cy="2346668"/>
          </a:xfrm>
          <a:prstGeom prst="rect">
            <a:avLst/>
          </a:prstGeom>
        </p:spPr>
        <p:txBody>
          <a:bodyPr wrap="square">
            <a:spAutoFit/>
          </a:bodyPr>
          <a:lstStyle/>
          <a:p>
            <a:pPr>
              <a:lnSpc>
                <a:spcPct val="107000"/>
              </a:lnSpc>
              <a:spcAft>
                <a:spcPts val="800"/>
              </a:spcAft>
            </a:pPr>
            <a:r>
              <a:rPr lang="en-US" sz="23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 action linked to the funding request is related to course/program/ department outcomes [significant (3), moderate (2), poor (1), or none (0)]</a:t>
            </a:r>
            <a:endParaRPr lang="en-US" sz="2300" dirty="0">
              <a:latin typeface="Calibri" panose="020F0502020204030204" pitchFamily="34" charset="0"/>
              <a:ea typeface="Calibri" panose="020F0502020204030204" pitchFamily="34" charset="0"/>
              <a:cs typeface="Times New Roman" panose="02020603050405020304" pitchFamily="18" charset="0"/>
            </a:endParaRPr>
          </a:p>
          <a:p>
            <a:r>
              <a:rPr lang="en-US" sz="2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Tying a resource request to a program/course/service area outcome is necessary to be scored in this section. The Unit should make the linkage clear in “</a:t>
            </a:r>
            <a:r>
              <a:rPr lang="en-US" sz="21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Rationale” </a:t>
            </a:r>
            <a:r>
              <a:rPr lang="en-US" sz="2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for your resource request</a:t>
            </a:r>
            <a:endParaRPr lang="en-US" sz="2100" dirty="0"/>
          </a:p>
        </p:txBody>
      </p:sp>
    </p:spTree>
    <p:extLst>
      <p:ext uri="{BB962C8B-B14F-4D97-AF65-F5344CB8AC3E}">
        <p14:creationId xmlns:p14="http://schemas.microsoft.com/office/powerpoint/2010/main" val="1748529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barn(inVertical)">
                                      <p:cBhvr>
                                        <p:cTn id="15" dur="500"/>
                                        <p:tgtEl>
                                          <p:spTgt spid="4">
                                            <p:txEl>
                                              <p:pRg st="0" end="0"/>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barn(inVertical)">
                                      <p:cBhvr>
                                        <p:cTn id="18" dur="5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Effect transition="in" filter="barn(inVertical)">
                                      <p:cBhvr>
                                        <p:cTn id="23" dur="500"/>
                                        <p:tgtEl>
                                          <p:spTgt spid="5">
                                            <p:txEl>
                                              <p:pRg st="0" end="0"/>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5">
                                            <p:txEl>
                                              <p:pRg st="1" end="1"/>
                                            </p:txEl>
                                          </p:spTgt>
                                        </p:tgtEl>
                                        <p:attrNameLst>
                                          <p:attrName>style.visibility</p:attrName>
                                        </p:attrNameLst>
                                      </p:cBhvr>
                                      <p:to>
                                        <p:strVal val="visible"/>
                                      </p:to>
                                    </p:set>
                                    <p:animEffect transition="in" filter="barn(inVertical)">
                                      <p:cBhvr>
                                        <p:cTn id="26"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Notes from prior high-scoring requests</a:t>
            </a:r>
            <a:endParaRPr lang="en-US" sz="3200" dirty="0"/>
          </a:p>
        </p:txBody>
      </p:sp>
      <p:sp>
        <p:nvSpPr>
          <p:cNvPr id="3" name="Rectangle 2"/>
          <p:cNvSpPr/>
          <p:nvPr/>
        </p:nvSpPr>
        <p:spPr>
          <a:xfrm>
            <a:off x="118872" y="1224639"/>
            <a:ext cx="8778240" cy="1921808"/>
          </a:xfrm>
          <a:prstGeom prst="rect">
            <a:avLst/>
          </a:prstGeom>
        </p:spPr>
        <p:txBody>
          <a:bodyPr wrap="square">
            <a:spAutoFit/>
          </a:bodyPr>
          <a:lstStyle/>
          <a:p>
            <a:pPr>
              <a:lnSpc>
                <a:spcPct val="107000"/>
              </a:lnSpc>
              <a:spcAft>
                <a:spcPts val="800"/>
              </a:spcAft>
            </a:pPr>
            <a:r>
              <a:rPr lang="en-US" sz="23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Resource request is connected to achieving the action [significant (3), moderate (2), poor (1), or none (0)]</a:t>
            </a:r>
            <a:endParaRPr lang="en-US" sz="2300" dirty="0">
              <a:latin typeface="Calibri" panose="020F0502020204030204" pitchFamily="34" charset="0"/>
              <a:ea typeface="Calibri" panose="020F0502020204030204" pitchFamily="34" charset="0"/>
              <a:cs typeface="Times New Roman" panose="02020603050405020304" pitchFamily="18" charset="0"/>
            </a:endParaRPr>
          </a:p>
          <a:p>
            <a:r>
              <a:rPr lang="en-US" sz="2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Remember that there is a difference between your “Action” and your “Resource Request”. Make the case for your request clear to a colleague from a Unit outside of your own. </a:t>
            </a:r>
            <a:endParaRPr lang="en-US" sz="2000" dirty="0"/>
          </a:p>
        </p:txBody>
      </p:sp>
      <p:sp>
        <p:nvSpPr>
          <p:cNvPr id="4" name="Rectangle 3"/>
          <p:cNvSpPr/>
          <p:nvPr/>
        </p:nvSpPr>
        <p:spPr>
          <a:xfrm>
            <a:off x="118872" y="3005561"/>
            <a:ext cx="8823960" cy="1921808"/>
          </a:xfrm>
          <a:prstGeom prst="rect">
            <a:avLst/>
          </a:prstGeom>
        </p:spPr>
        <p:txBody>
          <a:bodyPr wrap="square">
            <a:spAutoFit/>
          </a:bodyPr>
          <a:lstStyle/>
          <a:p>
            <a:pPr>
              <a:lnSpc>
                <a:spcPct val="107000"/>
              </a:lnSpc>
              <a:spcAft>
                <a:spcPts val="800"/>
              </a:spcAft>
            </a:pPr>
            <a:r>
              <a:rPr lang="en-US" sz="23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Data support the rationale for the action and need for resource request [significantly (3), moderately (2), minimally (1), or not at all (0)]</a:t>
            </a:r>
            <a:endParaRPr lang="en-US" sz="2300" dirty="0">
              <a:latin typeface="Calibri" panose="020F0502020204030204" pitchFamily="34" charset="0"/>
              <a:ea typeface="Calibri" panose="020F0502020204030204" pitchFamily="34" charset="0"/>
              <a:cs typeface="Times New Roman" panose="02020603050405020304" pitchFamily="18" charset="0"/>
            </a:endParaRPr>
          </a:p>
          <a:p>
            <a:r>
              <a:rPr lang="en-US" sz="2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You need to include data in your </a:t>
            </a:r>
            <a:r>
              <a:rPr lang="en-US" sz="2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rationale. </a:t>
            </a:r>
            <a:r>
              <a:rPr lang="en-US" sz="2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Data can come from a variety of sources. Some examples: PLO/SLO/SAO assessments, student surveys, quality and satisfaction feedback, job demand in the area, etc.</a:t>
            </a:r>
            <a:endParaRPr lang="en-US" sz="2000" dirty="0"/>
          </a:p>
        </p:txBody>
      </p:sp>
      <p:sp>
        <p:nvSpPr>
          <p:cNvPr id="5" name="Rectangle 4"/>
          <p:cNvSpPr/>
          <p:nvPr/>
        </p:nvSpPr>
        <p:spPr>
          <a:xfrm>
            <a:off x="118872" y="4790653"/>
            <a:ext cx="8695944" cy="1921808"/>
          </a:xfrm>
          <a:prstGeom prst="rect">
            <a:avLst/>
          </a:prstGeom>
        </p:spPr>
        <p:txBody>
          <a:bodyPr wrap="square">
            <a:spAutoFit/>
          </a:bodyPr>
          <a:lstStyle/>
          <a:p>
            <a:pPr>
              <a:lnSpc>
                <a:spcPct val="107000"/>
              </a:lnSpc>
              <a:spcAft>
                <a:spcPts val="800"/>
              </a:spcAft>
            </a:pPr>
            <a:r>
              <a:rPr lang="en-US" sz="23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Funding request has been ranked by Service area (1st quartile = 3, 2nd quartile = 2, 3rd quartile = 1, 4th quartile = 0)</a:t>
            </a:r>
            <a:endParaRPr lang="en-US" sz="2300" dirty="0">
              <a:latin typeface="Calibri" panose="020F0502020204030204" pitchFamily="34" charset="0"/>
              <a:ea typeface="Calibri" panose="020F0502020204030204" pitchFamily="34" charset="0"/>
              <a:cs typeface="Times New Roman" panose="02020603050405020304" pitchFamily="18" charset="0"/>
            </a:endParaRPr>
          </a:p>
          <a:p>
            <a:r>
              <a:rPr lang="en-US" sz="2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This column is decided by your Service </a:t>
            </a:r>
            <a:r>
              <a:rPr lang="en-US" sz="2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Area</a:t>
            </a:r>
            <a:r>
              <a:rPr lang="en-US" sz="2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so your Unit’s resource request needs to be ranked as a high priority by your Service Area in order to receive a high score for this criteria. </a:t>
            </a:r>
            <a:endParaRPr lang="en-US" sz="2000" dirty="0"/>
          </a:p>
        </p:txBody>
      </p:sp>
    </p:spTree>
    <p:extLst>
      <p:ext uri="{BB962C8B-B14F-4D97-AF65-F5344CB8AC3E}">
        <p14:creationId xmlns:p14="http://schemas.microsoft.com/office/powerpoint/2010/main" val="226434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fade">
                                      <p:cBhvr>
                                        <p:cTn id="18" dur="5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Effect transition="in" filter="fade">
                                      <p:cBhvr>
                                        <p:cTn id="23" dur="500"/>
                                        <p:tgtEl>
                                          <p:spTgt spid="5">
                                            <p:txEl>
                                              <p:pRg st="0" end="0"/>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5">
                                            <p:txEl>
                                              <p:pRg st="1" end="1"/>
                                            </p:txEl>
                                          </p:spTgt>
                                        </p:tgtEl>
                                        <p:attrNameLst>
                                          <p:attrName>style.visibility</p:attrName>
                                        </p:attrNameLst>
                                      </p:cBhvr>
                                      <p:to>
                                        <p:strVal val="visible"/>
                                      </p:to>
                                    </p:set>
                                    <p:animEffect transition="in" filter="fade">
                                      <p:cBhvr>
                                        <p:cTn id="26"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Thoughts from Budget Committee members re: Ranking</a:t>
            </a:r>
            <a:endParaRPr lang="en-US" sz="3200" dirty="0"/>
          </a:p>
        </p:txBody>
      </p:sp>
      <p:sp>
        <p:nvSpPr>
          <p:cNvPr id="3" name="Content Placeholder 2"/>
          <p:cNvSpPr>
            <a:spLocks noGrp="1"/>
          </p:cNvSpPr>
          <p:nvPr>
            <p:ph idx="1"/>
          </p:nvPr>
        </p:nvSpPr>
        <p:spPr>
          <a:xfrm>
            <a:off x="283464" y="1545654"/>
            <a:ext cx="8558784" cy="5074602"/>
          </a:xfrm>
        </p:spPr>
        <p:txBody>
          <a:bodyPr>
            <a:normAutofit fontScale="85000" lnSpcReduction="20000"/>
          </a:bodyPr>
          <a:lstStyle/>
          <a:p>
            <a:r>
              <a:rPr lang="en-US" sz="3100" dirty="0"/>
              <a:t>It seems that the difference between a good, better, and best written resource request is:  that it makes a case for an action that will lead to an improvement that is connected to an identified District Objective, and additionally to a </a:t>
            </a:r>
            <a:r>
              <a:rPr lang="en-US" sz="3100" dirty="0" smtClean="0"/>
              <a:t>PLO/SLO/SAO</a:t>
            </a:r>
          </a:p>
          <a:p>
            <a:pPr lvl="1"/>
            <a:r>
              <a:rPr lang="en-US" sz="2700" dirty="0"/>
              <a:t>o</a:t>
            </a:r>
            <a:r>
              <a:rPr lang="en-US" sz="2700" dirty="0" smtClean="0"/>
              <a:t>f </a:t>
            </a:r>
            <a:r>
              <a:rPr lang="en-US" sz="2700" dirty="0"/>
              <a:t>which a resource is needed to accomplish this action, all of which has been clearly articulated through the inclusion of data to support the request. </a:t>
            </a:r>
            <a:endParaRPr lang="en-US" sz="2700" dirty="0" smtClean="0"/>
          </a:p>
          <a:p>
            <a:r>
              <a:rPr lang="en-US" sz="3100" dirty="0" smtClean="0"/>
              <a:t>The </a:t>
            </a:r>
            <a:r>
              <a:rPr lang="en-US" sz="3100" dirty="0"/>
              <a:t>problem is not what is written, it's what is missing, confused, confounded, inconsistent, or not clear to a reader from an outside Unit.  </a:t>
            </a:r>
            <a:endParaRPr lang="en-US" sz="3100" dirty="0" smtClean="0"/>
          </a:p>
          <a:p>
            <a:r>
              <a:rPr lang="en-US" sz="3100" i="1" dirty="0"/>
              <a:t>PR writers should be scoring themselves based on </a:t>
            </a:r>
            <a:r>
              <a:rPr lang="en-US" sz="3100" i="1" dirty="0" smtClean="0"/>
              <a:t>the </a:t>
            </a:r>
            <a:r>
              <a:rPr lang="en-US" sz="3100" i="1" dirty="0"/>
              <a:t>rubric and then what is "missing" from their request will become more clear to them.</a:t>
            </a:r>
          </a:p>
          <a:p>
            <a:pPr marL="0" indent="0">
              <a:buNone/>
            </a:pPr>
            <a:endParaRPr lang="en-US" dirty="0"/>
          </a:p>
          <a:p>
            <a:endParaRPr lang="en-US" dirty="0"/>
          </a:p>
        </p:txBody>
      </p:sp>
    </p:spTree>
    <p:extLst>
      <p:ext uri="{BB962C8B-B14F-4D97-AF65-F5344CB8AC3E}">
        <p14:creationId xmlns:p14="http://schemas.microsoft.com/office/powerpoint/2010/main" val="3948652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7150608" cy="1143000"/>
          </a:xfrm>
        </p:spPr>
        <p:txBody>
          <a:bodyPr>
            <a:normAutofit/>
          </a:bodyPr>
          <a:lstStyle/>
          <a:p>
            <a:r>
              <a:rPr lang="en-US" sz="3600" dirty="0" smtClean="0"/>
              <a:t>Examples of highest ranked requests</a:t>
            </a:r>
            <a:endParaRPr lang="en-US" sz="3600" dirty="0"/>
          </a:p>
        </p:txBody>
      </p:sp>
      <p:sp>
        <p:nvSpPr>
          <p:cNvPr id="3" name="Content Placeholder 2"/>
          <p:cNvSpPr>
            <a:spLocks noGrp="1"/>
          </p:cNvSpPr>
          <p:nvPr>
            <p:ph idx="1"/>
          </p:nvPr>
        </p:nvSpPr>
        <p:spPr>
          <a:xfrm>
            <a:off x="283464" y="1426782"/>
            <a:ext cx="8631936" cy="4937760"/>
          </a:xfrm>
        </p:spPr>
        <p:txBody>
          <a:bodyPr>
            <a:normAutofit lnSpcReduction="10000"/>
          </a:bodyPr>
          <a:lstStyle/>
          <a:p>
            <a:pPr marL="0" indent="0">
              <a:buNone/>
            </a:pPr>
            <a:r>
              <a:rPr lang="en-US" sz="3600" dirty="0" smtClean="0"/>
              <a:t>For 2017-18, the following three requests were the highest ranked. Please look them up on Research website, or see handout for more info:</a:t>
            </a:r>
          </a:p>
          <a:p>
            <a:pPr marL="514350" indent="-514350">
              <a:buFont typeface="+mj-lt"/>
              <a:buAutoNum type="arabicPeriod"/>
            </a:pPr>
            <a:r>
              <a:rPr lang="en-US" sz="2800" dirty="0" smtClean="0"/>
              <a:t>District Police – Action: Create Inventory of New </a:t>
            </a:r>
            <a:r>
              <a:rPr lang="en-US" sz="2800" dirty="0" err="1" smtClean="0"/>
              <a:t>Videx</a:t>
            </a:r>
            <a:r>
              <a:rPr lang="en-US" sz="2800" dirty="0" smtClean="0"/>
              <a:t> Keys ($5,000)</a:t>
            </a:r>
          </a:p>
          <a:p>
            <a:pPr marL="514350" indent="-514350">
              <a:buFont typeface="+mj-lt"/>
              <a:buAutoNum type="arabicPeriod"/>
            </a:pPr>
            <a:r>
              <a:rPr lang="en-US" sz="2800" dirty="0" smtClean="0"/>
              <a:t>Engineering – Action: Calibration of Tensile Test Extensometer ($1,000)</a:t>
            </a:r>
          </a:p>
          <a:p>
            <a:pPr marL="514350" indent="-514350">
              <a:buFont typeface="+mj-lt"/>
              <a:buAutoNum type="arabicPeriod"/>
            </a:pPr>
            <a:r>
              <a:rPr lang="en-US" sz="2800" dirty="0" smtClean="0"/>
              <a:t>Facilities – Action: Restroom Maintenance (ADA Accessible upgrade for Alta Peak Restroom) ($45,000)</a:t>
            </a:r>
            <a:endParaRPr lang="en-US" sz="2800" dirty="0"/>
          </a:p>
        </p:txBody>
      </p:sp>
    </p:spTree>
    <p:extLst>
      <p:ext uri="{BB962C8B-B14F-4D97-AF65-F5344CB8AC3E}">
        <p14:creationId xmlns:p14="http://schemas.microsoft.com/office/powerpoint/2010/main" val="3892888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1196" y="123636"/>
            <a:ext cx="6245604" cy="1143000"/>
          </a:xfrm>
        </p:spPr>
        <p:txBody>
          <a:bodyPr>
            <a:normAutofit/>
          </a:bodyPr>
          <a:lstStyle/>
          <a:p>
            <a:pPr algn="ctr"/>
            <a:r>
              <a:rPr lang="en-US" sz="3200" dirty="0" smtClean="0"/>
              <a:t>Program Review Audit form and Above-Base Resource Requests</a:t>
            </a:r>
            <a:endParaRPr lang="en-US" sz="3200" dirty="0"/>
          </a:p>
        </p:txBody>
      </p:sp>
      <p:sp>
        <p:nvSpPr>
          <p:cNvPr id="3" name="TextBox 2"/>
          <p:cNvSpPr txBox="1"/>
          <p:nvPr/>
        </p:nvSpPr>
        <p:spPr>
          <a:xfrm>
            <a:off x="469782" y="1277961"/>
            <a:ext cx="8061821" cy="5478423"/>
          </a:xfrm>
          <a:prstGeom prst="rect">
            <a:avLst/>
          </a:prstGeom>
          <a:noFill/>
        </p:spPr>
        <p:txBody>
          <a:bodyPr wrap="square" rtlCol="0">
            <a:spAutoFit/>
          </a:bodyPr>
          <a:lstStyle/>
          <a:p>
            <a:r>
              <a:rPr lang="en-US" sz="3000" dirty="0" smtClean="0"/>
              <a:t>The Program Review committee performs audits of various PR’s each year. Some items that the audit form asks:</a:t>
            </a:r>
          </a:p>
          <a:p>
            <a:pPr marL="342900" indent="-342900">
              <a:buFont typeface="+mj-lt"/>
              <a:buAutoNum type="arabicPeriod"/>
            </a:pPr>
            <a:r>
              <a:rPr lang="en-US" sz="2200" dirty="0"/>
              <a:t>Does the </a:t>
            </a:r>
            <a:r>
              <a:rPr lang="en-US" sz="2200" dirty="0" smtClean="0"/>
              <a:t>Unit </a:t>
            </a:r>
            <a:r>
              <a:rPr lang="en-US" sz="2200" dirty="0"/>
              <a:t>evaluate its outcomes cycle of assessment (rather than simply provide a description of the cycle</a:t>
            </a:r>
            <a:r>
              <a:rPr lang="en-US" sz="2200" dirty="0" smtClean="0"/>
              <a:t>)?</a:t>
            </a:r>
          </a:p>
          <a:p>
            <a:pPr marL="342900" indent="-342900">
              <a:buFont typeface="+mj-lt"/>
              <a:buAutoNum type="arabicPeriod"/>
            </a:pPr>
            <a:r>
              <a:rPr lang="en-US" sz="2200" dirty="0"/>
              <a:t>Are the </a:t>
            </a:r>
            <a:r>
              <a:rPr lang="en-US" sz="2200" dirty="0" smtClean="0"/>
              <a:t>Unit’s </a:t>
            </a:r>
            <a:r>
              <a:rPr lang="en-US" sz="2200" dirty="0"/>
              <a:t>Actions able to be completed in one year</a:t>
            </a:r>
            <a:r>
              <a:rPr lang="en-US" sz="2200" dirty="0" smtClean="0"/>
              <a:t>?</a:t>
            </a:r>
          </a:p>
          <a:p>
            <a:pPr marL="342900" indent="-342900">
              <a:buFont typeface="+mj-lt"/>
              <a:buAutoNum type="arabicPeriod"/>
            </a:pPr>
            <a:r>
              <a:rPr lang="en-US" sz="2200" dirty="0" smtClean="0"/>
              <a:t>Are </a:t>
            </a:r>
            <a:r>
              <a:rPr lang="en-US" sz="2200" dirty="0"/>
              <a:t>the </a:t>
            </a:r>
            <a:r>
              <a:rPr lang="en-US" sz="2200" dirty="0" smtClean="0"/>
              <a:t>Unit’s Actions </a:t>
            </a:r>
            <a:r>
              <a:rPr lang="en-US" sz="2200" dirty="0"/>
              <a:t>specific? </a:t>
            </a:r>
            <a:endParaRPr lang="en-US" sz="2200" dirty="0" smtClean="0"/>
          </a:p>
          <a:p>
            <a:pPr marL="342900" indent="-342900">
              <a:buFont typeface="+mj-lt"/>
              <a:buAutoNum type="arabicPeriod"/>
            </a:pPr>
            <a:r>
              <a:rPr lang="en-US" sz="2200" dirty="0" smtClean="0"/>
              <a:t>Are </a:t>
            </a:r>
            <a:r>
              <a:rPr lang="en-US" sz="2200" dirty="0"/>
              <a:t>the </a:t>
            </a:r>
            <a:r>
              <a:rPr lang="en-US" sz="2200" dirty="0" smtClean="0"/>
              <a:t>Unit’s Actions </a:t>
            </a:r>
            <a:r>
              <a:rPr lang="en-US" sz="2200" dirty="0"/>
              <a:t>measurable? </a:t>
            </a:r>
            <a:endParaRPr lang="en-US" sz="2200" dirty="0" smtClean="0"/>
          </a:p>
          <a:p>
            <a:pPr marL="342900" indent="-342900">
              <a:buFont typeface="+mj-lt"/>
              <a:buAutoNum type="arabicPeriod"/>
            </a:pPr>
            <a:r>
              <a:rPr lang="en-US" sz="2200" dirty="0" smtClean="0"/>
              <a:t>Is </a:t>
            </a:r>
            <a:r>
              <a:rPr lang="en-US" sz="2200" dirty="0"/>
              <a:t>the rationale for each of the </a:t>
            </a:r>
            <a:r>
              <a:rPr lang="en-US" sz="2200" dirty="0" smtClean="0"/>
              <a:t>Unit’s </a:t>
            </a:r>
            <a:r>
              <a:rPr lang="en-US" sz="2200" dirty="0"/>
              <a:t>actions clearly connected to the </a:t>
            </a:r>
            <a:r>
              <a:rPr lang="en-US" sz="2200" dirty="0" smtClean="0"/>
              <a:t>Unit's </a:t>
            </a:r>
            <a:r>
              <a:rPr lang="en-US" sz="2200" dirty="0"/>
              <a:t>strengths, needs and/or challenges? </a:t>
            </a:r>
            <a:endParaRPr lang="en-US" sz="2200" dirty="0" smtClean="0"/>
          </a:p>
          <a:p>
            <a:pPr marL="342900" indent="-342900">
              <a:buFont typeface="+mj-lt"/>
              <a:buAutoNum type="arabicPeriod"/>
            </a:pPr>
            <a:r>
              <a:rPr lang="en-US" sz="2200" i="1" dirty="0" smtClean="0"/>
              <a:t>Do </a:t>
            </a:r>
            <a:r>
              <a:rPr lang="en-US" sz="2200" i="1" dirty="0"/>
              <a:t>resource requests clearly support the </a:t>
            </a:r>
            <a:r>
              <a:rPr lang="en-US" sz="2200" i="1" dirty="0" smtClean="0"/>
              <a:t>Action(s) </a:t>
            </a:r>
            <a:r>
              <a:rPr lang="en-US" sz="2200" i="1" dirty="0"/>
              <a:t>that they are linked to? </a:t>
            </a:r>
            <a:endParaRPr lang="en-US" sz="2200" i="1" dirty="0" smtClean="0"/>
          </a:p>
          <a:p>
            <a:pPr marL="342900" indent="-342900">
              <a:buFont typeface="+mj-lt"/>
              <a:buAutoNum type="arabicPeriod"/>
            </a:pPr>
            <a:r>
              <a:rPr lang="en-US" sz="2200" i="1" dirty="0" smtClean="0"/>
              <a:t>Overall</a:t>
            </a:r>
            <a:r>
              <a:rPr lang="en-US" sz="2200" i="1" dirty="0"/>
              <a:t>, does the </a:t>
            </a:r>
            <a:r>
              <a:rPr lang="en-US" sz="2200" i="1" dirty="0" smtClean="0"/>
              <a:t>Unit </a:t>
            </a:r>
            <a:r>
              <a:rPr lang="en-US" sz="2200" i="1" dirty="0"/>
              <a:t>appropriately use data and data analysis to support its claims and/or conclusions?</a:t>
            </a:r>
            <a:endParaRPr lang="en-US" sz="2200" i="1" dirty="0" smtClean="0"/>
          </a:p>
          <a:p>
            <a:endParaRPr lang="en-US" dirty="0"/>
          </a:p>
        </p:txBody>
      </p:sp>
    </p:spTree>
    <p:extLst>
      <p:ext uri="{BB962C8B-B14F-4D97-AF65-F5344CB8AC3E}">
        <p14:creationId xmlns:p14="http://schemas.microsoft.com/office/powerpoint/2010/main" val="1811763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1952794175"/>
              </p:ext>
            </p:extLst>
          </p:nvPr>
        </p:nvGraphicFramePr>
        <p:xfrm>
          <a:off x="1895911" y="0"/>
          <a:ext cx="5721293" cy="6858000"/>
        </p:xfrm>
        <a:graphic>
          <a:graphicData uri="http://schemas.openxmlformats.org/presentationml/2006/ole">
            <mc:AlternateContent xmlns:mc="http://schemas.openxmlformats.org/markup-compatibility/2006">
              <mc:Choice xmlns:v="urn:schemas-microsoft-com:vml" Requires="v">
                <p:oleObj spid="_x0000_s2117" name="Acrobat Document" r:id="rId3" imgW="5829300" imgH="7543800" progId="AcroExch.Document.7">
                  <p:embed/>
                </p:oleObj>
              </mc:Choice>
              <mc:Fallback>
                <p:oleObj name="Acrobat Document" r:id="rId3" imgW="5829300" imgH="7543800" progId="AcroExch.Document.7">
                  <p:embed/>
                  <p:pic>
                    <p:nvPicPr>
                      <p:cNvPr id="0" name=""/>
                      <p:cNvPicPr/>
                      <p:nvPr/>
                    </p:nvPicPr>
                    <p:blipFill>
                      <a:blip r:embed="rId4"/>
                      <a:stretch>
                        <a:fillRect/>
                      </a:stretch>
                    </p:blipFill>
                    <p:spPr>
                      <a:xfrm>
                        <a:off x="1895911" y="0"/>
                        <a:ext cx="5721293" cy="6858000"/>
                      </a:xfrm>
                      <a:prstGeom prst="rect">
                        <a:avLst/>
                      </a:prstGeom>
                    </p:spPr>
                  </p:pic>
                </p:oleObj>
              </mc:Fallback>
            </mc:AlternateContent>
          </a:graphicData>
        </a:graphic>
      </p:graphicFrame>
    </p:spTree>
    <p:extLst>
      <p:ext uri="{BB962C8B-B14F-4D97-AF65-F5344CB8AC3E}">
        <p14:creationId xmlns:p14="http://schemas.microsoft.com/office/powerpoint/2010/main" val="2188039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7059168" cy="1143000"/>
          </a:xfrm>
        </p:spPr>
        <p:txBody>
          <a:bodyPr>
            <a:noAutofit/>
          </a:bodyPr>
          <a:lstStyle/>
          <a:p>
            <a:r>
              <a:rPr lang="en-US" sz="3400" dirty="0" smtClean="0"/>
              <a:t>Above Base Resource Request Training</a:t>
            </a:r>
            <a:endParaRPr lang="en-US" sz="3400" dirty="0"/>
          </a:p>
        </p:txBody>
      </p:sp>
      <p:sp>
        <p:nvSpPr>
          <p:cNvPr id="4" name="Rectangle 3"/>
          <p:cNvSpPr/>
          <p:nvPr/>
        </p:nvSpPr>
        <p:spPr>
          <a:xfrm>
            <a:off x="786385" y="2967335"/>
            <a:ext cx="6985950" cy="2123658"/>
          </a:xfrm>
          <a:prstGeom prst="rect">
            <a:avLst/>
          </a:prstGeom>
          <a:noFill/>
        </p:spPr>
        <p:txBody>
          <a:bodyPr wrap="square" lIns="91440" tIns="45720" rIns="91440" bIns="45720">
            <a:spAutoFit/>
          </a:bodyPr>
          <a:lstStyle/>
          <a:p>
            <a:pPr algn="ctr"/>
            <a:r>
              <a:rPr lang="en-US" sz="66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Thank you for coming</a:t>
            </a:r>
            <a:endParaRPr lang="en-US" sz="6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408309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Above-Base Resource Request Training</a:t>
            </a:r>
            <a:endParaRPr lang="en-US" dirty="0"/>
          </a:p>
        </p:txBody>
      </p:sp>
      <p:sp>
        <p:nvSpPr>
          <p:cNvPr id="3" name="Subtitle 2"/>
          <p:cNvSpPr>
            <a:spLocks noGrp="1"/>
          </p:cNvSpPr>
          <p:nvPr>
            <p:ph type="subTitle" idx="1"/>
          </p:nvPr>
        </p:nvSpPr>
        <p:spPr/>
        <p:txBody>
          <a:bodyPr/>
          <a:lstStyle/>
          <a:p>
            <a:r>
              <a:rPr lang="en-US" dirty="0" smtClean="0"/>
              <a:t>September 4, 2018</a:t>
            </a:r>
            <a:endParaRPr lang="en-US" dirty="0"/>
          </a:p>
        </p:txBody>
      </p:sp>
    </p:spTree>
    <p:extLst>
      <p:ext uri="{BB962C8B-B14F-4D97-AF65-F5344CB8AC3E}">
        <p14:creationId xmlns:p14="http://schemas.microsoft.com/office/powerpoint/2010/main" val="1057943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Above-Base Resource Requests</a:t>
            </a:r>
            <a:endParaRPr lang="en-US" dirty="0"/>
          </a:p>
        </p:txBody>
      </p:sp>
      <p:sp>
        <p:nvSpPr>
          <p:cNvPr id="3" name="Content Placeholder 2"/>
          <p:cNvSpPr>
            <a:spLocks noGrp="1"/>
          </p:cNvSpPr>
          <p:nvPr>
            <p:ph idx="1"/>
          </p:nvPr>
        </p:nvSpPr>
        <p:spPr>
          <a:xfrm>
            <a:off x="457200" y="1342239"/>
            <a:ext cx="8229600" cy="5293453"/>
          </a:xfrm>
        </p:spPr>
        <p:txBody>
          <a:bodyPr>
            <a:normAutofit fontScale="85000" lnSpcReduction="20000"/>
          </a:bodyPr>
          <a:lstStyle/>
          <a:p>
            <a:pPr marL="0" indent="0">
              <a:buNone/>
            </a:pPr>
            <a:r>
              <a:rPr lang="en-US" u="sng" dirty="0" smtClean="0"/>
              <a:t>$300K is allocated </a:t>
            </a:r>
            <a:r>
              <a:rPr lang="en-US" dirty="0" smtClean="0"/>
              <a:t>this year in the COS budget for Above-Base Resource Requests</a:t>
            </a:r>
          </a:p>
          <a:p>
            <a:pPr marL="0" indent="0">
              <a:buNone/>
            </a:pPr>
            <a:r>
              <a:rPr lang="en-US" dirty="0" smtClean="0"/>
              <a:t>BUT, we have large one-time funds available, so Program review requests will be used to ALSO rank other instructional equipment requests!</a:t>
            </a:r>
          </a:p>
          <a:p>
            <a:r>
              <a:rPr lang="en-US" sz="3000" dirty="0" smtClean="0"/>
              <a:t>Review the Rubric before inputting your request – know how your request will be ranked</a:t>
            </a:r>
          </a:p>
          <a:p>
            <a:pPr marL="914400" lvl="1" indent="-514350"/>
            <a:r>
              <a:rPr lang="en-US" dirty="0" smtClean="0"/>
              <a:t>Rubric is found in the Resource Allocation Manual</a:t>
            </a:r>
          </a:p>
          <a:p>
            <a:r>
              <a:rPr lang="en-US" sz="3000" dirty="0" smtClean="0"/>
              <a:t>Please explain how the action supports a District objective and department/unit outcome </a:t>
            </a:r>
            <a:r>
              <a:rPr lang="en-US" sz="3000" b="1" i="1" dirty="0" smtClean="0"/>
              <a:t>in</a:t>
            </a:r>
            <a:r>
              <a:rPr lang="en-US" sz="3000" dirty="0" smtClean="0"/>
              <a:t> the data field “Why this resource is required for this action”</a:t>
            </a:r>
          </a:p>
          <a:p>
            <a:pPr marL="914400" lvl="1" indent="-514350"/>
            <a:r>
              <a:rPr lang="en-US" dirty="0" smtClean="0"/>
              <a:t>Don’t just list a District Objective that the request links to – explain in a narrative form how the request links to it</a:t>
            </a:r>
          </a:p>
          <a:p>
            <a:pPr marL="914400" lvl="1" indent="-514350"/>
            <a:r>
              <a:rPr lang="en-US" dirty="0" smtClean="0"/>
              <a:t>“Sell” the connection to objectives and outcomes!</a:t>
            </a:r>
            <a:endParaRPr lang="en-US" dirty="0"/>
          </a:p>
        </p:txBody>
      </p:sp>
    </p:spTree>
    <p:extLst>
      <p:ext uri="{BB962C8B-B14F-4D97-AF65-F5344CB8AC3E}">
        <p14:creationId xmlns:p14="http://schemas.microsoft.com/office/powerpoint/2010/main" val="303630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Above-Base </a:t>
            </a:r>
            <a:r>
              <a:rPr lang="en-US" dirty="0"/>
              <a:t>Resource Requests</a:t>
            </a:r>
          </a:p>
        </p:txBody>
      </p:sp>
      <p:sp>
        <p:nvSpPr>
          <p:cNvPr id="3" name="Content Placeholder 2"/>
          <p:cNvSpPr>
            <a:spLocks noGrp="1"/>
          </p:cNvSpPr>
          <p:nvPr>
            <p:ph idx="1"/>
          </p:nvPr>
        </p:nvSpPr>
        <p:spPr>
          <a:xfrm>
            <a:off x="264254" y="1258349"/>
            <a:ext cx="8229600" cy="5528345"/>
          </a:xfrm>
        </p:spPr>
        <p:txBody>
          <a:bodyPr>
            <a:normAutofit fontScale="55000" lnSpcReduction="20000"/>
          </a:bodyPr>
          <a:lstStyle/>
          <a:p>
            <a:pPr>
              <a:lnSpc>
                <a:spcPct val="110000"/>
              </a:lnSpc>
            </a:pPr>
            <a:r>
              <a:rPr lang="en-US" sz="4500" dirty="0" smtClean="0"/>
              <a:t>It might be of help to review definitions and examples of categories, found in the Resource Allocation Manual, before checking the respective box in Program Review:</a:t>
            </a:r>
          </a:p>
          <a:p>
            <a:pPr marL="914400" lvl="1" indent="-514350">
              <a:lnSpc>
                <a:spcPct val="110000"/>
              </a:lnSpc>
            </a:pPr>
            <a:r>
              <a:rPr lang="en-US" sz="3600" dirty="0" smtClean="0"/>
              <a:t>Instructional </a:t>
            </a:r>
            <a:r>
              <a:rPr lang="en-US" sz="3600" dirty="0"/>
              <a:t>Equipment</a:t>
            </a:r>
          </a:p>
          <a:p>
            <a:pPr marL="914400" lvl="1" indent="-514350">
              <a:lnSpc>
                <a:spcPct val="110000"/>
              </a:lnSpc>
            </a:pPr>
            <a:r>
              <a:rPr lang="en-US" sz="3600" dirty="0"/>
              <a:t>Non-instructional Equipment</a:t>
            </a:r>
          </a:p>
          <a:p>
            <a:pPr marL="914400" lvl="1" indent="-514350">
              <a:lnSpc>
                <a:spcPct val="110000"/>
              </a:lnSpc>
            </a:pPr>
            <a:r>
              <a:rPr lang="en-US" sz="3600" dirty="0"/>
              <a:t>Technology</a:t>
            </a:r>
          </a:p>
          <a:p>
            <a:pPr marL="914400" lvl="1" indent="-514350">
              <a:lnSpc>
                <a:spcPct val="110000"/>
              </a:lnSpc>
            </a:pPr>
            <a:r>
              <a:rPr lang="en-US" sz="3600" dirty="0" smtClean="0"/>
              <a:t>Facilities</a:t>
            </a:r>
          </a:p>
          <a:p>
            <a:pPr marL="514350" indent="-514350">
              <a:lnSpc>
                <a:spcPct val="110000"/>
              </a:lnSpc>
            </a:pPr>
            <a:r>
              <a:rPr lang="en-US" sz="4500" dirty="0" smtClean="0"/>
              <a:t>Facilities and Technology requests will undergo a feasibility study by the Facilities department and/or Technology Committee</a:t>
            </a:r>
          </a:p>
          <a:p>
            <a:pPr marL="914400" lvl="1" indent="-514350">
              <a:lnSpc>
                <a:spcPct val="110000"/>
              </a:lnSpc>
            </a:pPr>
            <a:r>
              <a:rPr lang="en-US" sz="3600" dirty="0" smtClean="0"/>
              <a:t>Check with Facilities or Technology department first to see if your request is reasonable and “do-able”!</a:t>
            </a:r>
          </a:p>
          <a:p>
            <a:pPr marL="914400" lvl="1" indent="-514350">
              <a:lnSpc>
                <a:spcPct val="110000"/>
              </a:lnSpc>
            </a:pPr>
            <a:r>
              <a:rPr lang="en-US" sz="3600" dirty="0" smtClean="0"/>
              <a:t>Include shipping and sales tax – no extra funds will be allocated after award</a:t>
            </a:r>
          </a:p>
          <a:p>
            <a:pPr marL="914400" lvl="1" indent="-514350">
              <a:lnSpc>
                <a:spcPct val="110000"/>
              </a:lnSpc>
            </a:pPr>
            <a:r>
              <a:rPr lang="en-US" sz="3600" dirty="0" smtClean="0"/>
              <a:t>Budget Committee or VP Admin Services will notify parties if a resource request is deemed not feasible.</a:t>
            </a:r>
            <a:endParaRPr lang="en-US" sz="3600" dirty="0"/>
          </a:p>
        </p:txBody>
      </p:sp>
    </p:spTree>
    <p:extLst>
      <p:ext uri="{BB962C8B-B14F-4D97-AF65-F5344CB8AC3E}">
        <p14:creationId xmlns:p14="http://schemas.microsoft.com/office/powerpoint/2010/main" val="311890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Above-Base </a:t>
            </a:r>
            <a:r>
              <a:rPr lang="en-US" dirty="0"/>
              <a:t>Resource Requests</a:t>
            </a:r>
          </a:p>
        </p:txBody>
      </p:sp>
      <p:sp>
        <p:nvSpPr>
          <p:cNvPr id="3" name="Content Placeholder 2"/>
          <p:cNvSpPr>
            <a:spLocks noGrp="1"/>
          </p:cNvSpPr>
          <p:nvPr>
            <p:ph idx="1"/>
          </p:nvPr>
        </p:nvSpPr>
        <p:spPr>
          <a:xfrm>
            <a:off x="265176" y="1225296"/>
            <a:ext cx="8577072" cy="5632704"/>
          </a:xfrm>
        </p:spPr>
        <p:txBody>
          <a:bodyPr>
            <a:normAutofit fontScale="62500" lnSpcReduction="20000"/>
          </a:bodyPr>
          <a:lstStyle/>
          <a:p>
            <a:pPr marL="0" indent="0">
              <a:buNone/>
            </a:pPr>
            <a:r>
              <a:rPr lang="en-US" sz="4600" dirty="0" smtClean="0"/>
              <a:t>Other important items to remember:</a:t>
            </a:r>
          </a:p>
          <a:p>
            <a:pPr>
              <a:lnSpc>
                <a:spcPct val="110000"/>
              </a:lnSpc>
            </a:pPr>
            <a:r>
              <a:rPr lang="en-US" sz="3800" dirty="0"/>
              <a:t>Remember to attach or include data!</a:t>
            </a:r>
          </a:p>
          <a:p>
            <a:pPr marL="914400" lvl="1" indent="-514350">
              <a:lnSpc>
                <a:spcPct val="110000"/>
              </a:lnSpc>
            </a:pPr>
            <a:r>
              <a:rPr lang="en-US" sz="3600" dirty="0"/>
              <a:t>Data can be actual data attached, or can be simple reasoning, e.g., “all other department classrooms have an </a:t>
            </a:r>
            <a:r>
              <a:rPr lang="en-US" sz="3600" dirty="0" err="1"/>
              <a:t>elmo</a:t>
            </a:r>
            <a:r>
              <a:rPr lang="en-US" sz="3600" dirty="0"/>
              <a:t>, except this one”.</a:t>
            </a:r>
          </a:p>
          <a:p>
            <a:r>
              <a:rPr lang="en-US" sz="3800" dirty="0" smtClean="0"/>
              <a:t>Above-Base resource requests will not be extracted if less than $500</a:t>
            </a:r>
          </a:p>
          <a:p>
            <a:r>
              <a:rPr lang="en-US" sz="3800" dirty="0" smtClean="0"/>
              <a:t>Above-Base resource requests may not be funded through </a:t>
            </a:r>
            <a:r>
              <a:rPr lang="en-US" sz="3800" i="1" dirty="0" smtClean="0"/>
              <a:t>this</a:t>
            </a:r>
            <a:r>
              <a:rPr lang="en-US" sz="3800" dirty="0" smtClean="0"/>
              <a:t> mechanism if too costly – a recommended cap is $40K to $50K – but not enforced</a:t>
            </a:r>
          </a:p>
          <a:p>
            <a:pPr lvl="1"/>
            <a:r>
              <a:rPr lang="en-US" sz="3700" dirty="0" smtClean="0"/>
              <a:t>Higher cost requests and needs </a:t>
            </a:r>
            <a:r>
              <a:rPr lang="en-US" sz="3700" b="1" dirty="0" smtClean="0"/>
              <a:t>are</a:t>
            </a:r>
            <a:r>
              <a:rPr lang="en-US" sz="3700" dirty="0" smtClean="0"/>
              <a:t> captured for other funding possibilities</a:t>
            </a:r>
          </a:p>
          <a:p>
            <a:r>
              <a:rPr lang="en-US" sz="3800" dirty="0" smtClean="0"/>
              <a:t>If your Unit has one action, but multiple resource requests related to that action, please give each request a </a:t>
            </a:r>
            <a:r>
              <a:rPr lang="en-US" sz="3800" i="1" u="sng" dirty="0" smtClean="0"/>
              <a:t>unique</a:t>
            </a:r>
            <a:r>
              <a:rPr lang="en-US" sz="3800" dirty="0" smtClean="0"/>
              <a:t> title that describes what is being requested (avoid RR#1, RR#2, or anything generic)</a:t>
            </a:r>
          </a:p>
          <a:p>
            <a:pPr marL="514350" indent="-514350">
              <a:buFont typeface="+mj-lt"/>
              <a:buAutoNum type="arabicPeriod"/>
            </a:pPr>
            <a:endParaRPr lang="en-US" sz="3800" dirty="0"/>
          </a:p>
        </p:txBody>
      </p:sp>
    </p:spTree>
    <p:extLst>
      <p:ext uri="{BB962C8B-B14F-4D97-AF65-F5344CB8AC3E}">
        <p14:creationId xmlns:p14="http://schemas.microsoft.com/office/powerpoint/2010/main" val="804091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Above-Base </a:t>
            </a:r>
            <a:r>
              <a:rPr lang="en-US" dirty="0"/>
              <a:t>Resource Requests</a:t>
            </a:r>
          </a:p>
        </p:txBody>
      </p:sp>
      <p:sp>
        <p:nvSpPr>
          <p:cNvPr id="3" name="Content Placeholder 2"/>
          <p:cNvSpPr>
            <a:spLocks noGrp="1"/>
          </p:cNvSpPr>
          <p:nvPr>
            <p:ph idx="1"/>
          </p:nvPr>
        </p:nvSpPr>
        <p:spPr>
          <a:xfrm>
            <a:off x="457200" y="1600200"/>
            <a:ext cx="8412480" cy="4985158"/>
          </a:xfrm>
        </p:spPr>
        <p:txBody>
          <a:bodyPr>
            <a:normAutofit fontScale="92500"/>
          </a:bodyPr>
          <a:lstStyle/>
          <a:p>
            <a:r>
              <a:rPr lang="en-US" u="sng" dirty="0" smtClean="0"/>
              <a:t>Ongoing funding </a:t>
            </a:r>
            <a:r>
              <a:rPr lang="en-US" dirty="0" smtClean="0"/>
              <a:t>needs cannot be requested through Above-Base resource requests!</a:t>
            </a:r>
          </a:p>
          <a:p>
            <a:r>
              <a:rPr lang="en-US" dirty="0" smtClean="0"/>
              <a:t>If a one-time Above-Base resource request also requires ongoing funding, the source of that funding </a:t>
            </a:r>
            <a:r>
              <a:rPr lang="en-US" i="1" dirty="0" smtClean="0"/>
              <a:t>must</a:t>
            </a:r>
            <a:r>
              <a:rPr lang="en-US" dirty="0" smtClean="0"/>
              <a:t> be identified in the program review.</a:t>
            </a:r>
          </a:p>
          <a:p>
            <a:r>
              <a:rPr lang="en-US" dirty="0" smtClean="0"/>
              <a:t>Above-Base funds are </a:t>
            </a:r>
            <a:r>
              <a:rPr lang="en-US" b="1" i="1" dirty="0" smtClean="0"/>
              <a:t>not</a:t>
            </a:r>
            <a:r>
              <a:rPr lang="en-US" dirty="0" smtClean="0"/>
              <a:t> for:</a:t>
            </a:r>
          </a:p>
          <a:p>
            <a:pPr lvl="1"/>
            <a:r>
              <a:rPr lang="en-US" dirty="0" smtClean="0"/>
              <a:t>replenishing a budget for things already purchased</a:t>
            </a:r>
          </a:p>
          <a:p>
            <a:pPr lvl="1"/>
            <a:r>
              <a:rPr lang="en-US" dirty="0" smtClean="0"/>
              <a:t>Regular supplies for which there is a supply budget</a:t>
            </a:r>
          </a:p>
          <a:p>
            <a:pPr lvl="1"/>
            <a:r>
              <a:rPr lang="en-US" dirty="0" smtClean="0"/>
              <a:t>Training/</a:t>
            </a:r>
            <a:r>
              <a:rPr lang="en-US" dirty="0" smtClean="0">
                <a:solidFill>
                  <a:srgbClr val="FF0000"/>
                </a:solidFill>
              </a:rPr>
              <a:t>tech</a:t>
            </a:r>
            <a:r>
              <a:rPr lang="en-US" dirty="0" smtClean="0"/>
              <a:t> </a:t>
            </a:r>
            <a:r>
              <a:rPr lang="en-US" dirty="0" smtClean="0">
                <a:solidFill>
                  <a:srgbClr val="FF0000"/>
                </a:solidFill>
              </a:rPr>
              <a:t>training</a:t>
            </a:r>
            <a:r>
              <a:rPr lang="en-US" dirty="0" smtClean="0"/>
              <a:t>/conferences/field trips/speakers</a:t>
            </a:r>
          </a:p>
          <a:p>
            <a:pPr lvl="1"/>
            <a:r>
              <a:rPr lang="en-US" dirty="0" smtClean="0"/>
              <a:t>Brochures/videos/marketing/</a:t>
            </a:r>
            <a:r>
              <a:rPr lang="en-US" dirty="0" smtClean="0">
                <a:solidFill>
                  <a:srgbClr val="FF0000"/>
                </a:solidFill>
              </a:rPr>
              <a:t>promotional</a:t>
            </a:r>
            <a:r>
              <a:rPr lang="en-US" dirty="0" smtClean="0"/>
              <a:t> </a:t>
            </a:r>
            <a:r>
              <a:rPr lang="en-US" dirty="0" smtClean="0">
                <a:solidFill>
                  <a:srgbClr val="FF0000"/>
                </a:solidFill>
              </a:rPr>
              <a:t>materials</a:t>
            </a:r>
          </a:p>
        </p:txBody>
      </p:sp>
    </p:spTree>
    <p:extLst>
      <p:ext uri="{BB962C8B-B14F-4D97-AF65-F5344CB8AC3E}">
        <p14:creationId xmlns:p14="http://schemas.microsoft.com/office/powerpoint/2010/main" val="3234209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0803" y="274638"/>
            <a:ext cx="6786693" cy="1143000"/>
          </a:xfrm>
        </p:spPr>
        <p:txBody>
          <a:bodyPr>
            <a:normAutofit fontScale="90000"/>
          </a:bodyPr>
          <a:lstStyle/>
          <a:p>
            <a:r>
              <a:rPr lang="en-US" dirty="0" smtClean="0"/>
              <a:t>Above-Base </a:t>
            </a:r>
            <a:r>
              <a:rPr lang="en-US" dirty="0"/>
              <a:t>Resource Requests</a:t>
            </a:r>
          </a:p>
        </p:txBody>
      </p:sp>
      <p:sp>
        <p:nvSpPr>
          <p:cNvPr id="3" name="Content Placeholder 2"/>
          <p:cNvSpPr>
            <a:spLocks noGrp="1"/>
          </p:cNvSpPr>
          <p:nvPr>
            <p:ph idx="1"/>
          </p:nvPr>
        </p:nvSpPr>
        <p:spPr>
          <a:xfrm>
            <a:off x="457200" y="1417638"/>
            <a:ext cx="8229600" cy="5201276"/>
          </a:xfrm>
        </p:spPr>
        <p:txBody>
          <a:bodyPr>
            <a:normAutofit fontScale="85000" lnSpcReduction="20000"/>
          </a:bodyPr>
          <a:lstStyle/>
          <a:p>
            <a:pPr marL="0" indent="0">
              <a:buNone/>
            </a:pPr>
            <a:r>
              <a:rPr lang="en-US" sz="3500" dirty="0" smtClean="0"/>
              <a:t>Other notes:</a:t>
            </a:r>
          </a:p>
          <a:p>
            <a:r>
              <a:rPr lang="en-US" u="sng" dirty="0" smtClean="0"/>
              <a:t>Important</a:t>
            </a:r>
            <a:r>
              <a:rPr lang="en-US" dirty="0" smtClean="0"/>
              <a:t>: If a prior year resource </a:t>
            </a:r>
            <a:r>
              <a:rPr lang="en-US" u="sng" dirty="0" smtClean="0"/>
              <a:t>was</a:t>
            </a:r>
            <a:r>
              <a:rPr lang="en-US" dirty="0" smtClean="0"/>
              <a:t> funded, the Action should be marked as completed. </a:t>
            </a:r>
          </a:p>
          <a:p>
            <a:pPr lvl="1"/>
            <a:r>
              <a:rPr lang="en-US" dirty="0" smtClean="0"/>
              <a:t>Also, the resource request itself </a:t>
            </a:r>
            <a:r>
              <a:rPr lang="en-US" u="sng" dirty="0" smtClean="0"/>
              <a:t>must</a:t>
            </a:r>
            <a:r>
              <a:rPr lang="en-US" dirty="0" smtClean="0"/>
              <a:t> be marked inactive (uncheck the “active” box)</a:t>
            </a:r>
          </a:p>
          <a:p>
            <a:pPr lvl="2"/>
            <a:r>
              <a:rPr lang="en-US" sz="2600" dirty="0" smtClean="0"/>
              <a:t>This is a </a:t>
            </a:r>
            <a:r>
              <a:rPr lang="en-US" sz="2600" i="1" dirty="0" smtClean="0"/>
              <a:t>separate step </a:t>
            </a:r>
            <a:r>
              <a:rPr lang="en-US" sz="2600" dirty="0" smtClean="0"/>
              <a:t>from editing the Action as completed or discontinued, etc. It is found by clicking the edit box for the </a:t>
            </a:r>
            <a:r>
              <a:rPr lang="en-US" sz="2600" i="1" dirty="0" smtClean="0"/>
              <a:t>resource request</a:t>
            </a:r>
            <a:r>
              <a:rPr lang="en-US" sz="2600" dirty="0" smtClean="0"/>
              <a:t> section of </a:t>
            </a:r>
            <a:r>
              <a:rPr lang="en-US" sz="2600" dirty="0" err="1" smtClean="0"/>
              <a:t>TracDat</a:t>
            </a:r>
            <a:r>
              <a:rPr lang="en-US" sz="2600" dirty="0" smtClean="0"/>
              <a:t>; a subset under the Action</a:t>
            </a:r>
          </a:p>
          <a:p>
            <a:r>
              <a:rPr lang="en-US" dirty="0" smtClean="0"/>
              <a:t>The author </a:t>
            </a:r>
            <a:r>
              <a:rPr lang="en-US" u="sng" dirty="0" smtClean="0"/>
              <a:t>must</a:t>
            </a:r>
            <a:r>
              <a:rPr lang="en-US" dirty="0" smtClean="0"/>
              <a:t> put in an implementation year as </a:t>
            </a:r>
            <a:r>
              <a:rPr lang="en-US" u="sng" dirty="0" smtClean="0"/>
              <a:t>current year</a:t>
            </a:r>
            <a:r>
              <a:rPr lang="en-US" dirty="0"/>
              <a:t> </a:t>
            </a:r>
            <a:r>
              <a:rPr lang="en-US" dirty="0" smtClean="0"/>
              <a:t>for Above Base Requests, or resource request will </a:t>
            </a:r>
            <a:r>
              <a:rPr lang="en-US" i="1" dirty="0" smtClean="0"/>
              <a:t>not</a:t>
            </a:r>
            <a:r>
              <a:rPr lang="en-US" dirty="0" smtClean="0"/>
              <a:t> be extracted for ranking.</a:t>
            </a:r>
          </a:p>
          <a:p>
            <a:pPr lvl="1"/>
            <a:r>
              <a:rPr lang="en-US" dirty="0" smtClean="0"/>
              <a:t>This occurs when editing the Action</a:t>
            </a:r>
          </a:p>
          <a:p>
            <a:pPr lvl="1"/>
            <a:r>
              <a:rPr lang="en-US" dirty="0" smtClean="0"/>
              <a:t>Implementation year can be the following year for staffing requests</a:t>
            </a:r>
            <a:endParaRPr lang="en-US" dirty="0"/>
          </a:p>
        </p:txBody>
      </p:sp>
    </p:spTree>
    <p:extLst>
      <p:ext uri="{BB962C8B-B14F-4D97-AF65-F5344CB8AC3E}">
        <p14:creationId xmlns:p14="http://schemas.microsoft.com/office/powerpoint/2010/main" val="2535399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0370" y="274638"/>
            <a:ext cx="5616429" cy="1143000"/>
          </a:xfrm>
        </p:spPr>
        <p:txBody>
          <a:bodyPr/>
          <a:lstStyle/>
          <a:p>
            <a:r>
              <a:rPr lang="en-US" dirty="0" smtClean="0"/>
              <a:t>Scoring Rubric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18509779"/>
              </p:ext>
            </p:extLst>
          </p:nvPr>
        </p:nvGraphicFramePr>
        <p:xfrm>
          <a:off x="268450" y="1417638"/>
          <a:ext cx="8732935" cy="5260459"/>
        </p:xfrm>
        <a:graphic>
          <a:graphicData uri="http://schemas.openxmlformats.org/drawingml/2006/table">
            <a:tbl>
              <a:tblPr firstRow="1" bandRow="1">
                <a:tableStyleId>{5C22544A-7EE6-4342-B048-85BDC9FD1C3A}</a:tableStyleId>
              </a:tblPr>
              <a:tblGrid>
                <a:gridCol w="1746587">
                  <a:extLst>
                    <a:ext uri="{9D8B030D-6E8A-4147-A177-3AD203B41FA5}">
                      <a16:colId xmlns:a16="http://schemas.microsoft.com/office/drawing/2014/main" val="20000"/>
                    </a:ext>
                  </a:extLst>
                </a:gridCol>
                <a:gridCol w="1746587">
                  <a:extLst>
                    <a:ext uri="{9D8B030D-6E8A-4147-A177-3AD203B41FA5}">
                      <a16:colId xmlns:a16="http://schemas.microsoft.com/office/drawing/2014/main" val="20001"/>
                    </a:ext>
                  </a:extLst>
                </a:gridCol>
                <a:gridCol w="1733165">
                  <a:extLst>
                    <a:ext uri="{9D8B030D-6E8A-4147-A177-3AD203B41FA5}">
                      <a16:colId xmlns:a16="http://schemas.microsoft.com/office/drawing/2014/main" val="20002"/>
                    </a:ext>
                  </a:extLst>
                </a:gridCol>
                <a:gridCol w="1837189">
                  <a:extLst>
                    <a:ext uri="{9D8B030D-6E8A-4147-A177-3AD203B41FA5}">
                      <a16:colId xmlns:a16="http://schemas.microsoft.com/office/drawing/2014/main" val="20003"/>
                    </a:ext>
                  </a:extLst>
                </a:gridCol>
                <a:gridCol w="1669407">
                  <a:extLst>
                    <a:ext uri="{9D8B030D-6E8A-4147-A177-3AD203B41FA5}">
                      <a16:colId xmlns:a16="http://schemas.microsoft.com/office/drawing/2014/main" val="20004"/>
                    </a:ext>
                  </a:extLst>
                </a:gridCol>
              </a:tblGrid>
              <a:tr h="444619">
                <a:tc>
                  <a:txBody>
                    <a:bodyPr/>
                    <a:lstStyle/>
                    <a:p>
                      <a:pPr algn="ctr"/>
                      <a:r>
                        <a:rPr lang="en-US" dirty="0" smtClean="0"/>
                        <a:t>Criteria</a:t>
                      </a:r>
                      <a:endParaRPr lang="en-US" dirty="0"/>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1</a:t>
                      </a:r>
                      <a:endParaRPr lang="en-US" dirty="0"/>
                    </a:p>
                  </a:txBody>
                  <a:tcPr/>
                </a:tc>
                <a:tc>
                  <a:txBody>
                    <a:bodyPr/>
                    <a:lstStyle/>
                    <a:p>
                      <a:pPr algn="ctr"/>
                      <a:r>
                        <a:rPr lang="en-US" dirty="0" smtClean="0"/>
                        <a:t>0</a:t>
                      </a:r>
                      <a:endParaRPr lang="en-US" dirty="0"/>
                    </a:p>
                  </a:txBody>
                  <a:tcPr/>
                </a:tc>
                <a:extLst>
                  <a:ext uri="{0D108BD9-81ED-4DB2-BD59-A6C34878D82A}">
                    <a16:rowId xmlns:a16="http://schemas.microsoft.com/office/drawing/2014/main" val="10000"/>
                  </a:ext>
                </a:extLst>
              </a:tr>
              <a:tr h="665527">
                <a:tc>
                  <a:txBody>
                    <a:bodyPr/>
                    <a:lstStyle/>
                    <a:p>
                      <a:r>
                        <a:rPr lang="en-US" sz="1300" dirty="0" smtClean="0"/>
                        <a:t>Funding request</a:t>
                      </a:r>
                      <a:r>
                        <a:rPr lang="en-US" sz="1300" baseline="0" dirty="0" smtClean="0"/>
                        <a:t> is linked to District Objectives through its associated action</a:t>
                      </a:r>
                      <a:endParaRPr lang="en-US" sz="1300" dirty="0"/>
                    </a:p>
                  </a:txBody>
                  <a:tcPr/>
                </a:tc>
                <a:tc>
                  <a:txBody>
                    <a:bodyPr/>
                    <a:lstStyle/>
                    <a:p>
                      <a:r>
                        <a:rPr lang="en-US" sz="1300" dirty="0" smtClean="0"/>
                        <a:t>Demonstrates</a:t>
                      </a:r>
                      <a:r>
                        <a:rPr lang="en-US" sz="1300" baseline="0" dirty="0" smtClean="0"/>
                        <a:t> significant link to District Objectives</a:t>
                      </a:r>
                      <a:endParaRPr lang="en-US" sz="1300" dirty="0"/>
                    </a:p>
                  </a:txBody>
                  <a:tcPr/>
                </a:tc>
                <a:tc>
                  <a:txBody>
                    <a:bodyPr/>
                    <a:lstStyle/>
                    <a:p>
                      <a:r>
                        <a:rPr lang="en-US" sz="1300" dirty="0" smtClean="0"/>
                        <a:t>Demonstrates moderate link to District Objectives</a:t>
                      </a:r>
                      <a:endParaRPr lang="en-US" sz="1300" dirty="0"/>
                    </a:p>
                  </a:txBody>
                  <a:tcPr/>
                </a:tc>
                <a:tc>
                  <a:txBody>
                    <a:bodyPr/>
                    <a:lstStyle/>
                    <a:p>
                      <a:r>
                        <a:rPr lang="en-US" sz="1300" dirty="0" smtClean="0"/>
                        <a:t>Demonstrates poor connection to District Objectives</a:t>
                      </a:r>
                      <a:endParaRPr lang="en-US" sz="1300" dirty="0"/>
                    </a:p>
                  </a:txBody>
                  <a:tcPr/>
                </a:tc>
                <a:tc>
                  <a:txBody>
                    <a:bodyPr/>
                    <a:lstStyle/>
                    <a:p>
                      <a:r>
                        <a:rPr lang="en-US" sz="1300" dirty="0" smtClean="0"/>
                        <a:t>Demonstrates</a:t>
                      </a:r>
                      <a:r>
                        <a:rPr lang="en-US" sz="1300" baseline="0" dirty="0" smtClean="0"/>
                        <a:t> no connection to District Objectives</a:t>
                      </a:r>
                      <a:endParaRPr lang="en-US" sz="1300" dirty="0"/>
                    </a:p>
                  </a:txBody>
                  <a:tcPr/>
                </a:tc>
                <a:extLst>
                  <a:ext uri="{0D108BD9-81ED-4DB2-BD59-A6C34878D82A}">
                    <a16:rowId xmlns:a16="http://schemas.microsoft.com/office/drawing/2014/main" val="10001"/>
                  </a:ext>
                </a:extLst>
              </a:tr>
              <a:tr h="1054036">
                <a:tc>
                  <a:txBody>
                    <a:bodyPr/>
                    <a:lstStyle/>
                    <a:p>
                      <a:r>
                        <a:rPr lang="en-US" sz="1300" dirty="0" smtClean="0"/>
                        <a:t>The</a:t>
                      </a:r>
                      <a:r>
                        <a:rPr lang="en-US" sz="1300" baseline="0" dirty="0" smtClean="0"/>
                        <a:t> action linked t</a:t>
                      </a:r>
                      <a:r>
                        <a:rPr lang="en-US" sz="1300" dirty="0" smtClean="0"/>
                        <a:t>o the funding request is related to course/program/ department outcomes.</a:t>
                      </a:r>
                      <a:endParaRPr lang="en-US" sz="1300" dirty="0"/>
                    </a:p>
                  </a:txBody>
                  <a:tcPr/>
                </a:tc>
                <a:tc>
                  <a:txBody>
                    <a:bodyPr/>
                    <a:lstStyle/>
                    <a:p>
                      <a:r>
                        <a:rPr lang="en-US" sz="1300" dirty="0" smtClean="0"/>
                        <a:t>Demonstrates significant link to multiple course/program/ department outcomes</a:t>
                      </a:r>
                      <a:endParaRPr lang="en-US" sz="1300" dirty="0"/>
                    </a:p>
                  </a:txBody>
                  <a:tcPr/>
                </a:tc>
                <a:tc>
                  <a:txBody>
                    <a:bodyPr/>
                    <a:lstStyle/>
                    <a:p>
                      <a:r>
                        <a:rPr lang="en-US" sz="1300" dirty="0" smtClean="0"/>
                        <a:t>Demonstrates clear link to a course/program/ department outcome</a:t>
                      </a:r>
                      <a:endParaRPr lang="en-US" sz="1300" dirty="0"/>
                    </a:p>
                  </a:txBody>
                  <a:tcPr/>
                </a:tc>
                <a:tc>
                  <a:txBody>
                    <a:bodyPr/>
                    <a:lstStyle/>
                    <a:p>
                      <a:r>
                        <a:rPr lang="en-US" sz="1300" dirty="0" smtClean="0"/>
                        <a:t>Demonstrates weak link to course/program/ department outcome</a:t>
                      </a:r>
                      <a:endParaRPr lang="en-US" sz="13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300" dirty="0" smtClean="0"/>
                        <a:t>Demonstrates</a:t>
                      </a:r>
                      <a:r>
                        <a:rPr lang="en-US" sz="1300" baseline="0" dirty="0" smtClean="0"/>
                        <a:t> no</a:t>
                      </a:r>
                      <a:r>
                        <a:rPr lang="en-US" sz="1300" dirty="0" smtClean="0"/>
                        <a:t> link to course/program/ department outcome</a:t>
                      </a:r>
                    </a:p>
                    <a:p>
                      <a:endParaRPr lang="en-US" sz="1300" dirty="0"/>
                    </a:p>
                  </a:txBody>
                  <a:tcPr/>
                </a:tc>
                <a:extLst>
                  <a:ext uri="{0D108BD9-81ED-4DB2-BD59-A6C34878D82A}">
                    <a16:rowId xmlns:a16="http://schemas.microsoft.com/office/drawing/2014/main" val="10002"/>
                  </a:ext>
                </a:extLst>
              </a:tr>
              <a:tr h="869618">
                <a:tc>
                  <a:txBody>
                    <a:bodyPr/>
                    <a:lstStyle/>
                    <a:p>
                      <a:r>
                        <a:rPr lang="en-US" sz="1300" dirty="0" smtClean="0"/>
                        <a:t>Resource request is connected to achieving the action</a:t>
                      </a:r>
                      <a:endParaRPr lang="en-US" sz="1300" dirty="0"/>
                    </a:p>
                  </a:txBody>
                  <a:tcPr/>
                </a:tc>
                <a:tc>
                  <a:txBody>
                    <a:bodyPr/>
                    <a:lstStyle/>
                    <a:p>
                      <a:r>
                        <a:rPr lang="en-US" sz="1300" dirty="0" smtClean="0"/>
                        <a:t>Demonstrates significant need for the achievement of the action</a:t>
                      </a:r>
                      <a:endParaRPr lang="en-US" sz="1300" dirty="0"/>
                    </a:p>
                  </a:txBody>
                  <a:tcPr/>
                </a:tc>
                <a:tc>
                  <a:txBody>
                    <a:bodyPr/>
                    <a:lstStyle/>
                    <a:p>
                      <a:r>
                        <a:rPr lang="en-US" sz="1300" dirty="0" smtClean="0"/>
                        <a:t>Demonstrates moderate need for the achievement of the action</a:t>
                      </a:r>
                      <a:endParaRPr lang="en-US" sz="13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300" dirty="0" smtClean="0"/>
                        <a:t>Demonstrates minimal need for the achievement of the action</a:t>
                      </a:r>
                      <a:endParaRPr lang="en-US" sz="13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300" dirty="0" smtClean="0"/>
                        <a:t>Demonstrates no need for the achievement of the action</a:t>
                      </a:r>
                      <a:endParaRPr lang="en-US" sz="1300" dirty="0"/>
                    </a:p>
                  </a:txBody>
                  <a:tcPr/>
                </a:tc>
                <a:extLst>
                  <a:ext uri="{0D108BD9-81ED-4DB2-BD59-A6C34878D82A}">
                    <a16:rowId xmlns:a16="http://schemas.microsoft.com/office/drawing/2014/main" val="10003"/>
                  </a:ext>
                </a:extLst>
              </a:tr>
              <a:tr h="1076267">
                <a:tc>
                  <a:txBody>
                    <a:bodyPr/>
                    <a:lstStyle/>
                    <a:p>
                      <a:r>
                        <a:rPr lang="en-US" sz="1300" dirty="0" smtClean="0"/>
                        <a:t>Data supports the rationale for the action and need for resource request</a:t>
                      </a:r>
                      <a:endParaRPr lang="en-US" sz="1300" dirty="0"/>
                    </a:p>
                  </a:txBody>
                  <a:tcPr/>
                </a:tc>
                <a:tc>
                  <a:txBody>
                    <a:bodyPr/>
                    <a:lstStyle/>
                    <a:p>
                      <a:r>
                        <a:rPr lang="en-US" sz="1300" dirty="0" smtClean="0"/>
                        <a:t>Data significantly supports rationale for the action and need for resource request</a:t>
                      </a:r>
                      <a:endParaRPr lang="en-US" sz="13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300" dirty="0" smtClean="0"/>
                        <a:t>Data moderately supports rationale for the action and need for resource request</a:t>
                      </a:r>
                    </a:p>
                    <a:p>
                      <a:endParaRPr lang="en-US" sz="13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300" dirty="0" smtClean="0"/>
                        <a:t>Minimal</a:t>
                      </a:r>
                      <a:r>
                        <a:rPr lang="en-US" sz="1300" baseline="0" dirty="0" smtClean="0"/>
                        <a:t> data present with no clear connection to </a:t>
                      </a:r>
                      <a:r>
                        <a:rPr lang="en-US" sz="1300" dirty="0" smtClean="0"/>
                        <a:t>rationale for the action and need for resource request</a:t>
                      </a:r>
                      <a:endParaRPr lang="en-US" sz="13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300" dirty="0" smtClean="0"/>
                        <a:t>No</a:t>
                      </a:r>
                      <a:r>
                        <a:rPr lang="en-US" sz="1300" baseline="0" dirty="0" smtClean="0"/>
                        <a:t> connection to </a:t>
                      </a:r>
                      <a:r>
                        <a:rPr lang="en-US" sz="1300" dirty="0" smtClean="0"/>
                        <a:t>rationale for the action or need for resource request</a:t>
                      </a:r>
                    </a:p>
                    <a:p>
                      <a:endParaRPr lang="en-US" sz="1300" dirty="0"/>
                    </a:p>
                  </a:txBody>
                  <a:tcPr/>
                </a:tc>
                <a:extLst>
                  <a:ext uri="{0D108BD9-81ED-4DB2-BD59-A6C34878D82A}">
                    <a16:rowId xmlns:a16="http://schemas.microsoft.com/office/drawing/2014/main" val="10004"/>
                  </a:ext>
                </a:extLst>
              </a:tr>
              <a:tr h="665527">
                <a:tc>
                  <a:txBody>
                    <a:bodyPr/>
                    <a:lstStyle/>
                    <a:p>
                      <a:r>
                        <a:rPr lang="en-US" sz="1300" dirty="0" smtClean="0"/>
                        <a:t>Funding request</a:t>
                      </a:r>
                      <a:r>
                        <a:rPr lang="en-US" sz="1300" baseline="0" dirty="0" smtClean="0"/>
                        <a:t> has been ranked by Service Area</a:t>
                      </a:r>
                      <a:endParaRPr lang="en-US" sz="1300" dirty="0"/>
                    </a:p>
                  </a:txBody>
                  <a:tcPr/>
                </a:tc>
                <a:tc>
                  <a:txBody>
                    <a:bodyPr/>
                    <a:lstStyle/>
                    <a:p>
                      <a:r>
                        <a:rPr lang="en-US" sz="1300" dirty="0" smtClean="0"/>
                        <a:t>Demonstrates a high ranking in the top quartile by specific Service Area</a:t>
                      </a:r>
                      <a:endParaRPr lang="en-US" sz="1300" dirty="0"/>
                    </a:p>
                  </a:txBody>
                  <a:tcPr/>
                </a:tc>
                <a:tc>
                  <a:txBody>
                    <a:bodyPr/>
                    <a:lstStyle/>
                    <a:p>
                      <a:r>
                        <a:rPr lang="en-US" sz="1300" dirty="0" smtClean="0"/>
                        <a:t>Demonstrates a ranking in the second quartile by specific Service Area </a:t>
                      </a:r>
                      <a:endParaRPr lang="en-US" sz="1300" dirty="0"/>
                    </a:p>
                  </a:txBody>
                  <a:tcPr/>
                </a:tc>
                <a:tc>
                  <a:txBody>
                    <a:bodyPr/>
                    <a:lstStyle/>
                    <a:p>
                      <a:r>
                        <a:rPr lang="en-US" sz="1300" dirty="0" smtClean="0"/>
                        <a:t>Demonstrates a ranking in the third quartile</a:t>
                      </a:r>
                      <a:r>
                        <a:rPr lang="en-US" sz="1300" baseline="0" dirty="0" smtClean="0"/>
                        <a:t> by specific Service Area</a:t>
                      </a:r>
                      <a:endParaRPr lang="en-US" sz="1300" dirty="0"/>
                    </a:p>
                  </a:txBody>
                  <a:tcPr/>
                </a:tc>
                <a:tc>
                  <a:txBody>
                    <a:bodyPr/>
                    <a:lstStyle/>
                    <a:p>
                      <a:r>
                        <a:rPr lang="en-US" sz="1300" dirty="0" smtClean="0"/>
                        <a:t>Demonstrates a ranking in the bottom quartile by specific Service Area</a:t>
                      </a:r>
                      <a:endParaRPr lang="en-US" sz="13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37149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Notes from prior high-scoring requests</a:t>
            </a:r>
            <a:endParaRPr lang="en-US" sz="3200" dirty="0"/>
          </a:p>
        </p:txBody>
      </p:sp>
      <p:sp>
        <p:nvSpPr>
          <p:cNvPr id="3" name="Rectangle 2"/>
          <p:cNvSpPr/>
          <p:nvPr/>
        </p:nvSpPr>
        <p:spPr>
          <a:xfrm>
            <a:off x="393192" y="1417639"/>
            <a:ext cx="8458200" cy="1605761"/>
          </a:xfrm>
          <a:prstGeom prst="rect">
            <a:avLst/>
          </a:prstGeom>
        </p:spPr>
        <p:txBody>
          <a:bodyPr wrap="square">
            <a:spAutoFit/>
          </a:bodyPr>
          <a:lstStyle/>
          <a:p>
            <a:pPr>
              <a:lnSpc>
                <a:spcPct val="107000"/>
              </a:lnSpc>
              <a:spcAft>
                <a:spcPts val="800"/>
              </a:spcAft>
            </a:pPr>
            <a:r>
              <a:rPr lang="en-US"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Resource Requested &amp; Outcome Name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n-US" sz="2200" dirty="0">
                <a:solidFill>
                  <a:srgbClr val="FF0000"/>
                </a:solidFill>
                <a:latin typeface="Calibri" panose="020F0502020204030204" pitchFamily="34" charset="0"/>
                <a:ea typeface="Calibri" panose="020F0502020204030204" pitchFamily="34" charset="0"/>
                <a:cs typeface="Arial" panose="020B0604020202020204" pitchFamily="34" charset="0"/>
              </a:rPr>
              <a:t>Resource Requested &amp; Outcome Name comes from your PR “Action” and to achieve your “Action” you need a resource. It should be clear what your action is and why the resource will help you achieve your action. </a:t>
            </a:r>
            <a:endParaRPr lang="en-US" sz="2200" dirty="0"/>
          </a:p>
        </p:txBody>
      </p:sp>
      <p:sp>
        <p:nvSpPr>
          <p:cNvPr id="4" name="Rectangle 3"/>
          <p:cNvSpPr/>
          <p:nvPr/>
        </p:nvSpPr>
        <p:spPr>
          <a:xfrm>
            <a:off x="484632" y="3023400"/>
            <a:ext cx="8366760" cy="3637086"/>
          </a:xfrm>
          <a:prstGeom prst="rect">
            <a:avLst/>
          </a:prstGeom>
        </p:spPr>
        <p:txBody>
          <a:bodyPr wrap="square">
            <a:spAutoFit/>
          </a:bodyPr>
          <a:lstStyle/>
          <a:p>
            <a:pPr>
              <a:lnSpc>
                <a:spcPct val="107000"/>
              </a:lnSpc>
              <a:spcAft>
                <a:spcPts val="800"/>
              </a:spcAft>
            </a:pPr>
            <a:r>
              <a:rPr lang="en-US" sz="2400"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Rationale </a:t>
            </a:r>
            <a:r>
              <a:rPr lang="en-US" sz="2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with Supporting Data</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n-US" sz="2200" dirty="0">
                <a:solidFill>
                  <a:srgbClr val="FF0000"/>
                </a:solidFill>
                <a:latin typeface="Calibri" panose="020F0502020204030204" pitchFamily="34" charset="0"/>
                <a:ea typeface="Calibri" panose="020F0502020204030204" pitchFamily="34" charset="0"/>
                <a:cs typeface="Times New Roman" panose="02020603050405020304" pitchFamily="18" charset="0"/>
              </a:rPr>
              <a:t>Your “Action” is most often a result of identifying an improvement that is needed in your Unit. The Unit has collected, discussed, and analyzed data related to the identified need.  The Unit should clearly and concisely make the case for needing the resource by connecting it to the data. It is necessary to make this understandable to a colleague from an outside Unit so that they can also draw the conclusion that the data supports the need for a resource to achieve the improvement. </a:t>
            </a:r>
            <a:endParaRPr lang="en-US" sz="22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r>
              <a:rPr lang="en-US" sz="2200" dirty="0">
                <a:solidFill>
                  <a:srgbClr val="FF0000"/>
                </a:solidFill>
                <a:latin typeface="Calibri" panose="020F0502020204030204" pitchFamily="34" charset="0"/>
                <a:cs typeface="Times New Roman" panose="02020603050405020304" pitchFamily="18" charset="0"/>
              </a:rPr>
              <a:t>	</a:t>
            </a:r>
            <a:r>
              <a:rPr lang="en-US" sz="2000" i="1" dirty="0" smtClean="0">
                <a:solidFill>
                  <a:srgbClr val="FF0000"/>
                </a:solidFill>
                <a:latin typeface="Calibri" panose="020F0502020204030204" pitchFamily="34" charset="0"/>
                <a:cs typeface="Times New Roman" panose="02020603050405020304" pitchFamily="18" charset="0"/>
              </a:rPr>
              <a:t>- This is best done in the resource request section titled “Why this resource is required for this action”</a:t>
            </a:r>
            <a:endParaRPr lang="en-US" sz="2000" i="1" dirty="0"/>
          </a:p>
        </p:txBody>
      </p:sp>
    </p:spTree>
    <p:extLst>
      <p:ext uri="{BB962C8B-B14F-4D97-AF65-F5344CB8AC3E}">
        <p14:creationId xmlns:p14="http://schemas.microsoft.com/office/powerpoint/2010/main" val="1927570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down)">
                                      <p:cBhvr>
                                        <p:cTn id="15" dur="500"/>
                                        <p:tgtEl>
                                          <p:spTgt spid="4">
                                            <p:txEl>
                                              <p:pRg st="0" end="0"/>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wipe(down)">
                                      <p:cBhvr>
                                        <p:cTn id="18" dur="500"/>
                                        <p:tgtEl>
                                          <p:spTgt spid="4">
                                            <p:txEl>
                                              <p:pRg st="1" end="1"/>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wipe(down)">
                                      <p:cBhvr>
                                        <p:cTn id="21"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OS-PowerPoint template July 2016">
  <a:themeElements>
    <a:clrScheme name="2015-COS-Colors">
      <a:dk1>
        <a:sysClr val="windowText" lastClr="000000"/>
      </a:dk1>
      <a:lt1>
        <a:sysClr val="window" lastClr="FFFFFF"/>
      </a:lt1>
      <a:dk2>
        <a:srgbClr val="1F497D"/>
      </a:dk2>
      <a:lt2>
        <a:srgbClr val="EEECE1"/>
      </a:lt2>
      <a:accent1>
        <a:srgbClr val="0054A4"/>
      </a:accent1>
      <a:accent2>
        <a:srgbClr val="F78E1D"/>
      </a:accent2>
      <a:accent3>
        <a:srgbClr val="8DC63F"/>
      </a:accent3>
      <a:accent4>
        <a:srgbClr val="00396C"/>
      </a:accent4>
      <a:accent5>
        <a:srgbClr val="7F7F7F"/>
      </a:accent5>
      <a:accent6>
        <a:srgbClr val="BFBFB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05.COS-PowerPoint-wGiant-TEMPLATE">
  <a:themeElements>
    <a:clrScheme name="2015-COS-Colors">
      <a:dk1>
        <a:sysClr val="windowText" lastClr="000000"/>
      </a:dk1>
      <a:lt1>
        <a:sysClr val="window" lastClr="FFFFFF"/>
      </a:lt1>
      <a:dk2>
        <a:srgbClr val="1F497D"/>
      </a:dk2>
      <a:lt2>
        <a:srgbClr val="EEECE1"/>
      </a:lt2>
      <a:accent1>
        <a:srgbClr val="0054A4"/>
      </a:accent1>
      <a:accent2>
        <a:srgbClr val="F78E1D"/>
      </a:accent2>
      <a:accent3>
        <a:srgbClr val="8DC63F"/>
      </a:accent3>
      <a:accent4>
        <a:srgbClr val="00396C"/>
      </a:accent4>
      <a:accent5>
        <a:srgbClr val="7F7F7F"/>
      </a:accent5>
      <a:accent6>
        <a:srgbClr val="BFBFB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
  <cached>True</cached>
  <openByDefault>True</openByDefault>
  <xsnScope/>
</customXsn>
</file>

<file path=customXml/item2.xml><?xml version="1.0" encoding="utf-8"?>
<p:properties xmlns:p="http://schemas.microsoft.com/office/2006/metadata/properties" xmlns:xsi="http://www.w3.org/2001/XMLSchema-instance" xmlns:pc="http://schemas.microsoft.com/office/infopath/2007/PartnerControls">
  <documentManagement>
    <Meeting xmlns="aa38249c-16e4-46af-a005-39e6dccfe84b" xsi:nil="true"/>
    <TaxCatchAll xmlns="5819c703-e1e4-4477-b044-b96d8cdcfdc3">
      <Value>982</Value>
    </TaxCatchAll>
    <Doc_x0020_Purpose0 xmlns="5bc0edf9-7802-4ae6-a67f-829a43b25e33">Procedures</Doc_x0020_Purpose0>
    <jf49cad3fb3644e1a36021fe82d43820 xmlns="0561988a-a33a-449f-b304-512160de2228">
      <Terms xmlns="http://schemas.microsoft.com/office/infopath/2007/PartnerControls">
        <TermInfo xmlns="http://schemas.microsoft.com/office/infopath/2007/PartnerControls">
          <TermName xmlns="http://schemas.microsoft.com/office/infopath/2007/PartnerControls">Procedures</TermName>
          <TermId xmlns="http://schemas.microsoft.com/office/infopath/2007/PartnerControls">ce4d54c9-b094-4ed6-93bf-9243a5e58d7f</TermId>
        </TermInfo>
      </Terms>
    </jf49cad3fb3644e1a36021fe82d43820>
    <a2fd4b3a19d247dca48f5914ae6d4d20 xmlns="0561988a-a33a-449f-b304-512160de2228">
      <Terms xmlns="http://schemas.microsoft.com/office/infopath/2007/PartnerControls"/>
    </a2fd4b3a19d247dca48f5914ae6d4d20>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BE012755AAC9F04B8AB643B9FA433D71" ma:contentTypeVersion="12" ma:contentTypeDescription="Create a new document." ma:contentTypeScope="" ma:versionID="75d742e90233914398cd511e5f7c0703">
  <xsd:schema xmlns:xsd="http://www.w3.org/2001/XMLSchema" xmlns:xs="http://www.w3.org/2001/XMLSchema" xmlns:p="http://schemas.microsoft.com/office/2006/metadata/properties" xmlns:ns2="aa38249c-16e4-46af-a005-39e6dccfe84b" xmlns:ns4="5819c703-e1e4-4477-b044-b96d8cdcfdc3" xmlns:ns5="5bc0edf9-7802-4ae6-a67f-829a43b25e33" xmlns:ns6="0561988a-a33a-449f-b304-512160de2228" targetNamespace="http://schemas.microsoft.com/office/2006/metadata/properties" ma:root="true" ma:fieldsID="f14e4234d05a5d52c6bdeb0b7d354a64" ns2:_="" ns4:_="" ns5:_="" ns6:_="">
    <xsd:import namespace="aa38249c-16e4-46af-a005-39e6dccfe84b"/>
    <xsd:import namespace="5819c703-e1e4-4477-b044-b96d8cdcfdc3"/>
    <xsd:import namespace="5bc0edf9-7802-4ae6-a67f-829a43b25e33"/>
    <xsd:import namespace="0561988a-a33a-449f-b304-512160de2228"/>
    <xsd:element name="properties">
      <xsd:complexType>
        <xsd:sequence>
          <xsd:element name="documentManagement">
            <xsd:complexType>
              <xsd:all>
                <xsd:element ref="ns2:Meeting" minOccurs="0"/>
                <xsd:element ref="ns4:TaxCatchAll" minOccurs="0"/>
                <xsd:element ref="ns5:Doc_x0020_Purpose0" minOccurs="0"/>
                <xsd:element ref="ns6:jf49cad3fb3644e1a36021fe82d43820" minOccurs="0"/>
                <xsd:element ref="ns6:a2fd4b3a19d247dca48f5914ae6d4d2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38249c-16e4-46af-a005-39e6dccfe84b" elementFormDefault="qualified">
    <xsd:import namespace="http://schemas.microsoft.com/office/2006/documentManagement/types"/>
    <xsd:import namespace="http://schemas.microsoft.com/office/infopath/2007/PartnerControls"/>
    <xsd:element name="Meeting" ma:index="8" nillable="true" ma:displayName="Meeting" ma:format="DateOnly" ma:internalName="Meeting">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819c703-e1e4-4477-b044-b96d8cdcfdc3" elementFormDefault="qualified">
    <xsd:import namespace="http://schemas.microsoft.com/office/2006/documentManagement/types"/>
    <xsd:import namespace="http://schemas.microsoft.com/office/infopath/2007/PartnerControls"/>
    <xsd:element name="TaxCatchAll" ma:index="11" nillable="true" ma:displayName="Taxonomy Catch All Column" ma:hidden="true" ma:list="{7df8c752-c4b8-4cac-b6ae-43002d2e1d16}" ma:internalName="TaxCatchAll" ma:showField="CatchAllData" ma:web="5819c703-e1e4-4477-b044-b96d8cdcfd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bc0edf9-7802-4ae6-a67f-829a43b25e33" elementFormDefault="qualified">
    <xsd:import namespace="http://schemas.microsoft.com/office/2006/documentManagement/types"/>
    <xsd:import namespace="http://schemas.microsoft.com/office/infopath/2007/PartnerControls"/>
    <xsd:element name="Doc_x0020_Purpose0" ma:index="12" nillable="true" ma:displayName="Doc Purpose" ma:internalName="Doc_x0020_Purpose0">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561988a-a33a-449f-b304-512160de2228" elementFormDefault="qualified">
    <xsd:import namespace="http://schemas.microsoft.com/office/2006/documentManagement/types"/>
    <xsd:import namespace="http://schemas.microsoft.com/office/infopath/2007/PartnerControls"/>
    <xsd:element name="jf49cad3fb3644e1a36021fe82d43820" ma:index="14" nillable="true" ma:taxonomy="true" ma:internalName="jf49cad3fb3644e1a36021fe82d43820" ma:taxonomyFieldName="Document_x0020_Purpose" ma:displayName="Document Purpose" ma:default="" ma:fieldId="{3f49cad3-fb36-44e1-a360-21fe82d43820}" ma:sspId="cbf6fafc-01b0-4807-b999-9ea966d99999" ma:termSetId="ddfed7e0-0ee2-4879-bad9-59715887601c" ma:anchorId="00000000-0000-0000-0000-000000000000" ma:open="false" ma:isKeyword="false">
      <xsd:complexType>
        <xsd:sequence>
          <xsd:element ref="pc:Terms" minOccurs="0" maxOccurs="1"/>
        </xsd:sequence>
      </xsd:complexType>
    </xsd:element>
    <xsd:element name="a2fd4b3a19d247dca48f5914ae6d4d20" ma:index="16" nillable="true" ma:taxonomy="true" ma:internalName="a2fd4b3a19d247dca48f5914ae6d4d20" ma:taxonomyFieldName="Evidence_x0020_Standard" ma:displayName="Evidence Standard" ma:default="" ma:fieldId="{a2fd4b3a-19d2-47dc-a48f-5914ae6d4d20}" ma:sspId="cbf6fafc-01b0-4807-b999-9ea966d99999" ma:termSetId="c2f56ab4-fa9c-4c0a-8d4d-612dda988841"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45132E-D0C2-48DF-9E6C-A8153E98D465}"/>
</file>

<file path=customXml/itemProps2.xml><?xml version="1.0" encoding="utf-8"?>
<ds:datastoreItem xmlns:ds="http://schemas.openxmlformats.org/officeDocument/2006/customXml" ds:itemID="{6C157D5C-DF4A-44BB-9886-34C4D6C77B4C}"/>
</file>

<file path=customXml/itemProps3.xml><?xml version="1.0" encoding="utf-8"?>
<ds:datastoreItem xmlns:ds="http://schemas.openxmlformats.org/officeDocument/2006/customXml" ds:itemID="{E797E5C7-E04B-4860-9B9D-2C503E08C678}"/>
</file>

<file path=customXml/itemProps4.xml><?xml version="1.0" encoding="utf-8"?>
<ds:datastoreItem xmlns:ds="http://schemas.openxmlformats.org/officeDocument/2006/customXml" ds:itemID="{2155AB08-6B11-4DC3-9C67-F8C9CC58337A}"/>
</file>

<file path=docProps/app.xml><?xml version="1.0" encoding="utf-8"?>
<Properties xmlns="http://schemas.openxmlformats.org/officeDocument/2006/extended-properties" xmlns:vt="http://schemas.openxmlformats.org/officeDocument/2006/docPropsVTypes">
  <Template>COS-PowerPoint template July 2016</Template>
  <TotalTime>585</TotalTime>
  <Words>1574</Words>
  <Application>Microsoft Office PowerPoint</Application>
  <PresentationFormat>On-screen Show (4:3)</PresentationFormat>
  <Paragraphs>116</Paragraphs>
  <Slides>16</Slides>
  <Notes>0</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Times New Roman</vt:lpstr>
      <vt:lpstr>COS-PowerPoint template July 2016</vt:lpstr>
      <vt:lpstr>05.COS-PowerPoint-wGiant-TEMPLATE</vt:lpstr>
      <vt:lpstr>Acrobat Document</vt:lpstr>
      <vt:lpstr>PowerPoint Presentation</vt:lpstr>
      <vt:lpstr>Above-Base Resource Request Training</vt:lpstr>
      <vt:lpstr>Above-Base Resource Requests</vt:lpstr>
      <vt:lpstr>Above-Base Resource Requests</vt:lpstr>
      <vt:lpstr>Above-Base Resource Requests</vt:lpstr>
      <vt:lpstr>Above-Base Resource Requests</vt:lpstr>
      <vt:lpstr>Above-Base Resource Requests</vt:lpstr>
      <vt:lpstr>Scoring Rubric </vt:lpstr>
      <vt:lpstr>Notes from prior high-scoring requests</vt:lpstr>
      <vt:lpstr>Notes from prior high-scoring requests</vt:lpstr>
      <vt:lpstr>Notes from prior high-scoring requests</vt:lpstr>
      <vt:lpstr>Thoughts from Budget Committee members re: Ranking</vt:lpstr>
      <vt:lpstr>Examples of highest ranked requests</vt:lpstr>
      <vt:lpstr>Program Review Audit form and Above-Base Resource Requests</vt:lpstr>
      <vt:lpstr>PowerPoint Presentation</vt:lpstr>
      <vt:lpstr>Above Base Resource Request Training</vt:lpstr>
    </vt:vector>
  </TitlesOfParts>
  <Company>College of the Sequoias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Statton</dc:creator>
  <cp:lastModifiedBy>Karen Pauls</cp:lastModifiedBy>
  <cp:revision>73</cp:revision>
  <cp:lastPrinted>2018-09-04T22:06:37Z</cp:lastPrinted>
  <dcterms:created xsi:type="dcterms:W3CDTF">2017-09-06T18:26:51Z</dcterms:created>
  <dcterms:modified xsi:type="dcterms:W3CDTF">2018-09-05T15:01:43Z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0x010100BE012755AAC9F04B8AB643B9FA433D71</vt:lpwstr>
  </property>
  <property fmtid="{D5CDD505-2E9C-101B-9397-08002B2CF9AE}" pid="3" name="Evidence Standard">
    <vt:lpwstr/>
  </property>
  <property fmtid="{D5CDD505-2E9C-101B-9397-08002B2CF9AE}" pid="4" name="Doc Purpose">
    <vt:lpwstr>4;#Procedures|5b418da0-ba85-4798-bf1d-2d9a445c8b27</vt:lpwstr>
  </property>
  <property fmtid="{D5CDD505-2E9C-101B-9397-08002B2CF9AE}" pid="5" name="Order">
    <vt:r8>61400</vt:r8>
  </property>
  <property fmtid="{D5CDD505-2E9C-101B-9397-08002B2CF9AE}" pid="6" name="c8673a8e469a40ada37b64057559f8d5">
    <vt:lpwstr>Procedures|5b418da0-ba85-4798-bf1d-2d9a445c8b27</vt:lpwstr>
  </property>
  <property fmtid="{D5CDD505-2E9C-101B-9397-08002B2CF9AE}" pid="7" name="Document Purpose">
    <vt:lpwstr>982;#Procedures|ce4d54c9-b094-4ed6-93bf-9243a5e58d7f</vt:lpwstr>
  </property>
</Properties>
</file>