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9"/>
  </p:notesMasterIdLst>
  <p:sldIdLst>
    <p:sldId id="257" r:id="rId5"/>
    <p:sldId id="259" r:id="rId6"/>
    <p:sldId id="258" r:id="rId7"/>
    <p:sldId id="260" r:id="rId8"/>
    <p:sldId id="262" r:id="rId9"/>
    <p:sldId id="263" r:id="rId10"/>
    <p:sldId id="256" r:id="rId11"/>
    <p:sldId id="261" r:id="rId12"/>
    <p:sldId id="264" r:id="rId13"/>
    <p:sldId id="268" r:id="rId14"/>
    <p:sldId id="265" r:id="rId15"/>
    <p:sldId id="269" r:id="rId16"/>
    <p:sldId id="266" r:id="rId17"/>
    <p:sldId id="270" r:id="rId18"/>
    <p:sldId id="286" r:id="rId19"/>
    <p:sldId id="298" r:id="rId20"/>
    <p:sldId id="299" r:id="rId21"/>
    <p:sldId id="300" r:id="rId22"/>
    <p:sldId id="301" r:id="rId23"/>
    <p:sldId id="302" r:id="rId24"/>
    <p:sldId id="303" r:id="rId25"/>
    <p:sldId id="304" r:id="rId26"/>
    <p:sldId id="305" r:id="rId27"/>
    <p:sldId id="306" r:id="rId28"/>
    <p:sldId id="267" r:id="rId29"/>
    <p:sldId id="274" r:id="rId30"/>
    <p:sldId id="333" r:id="rId31"/>
    <p:sldId id="273" r:id="rId32"/>
    <p:sldId id="295" r:id="rId33"/>
    <p:sldId id="307" r:id="rId34"/>
    <p:sldId id="310" r:id="rId35"/>
    <p:sldId id="329" r:id="rId36"/>
    <p:sldId id="331" r:id="rId37"/>
    <p:sldId id="330" r:id="rId38"/>
    <p:sldId id="332" r:id="rId39"/>
    <p:sldId id="275" r:id="rId40"/>
    <p:sldId id="276" r:id="rId41"/>
    <p:sldId id="277" r:id="rId42"/>
    <p:sldId id="296" r:id="rId43"/>
    <p:sldId id="313" r:id="rId44"/>
    <p:sldId id="314" r:id="rId45"/>
    <p:sldId id="317" r:id="rId46"/>
    <p:sldId id="315" r:id="rId47"/>
    <p:sldId id="316" r:id="rId48"/>
    <p:sldId id="318" r:id="rId49"/>
    <p:sldId id="319" r:id="rId50"/>
    <p:sldId id="278" r:id="rId51"/>
    <p:sldId id="279" r:id="rId52"/>
    <p:sldId id="280" r:id="rId53"/>
    <p:sldId id="297" r:id="rId54"/>
    <p:sldId id="321" r:id="rId55"/>
    <p:sldId id="322" r:id="rId56"/>
    <p:sldId id="324" r:id="rId57"/>
    <p:sldId id="325" r:id="rId58"/>
    <p:sldId id="326" r:id="rId59"/>
    <p:sldId id="327" r:id="rId60"/>
    <p:sldId id="328" r:id="rId61"/>
    <p:sldId id="281" r:id="rId62"/>
    <p:sldId id="282" r:id="rId63"/>
    <p:sldId id="283" r:id="rId64"/>
    <p:sldId id="271" r:id="rId65"/>
    <p:sldId id="272" r:id="rId66"/>
    <p:sldId id="284" r:id="rId67"/>
    <p:sldId id="285"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lena Seyed" initials="MS" lastIdx="1" clrIdx="0">
    <p:extLst>
      <p:ext uri="{19B8F6BF-5375-455C-9EA6-DF929625EA0E}">
        <p15:presenceInfo xmlns:p15="http://schemas.microsoft.com/office/powerpoint/2012/main" userId="Milena Seye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711"/>
  </p:normalViewPr>
  <p:slideViewPr>
    <p:cSldViewPr snapToGrid="0" snapToObjects="1">
      <p:cViewPr varScale="1">
        <p:scale>
          <a:sx n="69" d="100"/>
          <a:sy n="69" d="100"/>
        </p:scale>
        <p:origin x="72"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9-29T16:05:07.132" idx="1">
    <p:pos x="10" y="10"/>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4F8A49-CE66-46D5-AE4D-A4B9251F640B}" type="doc">
      <dgm:prSet loTypeId="urn:microsoft.com/office/officeart/2005/8/layout/process2" loCatId="process" qsTypeId="urn:microsoft.com/office/officeart/2005/8/quickstyle/simple1" qsCatId="simple" csTypeId="urn:microsoft.com/office/officeart/2005/8/colors/colorful4" csCatId="colorful" phldr="1"/>
      <dgm:spPr/>
    </dgm:pt>
    <dgm:pt modelId="{818AC4F1-AC26-4698-B132-ED30E73221DE}">
      <dgm:prSet phldrT="[Text]"/>
      <dgm:spPr>
        <a:solidFill>
          <a:schemeClr val="accent2"/>
        </a:solidFill>
      </dgm:spPr>
      <dgm:t>
        <a:bodyPr/>
        <a:lstStyle/>
        <a:p>
          <a:r>
            <a:rPr lang="en-US" dirty="0" smtClean="0"/>
            <a:t>Mission</a:t>
          </a:r>
          <a:endParaRPr lang="en-US" dirty="0"/>
        </a:p>
      </dgm:t>
    </dgm:pt>
    <dgm:pt modelId="{0C97D9D9-3BFD-4AF0-8020-A85309B14E76}" type="parTrans" cxnId="{F0B3C794-4B06-46DF-A8F5-19A541540759}">
      <dgm:prSet/>
      <dgm:spPr/>
      <dgm:t>
        <a:bodyPr/>
        <a:lstStyle/>
        <a:p>
          <a:endParaRPr lang="en-US"/>
        </a:p>
      </dgm:t>
    </dgm:pt>
    <dgm:pt modelId="{3E1C17E3-7FEC-445A-BC5E-17D5C0F0A440}" type="sibTrans" cxnId="{F0B3C794-4B06-46DF-A8F5-19A541540759}">
      <dgm:prSet/>
      <dgm:spPr>
        <a:solidFill>
          <a:schemeClr val="accent2"/>
        </a:solidFill>
      </dgm:spPr>
      <dgm:t>
        <a:bodyPr/>
        <a:lstStyle/>
        <a:p>
          <a:endParaRPr lang="en-US"/>
        </a:p>
      </dgm:t>
    </dgm:pt>
    <dgm:pt modelId="{F50BB451-936C-421E-9EC7-3DF0D7BFA5F2}">
      <dgm:prSet phldrT="[Text]"/>
      <dgm:spPr/>
      <dgm:t>
        <a:bodyPr/>
        <a:lstStyle/>
        <a:p>
          <a:r>
            <a:rPr lang="en-US" dirty="0" smtClean="0"/>
            <a:t>Goals</a:t>
          </a:r>
          <a:endParaRPr lang="en-US" dirty="0"/>
        </a:p>
      </dgm:t>
    </dgm:pt>
    <dgm:pt modelId="{3E4961DB-D8AB-4675-B559-47C6286BCBF9}" type="parTrans" cxnId="{4932621B-5EC8-4835-9DA6-DB9D36F4AA13}">
      <dgm:prSet/>
      <dgm:spPr/>
      <dgm:t>
        <a:bodyPr/>
        <a:lstStyle/>
        <a:p>
          <a:endParaRPr lang="en-US"/>
        </a:p>
      </dgm:t>
    </dgm:pt>
    <dgm:pt modelId="{31AEFE61-89E1-4384-B870-17ACB94BC831}" type="sibTrans" cxnId="{4932621B-5EC8-4835-9DA6-DB9D36F4AA13}">
      <dgm:prSet/>
      <dgm:spPr/>
      <dgm:t>
        <a:bodyPr/>
        <a:lstStyle/>
        <a:p>
          <a:endParaRPr lang="en-US"/>
        </a:p>
      </dgm:t>
    </dgm:pt>
    <dgm:pt modelId="{0D6723C5-2067-4CCF-9D92-30F31231130D}">
      <dgm:prSet phldrT="[Text]"/>
      <dgm:spPr>
        <a:solidFill>
          <a:schemeClr val="accent1">
            <a:lumMod val="60000"/>
            <a:lumOff val="40000"/>
          </a:schemeClr>
        </a:solidFill>
      </dgm:spPr>
      <dgm:t>
        <a:bodyPr/>
        <a:lstStyle/>
        <a:p>
          <a:r>
            <a:rPr lang="en-US" dirty="0" smtClean="0"/>
            <a:t>Objectives</a:t>
          </a:r>
          <a:endParaRPr lang="en-US" dirty="0"/>
        </a:p>
      </dgm:t>
    </dgm:pt>
    <dgm:pt modelId="{CA24545B-5A29-488B-81DF-A982068C4D44}" type="parTrans" cxnId="{662CF786-9FC9-4779-9F94-E0AFEAD1A102}">
      <dgm:prSet/>
      <dgm:spPr/>
      <dgm:t>
        <a:bodyPr/>
        <a:lstStyle/>
        <a:p>
          <a:endParaRPr lang="en-US"/>
        </a:p>
      </dgm:t>
    </dgm:pt>
    <dgm:pt modelId="{76556799-0469-44CD-B03C-5CD84C008E63}" type="sibTrans" cxnId="{662CF786-9FC9-4779-9F94-E0AFEAD1A102}">
      <dgm:prSet/>
      <dgm:spPr>
        <a:solidFill>
          <a:schemeClr val="accent1">
            <a:lumMod val="60000"/>
            <a:lumOff val="40000"/>
          </a:schemeClr>
        </a:solidFill>
      </dgm:spPr>
      <dgm:t>
        <a:bodyPr/>
        <a:lstStyle/>
        <a:p>
          <a:endParaRPr lang="en-US"/>
        </a:p>
      </dgm:t>
    </dgm:pt>
    <dgm:pt modelId="{18A0C937-6532-41C1-82B2-5D99163BCB9B}">
      <dgm:prSet phldrT="[Text]"/>
      <dgm:spPr>
        <a:solidFill>
          <a:schemeClr val="accent5">
            <a:lumMod val="50000"/>
          </a:schemeClr>
        </a:solidFill>
      </dgm:spPr>
      <dgm:t>
        <a:bodyPr/>
        <a:lstStyle/>
        <a:p>
          <a:r>
            <a:rPr lang="en-US" dirty="0" smtClean="0"/>
            <a:t>Actions</a:t>
          </a:r>
          <a:endParaRPr lang="en-US" dirty="0"/>
        </a:p>
      </dgm:t>
    </dgm:pt>
    <dgm:pt modelId="{6EADE7AC-9BBF-4BB4-A16E-7890D31BFE6B}" type="parTrans" cxnId="{FE74A004-4A5C-4336-BB2F-B7CB86FE7157}">
      <dgm:prSet/>
      <dgm:spPr/>
      <dgm:t>
        <a:bodyPr/>
        <a:lstStyle/>
        <a:p>
          <a:endParaRPr lang="en-US"/>
        </a:p>
      </dgm:t>
    </dgm:pt>
    <dgm:pt modelId="{7B985FBE-723B-4833-A856-E0A1AE1F2818}" type="sibTrans" cxnId="{FE74A004-4A5C-4336-BB2F-B7CB86FE7157}">
      <dgm:prSet/>
      <dgm:spPr/>
      <dgm:t>
        <a:bodyPr/>
        <a:lstStyle/>
        <a:p>
          <a:endParaRPr lang="en-US"/>
        </a:p>
      </dgm:t>
    </dgm:pt>
    <dgm:pt modelId="{1852D9EA-B2C1-47C2-AF95-7BB92B7EB803}" type="pres">
      <dgm:prSet presAssocID="{1A4F8A49-CE66-46D5-AE4D-A4B9251F640B}" presName="linearFlow" presStyleCnt="0">
        <dgm:presLayoutVars>
          <dgm:resizeHandles val="exact"/>
        </dgm:presLayoutVars>
      </dgm:prSet>
      <dgm:spPr/>
    </dgm:pt>
    <dgm:pt modelId="{AFB254AB-2026-45B7-B97A-66B67BFB3BE3}" type="pres">
      <dgm:prSet presAssocID="{818AC4F1-AC26-4698-B132-ED30E73221DE}" presName="node" presStyleLbl="node1" presStyleIdx="0" presStyleCnt="4">
        <dgm:presLayoutVars>
          <dgm:bulletEnabled val="1"/>
        </dgm:presLayoutVars>
      </dgm:prSet>
      <dgm:spPr/>
      <dgm:t>
        <a:bodyPr/>
        <a:lstStyle/>
        <a:p>
          <a:endParaRPr lang="en-US"/>
        </a:p>
      </dgm:t>
    </dgm:pt>
    <dgm:pt modelId="{6C5B0CAD-551B-41AD-BC7E-3866DAE58036}" type="pres">
      <dgm:prSet presAssocID="{3E1C17E3-7FEC-445A-BC5E-17D5C0F0A440}" presName="sibTrans" presStyleLbl="sibTrans2D1" presStyleIdx="0" presStyleCnt="3"/>
      <dgm:spPr/>
      <dgm:t>
        <a:bodyPr/>
        <a:lstStyle/>
        <a:p>
          <a:endParaRPr lang="en-US"/>
        </a:p>
      </dgm:t>
    </dgm:pt>
    <dgm:pt modelId="{72560881-8A8D-4649-9420-F6E66EFD4E72}" type="pres">
      <dgm:prSet presAssocID="{3E1C17E3-7FEC-445A-BC5E-17D5C0F0A440}" presName="connectorText" presStyleLbl="sibTrans2D1" presStyleIdx="0" presStyleCnt="3"/>
      <dgm:spPr/>
      <dgm:t>
        <a:bodyPr/>
        <a:lstStyle/>
        <a:p>
          <a:endParaRPr lang="en-US"/>
        </a:p>
      </dgm:t>
    </dgm:pt>
    <dgm:pt modelId="{B2B95BB6-5247-4F48-8279-AE60E7D28582}" type="pres">
      <dgm:prSet presAssocID="{F50BB451-936C-421E-9EC7-3DF0D7BFA5F2}" presName="node" presStyleLbl="node1" presStyleIdx="1" presStyleCnt="4">
        <dgm:presLayoutVars>
          <dgm:bulletEnabled val="1"/>
        </dgm:presLayoutVars>
      </dgm:prSet>
      <dgm:spPr/>
      <dgm:t>
        <a:bodyPr/>
        <a:lstStyle/>
        <a:p>
          <a:endParaRPr lang="en-US"/>
        </a:p>
      </dgm:t>
    </dgm:pt>
    <dgm:pt modelId="{78AFA1A6-1AB4-4FCB-9306-06D3CE73B2FF}" type="pres">
      <dgm:prSet presAssocID="{31AEFE61-89E1-4384-B870-17ACB94BC831}" presName="sibTrans" presStyleLbl="sibTrans2D1" presStyleIdx="1" presStyleCnt="3"/>
      <dgm:spPr/>
      <dgm:t>
        <a:bodyPr/>
        <a:lstStyle/>
        <a:p>
          <a:endParaRPr lang="en-US"/>
        </a:p>
      </dgm:t>
    </dgm:pt>
    <dgm:pt modelId="{1D59A50A-B931-4896-A997-D3A36EC38F1E}" type="pres">
      <dgm:prSet presAssocID="{31AEFE61-89E1-4384-B870-17ACB94BC831}" presName="connectorText" presStyleLbl="sibTrans2D1" presStyleIdx="1" presStyleCnt="3"/>
      <dgm:spPr/>
      <dgm:t>
        <a:bodyPr/>
        <a:lstStyle/>
        <a:p>
          <a:endParaRPr lang="en-US"/>
        </a:p>
      </dgm:t>
    </dgm:pt>
    <dgm:pt modelId="{CCAA990D-BA82-45FB-946D-D4F61969A34A}" type="pres">
      <dgm:prSet presAssocID="{0D6723C5-2067-4CCF-9D92-30F31231130D}" presName="node" presStyleLbl="node1" presStyleIdx="2" presStyleCnt="4">
        <dgm:presLayoutVars>
          <dgm:bulletEnabled val="1"/>
        </dgm:presLayoutVars>
      </dgm:prSet>
      <dgm:spPr/>
      <dgm:t>
        <a:bodyPr/>
        <a:lstStyle/>
        <a:p>
          <a:endParaRPr lang="en-US"/>
        </a:p>
      </dgm:t>
    </dgm:pt>
    <dgm:pt modelId="{C96525CE-2CE9-462B-B0A5-64390FF1D0AA}" type="pres">
      <dgm:prSet presAssocID="{76556799-0469-44CD-B03C-5CD84C008E63}" presName="sibTrans" presStyleLbl="sibTrans2D1" presStyleIdx="2" presStyleCnt="3"/>
      <dgm:spPr/>
      <dgm:t>
        <a:bodyPr/>
        <a:lstStyle/>
        <a:p>
          <a:endParaRPr lang="en-US"/>
        </a:p>
      </dgm:t>
    </dgm:pt>
    <dgm:pt modelId="{B59F7087-E159-46F6-BA27-25C42BC159FE}" type="pres">
      <dgm:prSet presAssocID="{76556799-0469-44CD-B03C-5CD84C008E63}" presName="connectorText" presStyleLbl="sibTrans2D1" presStyleIdx="2" presStyleCnt="3"/>
      <dgm:spPr/>
      <dgm:t>
        <a:bodyPr/>
        <a:lstStyle/>
        <a:p>
          <a:endParaRPr lang="en-US"/>
        </a:p>
      </dgm:t>
    </dgm:pt>
    <dgm:pt modelId="{396A936A-B7D6-4378-B77F-1BF44868EBBB}" type="pres">
      <dgm:prSet presAssocID="{18A0C937-6532-41C1-82B2-5D99163BCB9B}" presName="node" presStyleLbl="node1" presStyleIdx="3" presStyleCnt="4">
        <dgm:presLayoutVars>
          <dgm:bulletEnabled val="1"/>
        </dgm:presLayoutVars>
      </dgm:prSet>
      <dgm:spPr/>
      <dgm:t>
        <a:bodyPr/>
        <a:lstStyle/>
        <a:p>
          <a:endParaRPr lang="en-US"/>
        </a:p>
      </dgm:t>
    </dgm:pt>
  </dgm:ptLst>
  <dgm:cxnLst>
    <dgm:cxn modelId="{57CFC07F-7C8D-4AA5-92BC-358D84A9CDC3}" type="presOf" srcId="{3E1C17E3-7FEC-445A-BC5E-17D5C0F0A440}" destId="{72560881-8A8D-4649-9420-F6E66EFD4E72}" srcOrd="1" destOrd="0" presId="urn:microsoft.com/office/officeart/2005/8/layout/process2"/>
    <dgm:cxn modelId="{84259283-42D1-4A5B-9F48-2732CDCD2EF9}" type="presOf" srcId="{76556799-0469-44CD-B03C-5CD84C008E63}" destId="{C96525CE-2CE9-462B-B0A5-64390FF1D0AA}" srcOrd="0" destOrd="0" presId="urn:microsoft.com/office/officeart/2005/8/layout/process2"/>
    <dgm:cxn modelId="{4932621B-5EC8-4835-9DA6-DB9D36F4AA13}" srcId="{1A4F8A49-CE66-46D5-AE4D-A4B9251F640B}" destId="{F50BB451-936C-421E-9EC7-3DF0D7BFA5F2}" srcOrd="1" destOrd="0" parTransId="{3E4961DB-D8AB-4675-B559-47C6286BCBF9}" sibTransId="{31AEFE61-89E1-4384-B870-17ACB94BC831}"/>
    <dgm:cxn modelId="{F0B3C794-4B06-46DF-A8F5-19A541540759}" srcId="{1A4F8A49-CE66-46D5-AE4D-A4B9251F640B}" destId="{818AC4F1-AC26-4698-B132-ED30E73221DE}" srcOrd="0" destOrd="0" parTransId="{0C97D9D9-3BFD-4AF0-8020-A85309B14E76}" sibTransId="{3E1C17E3-7FEC-445A-BC5E-17D5C0F0A440}"/>
    <dgm:cxn modelId="{FE74A004-4A5C-4336-BB2F-B7CB86FE7157}" srcId="{1A4F8A49-CE66-46D5-AE4D-A4B9251F640B}" destId="{18A0C937-6532-41C1-82B2-5D99163BCB9B}" srcOrd="3" destOrd="0" parTransId="{6EADE7AC-9BBF-4BB4-A16E-7890D31BFE6B}" sibTransId="{7B985FBE-723B-4833-A856-E0A1AE1F2818}"/>
    <dgm:cxn modelId="{97564441-3AA5-4D59-A911-54C0528653BD}" type="presOf" srcId="{0D6723C5-2067-4CCF-9D92-30F31231130D}" destId="{CCAA990D-BA82-45FB-946D-D4F61969A34A}" srcOrd="0" destOrd="0" presId="urn:microsoft.com/office/officeart/2005/8/layout/process2"/>
    <dgm:cxn modelId="{E8C479AD-75D5-4A40-A829-4203B757FB7F}" type="presOf" srcId="{3E1C17E3-7FEC-445A-BC5E-17D5C0F0A440}" destId="{6C5B0CAD-551B-41AD-BC7E-3866DAE58036}" srcOrd="0" destOrd="0" presId="urn:microsoft.com/office/officeart/2005/8/layout/process2"/>
    <dgm:cxn modelId="{A0F41746-212C-458F-A3D8-8A4D34D7D7F5}" type="presOf" srcId="{F50BB451-936C-421E-9EC7-3DF0D7BFA5F2}" destId="{B2B95BB6-5247-4F48-8279-AE60E7D28582}" srcOrd="0" destOrd="0" presId="urn:microsoft.com/office/officeart/2005/8/layout/process2"/>
    <dgm:cxn modelId="{87F1C73E-24BA-4FAA-BABD-C2784F24233B}" type="presOf" srcId="{31AEFE61-89E1-4384-B870-17ACB94BC831}" destId="{1D59A50A-B931-4896-A997-D3A36EC38F1E}" srcOrd="1" destOrd="0" presId="urn:microsoft.com/office/officeart/2005/8/layout/process2"/>
    <dgm:cxn modelId="{B0908789-B301-406E-BF97-3E11B8362B28}" type="presOf" srcId="{31AEFE61-89E1-4384-B870-17ACB94BC831}" destId="{78AFA1A6-1AB4-4FCB-9306-06D3CE73B2FF}" srcOrd="0" destOrd="0" presId="urn:microsoft.com/office/officeart/2005/8/layout/process2"/>
    <dgm:cxn modelId="{2B22D132-64DA-4796-85F3-176DAFFD6501}" type="presOf" srcId="{76556799-0469-44CD-B03C-5CD84C008E63}" destId="{B59F7087-E159-46F6-BA27-25C42BC159FE}" srcOrd="1" destOrd="0" presId="urn:microsoft.com/office/officeart/2005/8/layout/process2"/>
    <dgm:cxn modelId="{662CF786-9FC9-4779-9F94-E0AFEAD1A102}" srcId="{1A4F8A49-CE66-46D5-AE4D-A4B9251F640B}" destId="{0D6723C5-2067-4CCF-9D92-30F31231130D}" srcOrd="2" destOrd="0" parTransId="{CA24545B-5A29-488B-81DF-A982068C4D44}" sibTransId="{76556799-0469-44CD-B03C-5CD84C008E63}"/>
    <dgm:cxn modelId="{A51B730D-3EDE-4947-8DB9-07369A00BC22}" type="presOf" srcId="{18A0C937-6532-41C1-82B2-5D99163BCB9B}" destId="{396A936A-B7D6-4378-B77F-1BF44868EBBB}" srcOrd="0" destOrd="0" presId="urn:microsoft.com/office/officeart/2005/8/layout/process2"/>
    <dgm:cxn modelId="{1215B3F4-0045-442E-901D-9849406A4AFD}" type="presOf" srcId="{1A4F8A49-CE66-46D5-AE4D-A4B9251F640B}" destId="{1852D9EA-B2C1-47C2-AF95-7BB92B7EB803}" srcOrd="0" destOrd="0" presId="urn:microsoft.com/office/officeart/2005/8/layout/process2"/>
    <dgm:cxn modelId="{4F646F17-5C9F-4A79-80F5-2550F64846AA}" type="presOf" srcId="{818AC4F1-AC26-4698-B132-ED30E73221DE}" destId="{AFB254AB-2026-45B7-B97A-66B67BFB3BE3}" srcOrd="0" destOrd="0" presId="urn:microsoft.com/office/officeart/2005/8/layout/process2"/>
    <dgm:cxn modelId="{E4494736-207A-4B66-A9EB-70B3E7B3F4C5}" type="presParOf" srcId="{1852D9EA-B2C1-47C2-AF95-7BB92B7EB803}" destId="{AFB254AB-2026-45B7-B97A-66B67BFB3BE3}" srcOrd="0" destOrd="0" presId="urn:microsoft.com/office/officeart/2005/8/layout/process2"/>
    <dgm:cxn modelId="{4470AE63-3868-419E-ADF2-95D62D3747F5}" type="presParOf" srcId="{1852D9EA-B2C1-47C2-AF95-7BB92B7EB803}" destId="{6C5B0CAD-551B-41AD-BC7E-3866DAE58036}" srcOrd="1" destOrd="0" presId="urn:microsoft.com/office/officeart/2005/8/layout/process2"/>
    <dgm:cxn modelId="{21DFEF04-6294-484D-A9C3-80504A083E12}" type="presParOf" srcId="{6C5B0CAD-551B-41AD-BC7E-3866DAE58036}" destId="{72560881-8A8D-4649-9420-F6E66EFD4E72}" srcOrd="0" destOrd="0" presId="urn:microsoft.com/office/officeart/2005/8/layout/process2"/>
    <dgm:cxn modelId="{323D2376-F6A7-48FE-8688-1A7DE182CD53}" type="presParOf" srcId="{1852D9EA-B2C1-47C2-AF95-7BB92B7EB803}" destId="{B2B95BB6-5247-4F48-8279-AE60E7D28582}" srcOrd="2" destOrd="0" presId="urn:microsoft.com/office/officeart/2005/8/layout/process2"/>
    <dgm:cxn modelId="{FBFA0364-645A-4293-AB70-7A8C88865A92}" type="presParOf" srcId="{1852D9EA-B2C1-47C2-AF95-7BB92B7EB803}" destId="{78AFA1A6-1AB4-4FCB-9306-06D3CE73B2FF}" srcOrd="3" destOrd="0" presId="urn:microsoft.com/office/officeart/2005/8/layout/process2"/>
    <dgm:cxn modelId="{C6D183D5-3CC3-41E6-8FA2-4DF33E98FB6B}" type="presParOf" srcId="{78AFA1A6-1AB4-4FCB-9306-06D3CE73B2FF}" destId="{1D59A50A-B931-4896-A997-D3A36EC38F1E}" srcOrd="0" destOrd="0" presId="urn:microsoft.com/office/officeart/2005/8/layout/process2"/>
    <dgm:cxn modelId="{46BDA37B-A262-45D8-90CB-B18DBBCA9B0C}" type="presParOf" srcId="{1852D9EA-B2C1-47C2-AF95-7BB92B7EB803}" destId="{CCAA990D-BA82-45FB-946D-D4F61969A34A}" srcOrd="4" destOrd="0" presId="urn:microsoft.com/office/officeart/2005/8/layout/process2"/>
    <dgm:cxn modelId="{9969B631-2EFA-42B7-B165-1162A6A51D2E}" type="presParOf" srcId="{1852D9EA-B2C1-47C2-AF95-7BB92B7EB803}" destId="{C96525CE-2CE9-462B-B0A5-64390FF1D0AA}" srcOrd="5" destOrd="0" presId="urn:microsoft.com/office/officeart/2005/8/layout/process2"/>
    <dgm:cxn modelId="{78791372-FEB0-4859-974A-8D69F21A7D9E}" type="presParOf" srcId="{C96525CE-2CE9-462B-B0A5-64390FF1D0AA}" destId="{B59F7087-E159-46F6-BA27-25C42BC159FE}" srcOrd="0" destOrd="0" presId="urn:microsoft.com/office/officeart/2005/8/layout/process2"/>
    <dgm:cxn modelId="{E996AA35-DC87-435C-A97E-C76FA9B33708}" type="presParOf" srcId="{1852D9EA-B2C1-47C2-AF95-7BB92B7EB803}" destId="{396A936A-B7D6-4378-B77F-1BF44868EBBB}" srcOrd="6"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32B54C-8A7E-4517-8D5E-E9CD0997D956}" type="doc">
      <dgm:prSet loTypeId="urn:microsoft.com/office/officeart/2005/8/layout/process1" loCatId="process" qsTypeId="urn:microsoft.com/office/officeart/2005/8/quickstyle/simple1" qsCatId="simple" csTypeId="urn:microsoft.com/office/officeart/2005/8/colors/accent1_2" csCatId="accent1" phldr="1"/>
      <dgm:spPr/>
    </dgm:pt>
    <dgm:pt modelId="{FA28F5D7-13D0-4489-8231-6991F02B3F3B}">
      <dgm:prSet phldrT="[Text]"/>
      <dgm:spPr>
        <a:solidFill>
          <a:schemeClr val="accent2"/>
        </a:solidFill>
      </dgm:spPr>
      <dgm:t>
        <a:bodyPr/>
        <a:lstStyle/>
        <a:p>
          <a:r>
            <a:rPr lang="en-US" dirty="0" smtClean="0"/>
            <a:t>Presentation of goal area and progress made on 2018-2021 objectives</a:t>
          </a:r>
          <a:endParaRPr lang="en-US" dirty="0"/>
        </a:p>
      </dgm:t>
    </dgm:pt>
    <dgm:pt modelId="{AFEC20B1-FEB1-4275-B597-CEE85ADA3603}" type="parTrans" cxnId="{E57423DB-1A5D-4F8F-ABF3-771CCDF418C5}">
      <dgm:prSet/>
      <dgm:spPr/>
      <dgm:t>
        <a:bodyPr/>
        <a:lstStyle/>
        <a:p>
          <a:endParaRPr lang="en-US"/>
        </a:p>
      </dgm:t>
    </dgm:pt>
    <dgm:pt modelId="{3DE65800-6C2B-4BB6-939C-80826D3AD5EC}" type="sibTrans" cxnId="{E57423DB-1A5D-4F8F-ABF3-771CCDF418C5}">
      <dgm:prSet/>
      <dgm:spPr>
        <a:solidFill>
          <a:schemeClr val="accent2"/>
        </a:solidFill>
      </dgm:spPr>
      <dgm:t>
        <a:bodyPr/>
        <a:lstStyle/>
        <a:p>
          <a:endParaRPr lang="en-US"/>
        </a:p>
      </dgm:t>
    </dgm:pt>
    <dgm:pt modelId="{31381DFA-3154-439D-A646-B6E1CAB59ED3}">
      <dgm:prSet phldrT="[Text]"/>
      <dgm:spPr>
        <a:solidFill>
          <a:srgbClr val="92D050"/>
        </a:solidFill>
      </dgm:spPr>
      <dgm:t>
        <a:bodyPr/>
        <a:lstStyle/>
        <a:p>
          <a:r>
            <a:rPr lang="en-US" dirty="0" smtClean="0"/>
            <a:t>Q&amp;A session via chat</a:t>
          </a:r>
          <a:endParaRPr lang="en-US" dirty="0"/>
        </a:p>
      </dgm:t>
    </dgm:pt>
    <dgm:pt modelId="{9D0426E5-E0E9-46CA-BE99-4DBB25E1E209}" type="parTrans" cxnId="{2EA10CD4-79FF-42E1-AD79-731C2785A837}">
      <dgm:prSet/>
      <dgm:spPr/>
      <dgm:t>
        <a:bodyPr/>
        <a:lstStyle/>
        <a:p>
          <a:endParaRPr lang="en-US"/>
        </a:p>
      </dgm:t>
    </dgm:pt>
    <dgm:pt modelId="{5FF0147B-6655-4292-82CB-934583AC7EEC}" type="sibTrans" cxnId="{2EA10CD4-79FF-42E1-AD79-731C2785A837}">
      <dgm:prSet/>
      <dgm:spPr>
        <a:solidFill>
          <a:srgbClr val="92D050"/>
        </a:solidFill>
      </dgm:spPr>
      <dgm:t>
        <a:bodyPr/>
        <a:lstStyle/>
        <a:p>
          <a:endParaRPr lang="en-US"/>
        </a:p>
      </dgm:t>
    </dgm:pt>
    <dgm:pt modelId="{D8A9B369-EEF0-4A94-A69B-A0753D767330}">
      <dgm:prSet phldrT="[Text]"/>
      <dgm:spPr/>
      <dgm:t>
        <a:bodyPr/>
        <a:lstStyle/>
        <a:p>
          <a:r>
            <a:rPr lang="en-US" dirty="0" smtClean="0"/>
            <a:t>Complete survey &amp; break</a:t>
          </a:r>
          <a:endParaRPr lang="en-US" dirty="0"/>
        </a:p>
      </dgm:t>
    </dgm:pt>
    <dgm:pt modelId="{01CDC456-29C6-4DD8-B75F-CC61F6A82E29}" type="parTrans" cxnId="{4E96F2E2-D89C-4FB5-AF1D-EB536D695F9E}">
      <dgm:prSet/>
      <dgm:spPr/>
      <dgm:t>
        <a:bodyPr/>
        <a:lstStyle/>
        <a:p>
          <a:endParaRPr lang="en-US"/>
        </a:p>
      </dgm:t>
    </dgm:pt>
    <dgm:pt modelId="{4D00DD31-A64B-4183-A2E0-50A06D4E4496}" type="sibTrans" cxnId="{4E96F2E2-D89C-4FB5-AF1D-EB536D695F9E}">
      <dgm:prSet/>
      <dgm:spPr/>
      <dgm:t>
        <a:bodyPr/>
        <a:lstStyle/>
        <a:p>
          <a:endParaRPr lang="en-US"/>
        </a:p>
      </dgm:t>
    </dgm:pt>
    <dgm:pt modelId="{2B381E6D-CE92-4552-88E0-73DE97187162}" type="pres">
      <dgm:prSet presAssocID="{BA32B54C-8A7E-4517-8D5E-E9CD0997D956}" presName="Name0" presStyleCnt="0">
        <dgm:presLayoutVars>
          <dgm:dir/>
          <dgm:resizeHandles val="exact"/>
        </dgm:presLayoutVars>
      </dgm:prSet>
      <dgm:spPr/>
    </dgm:pt>
    <dgm:pt modelId="{F89F2831-0195-44AB-A155-2F16490B93B6}" type="pres">
      <dgm:prSet presAssocID="{FA28F5D7-13D0-4489-8231-6991F02B3F3B}" presName="node" presStyleLbl="node1" presStyleIdx="0" presStyleCnt="3">
        <dgm:presLayoutVars>
          <dgm:bulletEnabled val="1"/>
        </dgm:presLayoutVars>
      </dgm:prSet>
      <dgm:spPr/>
      <dgm:t>
        <a:bodyPr/>
        <a:lstStyle/>
        <a:p>
          <a:endParaRPr lang="en-US"/>
        </a:p>
      </dgm:t>
    </dgm:pt>
    <dgm:pt modelId="{C66756D1-F1D8-449D-92F0-0466D577047D}" type="pres">
      <dgm:prSet presAssocID="{3DE65800-6C2B-4BB6-939C-80826D3AD5EC}" presName="sibTrans" presStyleLbl="sibTrans2D1" presStyleIdx="0" presStyleCnt="2"/>
      <dgm:spPr/>
      <dgm:t>
        <a:bodyPr/>
        <a:lstStyle/>
        <a:p>
          <a:endParaRPr lang="en-US"/>
        </a:p>
      </dgm:t>
    </dgm:pt>
    <dgm:pt modelId="{49192F81-9C32-4B33-9C0A-1A4C436F158A}" type="pres">
      <dgm:prSet presAssocID="{3DE65800-6C2B-4BB6-939C-80826D3AD5EC}" presName="connectorText" presStyleLbl="sibTrans2D1" presStyleIdx="0" presStyleCnt="2"/>
      <dgm:spPr/>
      <dgm:t>
        <a:bodyPr/>
        <a:lstStyle/>
        <a:p>
          <a:endParaRPr lang="en-US"/>
        </a:p>
      </dgm:t>
    </dgm:pt>
    <dgm:pt modelId="{BCAA8C58-FFC1-45D9-849D-3C823481ED72}" type="pres">
      <dgm:prSet presAssocID="{31381DFA-3154-439D-A646-B6E1CAB59ED3}" presName="node" presStyleLbl="node1" presStyleIdx="1" presStyleCnt="3">
        <dgm:presLayoutVars>
          <dgm:bulletEnabled val="1"/>
        </dgm:presLayoutVars>
      </dgm:prSet>
      <dgm:spPr/>
      <dgm:t>
        <a:bodyPr/>
        <a:lstStyle/>
        <a:p>
          <a:endParaRPr lang="en-US"/>
        </a:p>
      </dgm:t>
    </dgm:pt>
    <dgm:pt modelId="{383F740A-F687-43E7-9CF4-95A806F4137A}" type="pres">
      <dgm:prSet presAssocID="{5FF0147B-6655-4292-82CB-934583AC7EEC}" presName="sibTrans" presStyleLbl="sibTrans2D1" presStyleIdx="1" presStyleCnt="2"/>
      <dgm:spPr/>
      <dgm:t>
        <a:bodyPr/>
        <a:lstStyle/>
        <a:p>
          <a:endParaRPr lang="en-US"/>
        </a:p>
      </dgm:t>
    </dgm:pt>
    <dgm:pt modelId="{CE49E107-B071-4606-96A4-735789903EFD}" type="pres">
      <dgm:prSet presAssocID="{5FF0147B-6655-4292-82CB-934583AC7EEC}" presName="connectorText" presStyleLbl="sibTrans2D1" presStyleIdx="1" presStyleCnt="2"/>
      <dgm:spPr/>
      <dgm:t>
        <a:bodyPr/>
        <a:lstStyle/>
        <a:p>
          <a:endParaRPr lang="en-US"/>
        </a:p>
      </dgm:t>
    </dgm:pt>
    <dgm:pt modelId="{33FE0EF7-FB78-4CD4-9E05-0A2227137F3B}" type="pres">
      <dgm:prSet presAssocID="{D8A9B369-EEF0-4A94-A69B-A0753D767330}" presName="node" presStyleLbl="node1" presStyleIdx="2" presStyleCnt="3">
        <dgm:presLayoutVars>
          <dgm:bulletEnabled val="1"/>
        </dgm:presLayoutVars>
      </dgm:prSet>
      <dgm:spPr/>
      <dgm:t>
        <a:bodyPr/>
        <a:lstStyle/>
        <a:p>
          <a:endParaRPr lang="en-US"/>
        </a:p>
      </dgm:t>
    </dgm:pt>
  </dgm:ptLst>
  <dgm:cxnLst>
    <dgm:cxn modelId="{BD90C305-A0E9-4FF3-9B40-3F6023801000}" type="presOf" srcId="{5FF0147B-6655-4292-82CB-934583AC7EEC}" destId="{CE49E107-B071-4606-96A4-735789903EFD}" srcOrd="1" destOrd="0" presId="urn:microsoft.com/office/officeart/2005/8/layout/process1"/>
    <dgm:cxn modelId="{F29F4AAB-E914-4CB3-A754-6E0631E383C5}" type="presOf" srcId="{FA28F5D7-13D0-4489-8231-6991F02B3F3B}" destId="{F89F2831-0195-44AB-A155-2F16490B93B6}" srcOrd="0" destOrd="0" presId="urn:microsoft.com/office/officeart/2005/8/layout/process1"/>
    <dgm:cxn modelId="{4E96F2E2-D89C-4FB5-AF1D-EB536D695F9E}" srcId="{BA32B54C-8A7E-4517-8D5E-E9CD0997D956}" destId="{D8A9B369-EEF0-4A94-A69B-A0753D767330}" srcOrd="2" destOrd="0" parTransId="{01CDC456-29C6-4DD8-B75F-CC61F6A82E29}" sibTransId="{4D00DD31-A64B-4183-A2E0-50A06D4E4496}"/>
    <dgm:cxn modelId="{43F4EC44-3104-49CC-9F2C-3364F8052399}" type="presOf" srcId="{3DE65800-6C2B-4BB6-939C-80826D3AD5EC}" destId="{C66756D1-F1D8-449D-92F0-0466D577047D}" srcOrd="0" destOrd="0" presId="urn:microsoft.com/office/officeart/2005/8/layout/process1"/>
    <dgm:cxn modelId="{9F993966-F820-4793-B70D-6DDB897A1F3B}" type="presOf" srcId="{31381DFA-3154-439D-A646-B6E1CAB59ED3}" destId="{BCAA8C58-FFC1-45D9-849D-3C823481ED72}" srcOrd="0" destOrd="0" presId="urn:microsoft.com/office/officeart/2005/8/layout/process1"/>
    <dgm:cxn modelId="{AF94E273-9182-4B4A-A354-E219DD37460A}" type="presOf" srcId="{BA32B54C-8A7E-4517-8D5E-E9CD0997D956}" destId="{2B381E6D-CE92-4552-88E0-73DE97187162}" srcOrd="0" destOrd="0" presId="urn:microsoft.com/office/officeart/2005/8/layout/process1"/>
    <dgm:cxn modelId="{0D9667C8-AFAC-49EA-8482-73125F077475}" type="presOf" srcId="{3DE65800-6C2B-4BB6-939C-80826D3AD5EC}" destId="{49192F81-9C32-4B33-9C0A-1A4C436F158A}" srcOrd="1" destOrd="0" presId="urn:microsoft.com/office/officeart/2005/8/layout/process1"/>
    <dgm:cxn modelId="{E57423DB-1A5D-4F8F-ABF3-771CCDF418C5}" srcId="{BA32B54C-8A7E-4517-8D5E-E9CD0997D956}" destId="{FA28F5D7-13D0-4489-8231-6991F02B3F3B}" srcOrd="0" destOrd="0" parTransId="{AFEC20B1-FEB1-4275-B597-CEE85ADA3603}" sibTransId="{3DE65800-6C2B-4BB6-939C-80826D3AD5EC}"/>
    <dgm:cxn modelId="{8C79B658-B3F5-488C-9EAA-F5D5A51A39A2}" type="presOf" srcId="{5FF0147B-6655-4292-82CB-934583AC7EEC}" destId="{383F740A-F687-43E7-9CF4-95A806F4137A}" srcOrd="0" destOrd="0" presId="urn:microsoft.com/office/officeart/2005/8/layout/process1"/>
    <dgm:cxn modelId="{2EA10CD4-79FF-42E1-AD79-731C2785A837}" srcId="{BA32B54C-8A7E-4517-8D5E-E9CD0997D956}" destId="{31381DFA-3154-439D-A646-B6E1CAB59ED3}" srcOrd="1" destOrd="0" parTransId="{9D0426E5-E0E9-46CA-BE99-4DBB25E1E209}" sibTransId="{5FF0147B-6655-4292-82CB-934583AC7EEC}"/>
    <dgm:cxn modelId="{0C3AEB3D-722E-4AB7-90D7-21CC247CE964}" type="presOf" srcId="{D8A9B369-EEF0-4A94-A69B-A0753D767330}" destId="{33FE0EF7-FB78-4CD4-9E05-0A2227137F3B}" srcOrd="0" destOrd="0" presId="urn:microsoft.com/office/officeart/2005/8/layout/process1"/>
    <dgm:cxn modelId="{97A8034A-693A-49FE-89DD-89AF76012DB7}" type="presParOf" srcId="{2B381E6D-CE92-4552-88E0-73DE97187162}" destId="{F89F2831-0195-44AB-A155-2F16490B93B6}" srcOrd="0" destOrd="0" presId="urn:microsoft.com/office/officeart/2005/8/layout/process1"/>
    <dgm:cxn modelId="{9DC18F28-8574-4790-B746-A7D6ACBD0693}" type="presParOf" srcId="{2B381E6D-CE92-4552-88E0-73DE97187162}" destId="{C66756D1-F1D8-449D-92F0-0466D577047D}" srcOrd="1" destOrd="0" presId="urn:microsoft.com/office/officeart/2005/8/layout/process1"/>
    <dgm:cxn modelId="{77C0C69E-EFD5-4F91-9145-1CABE2A7F0DA}" type="presParOf" srcId="{C66756D1-F1D8-449D-92F0-0466D577047D}" destId="{49192F81-9C32-4B33-9C0A-1A4C436F158A}" srcOrd="0" destOrd="0" presId="urn:microsoft.com/office/officeart/2005/8/layout/process1"/>
    <dgm:cxn modelId="{0733E902-172E-40C7-A732-8743DC854790}" type="presParOf" srcId="{2B381E6D-CE92-4552-88E0-73DE97187162}" destId="{BCAA8C58-FFC1-45D9-849D-3C823481ED72}" srcOrd="2" destOrd="0" presId="urn:microsoft.com/office/officeart/2005/8/layout/process1"/>
    <dgm:cxn modelId="{8E1BF5EF-4C66-4705-BA6C-6BC8B244FAC7}" type="presParOf" srcId="{2B381E6D-CE92-4552-88E0-73DE97187162}" destId="{383F740A-F687-43E7-9CF4-95A806F4137A}" srcOrd="3" destOrd="0" presId="urn:microsoft.com/office/officeart/2005/8/layout/process1"/>
    <dgm:cxn modelId="{CC8901FA-BA5F-45E7-8C48-69742CD21C54}" type="presParOf" srcId="{383F740A-F687-43E7-9CF4-95A806F4137A}" destId="{CE49E107-B071-4606-96A4-735789903EFD}" srcOrd="0" destOrd="0" presId="urn:microsoft.com/office/officeart/2005/8/layout/process1"/>
    <dgm:cxn modelId="{291068FC-D532-4A24-B11E-2EA67B20BF8E}" type="presParOf" srcId="{2B381E6D-CE92-4552-88E0-73DE97187162}" destId="{33FE0EF7-FB78-4CD4-9E05-0A2227137F3B}"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32B54C-8A7E-4517-8D5E-E9CD0997D956}" type="doc">
      <dgm:prSet loTypeId="urn:microsoft.com/office/officeart/2005/8/layout/process1" loCatId="process" qsTypeId="urn:microsoft.com/office/officeart/2005/8/quickstyle/simple1" qsCatId="simple" csTypeId="urn:microsoft.com/office/officeart/2005/8/colors/accent1_2" csCatId="accent1" phldr="1"/>
      <dgm:spPr/>
    </dgm:pt>
    <dgm:pt modelId="{FA28F5D7-13D0-4489-8231-6991F02B3F3B}">
      <dgm:prSet phldrT="[Text]"/>
      <dgm:spPr>
        <a:solidFill>
          <a:schemeClr val="accent2"/>
        </a:solidFill>
      </dgm:spPr>
      <dgm:t>
        <a:bodyPr/>
        <a:lstStyle/>
        <a:p>
          <a:r>
            <a:rPr lang="en-US" dirty="0" smtClean="0"/>
            <a:t>Presentation of goal area and progress made on 2018-2021 objectives</a:t>
          </a:r>
          <a:endParaRPr lang="en-US" dirty="0"/>
        </a:p>
      </dgm:t>
    </dgm:pt>
    <dgm:pt modelId="{AFEC20B1-FEB1-4275-B597-CEE85ADA3603}" type="parTrans" cxnId="{E57423DB-1A5D-4F8F-ABF3-771CCDF418C5}">
      <dgm:prSet/>
      <dgm:spPr/>
      <dgm:t>
        <a:bodyPr/>
        <a:lstStyle/>
        <a:p>
          <a:endParaRPr lang="en-US"/>
        </a:p>
      </dgm:t>
    </dgm:pt>
    <dgm:pt modelId="{3DE65800-6C2B-4BB6-939C-80826D3AD5EC}" type="sibTrans" cxnId="{E57423DB-1A5D-4F8F-ABF3-771CCDF418C5}">
      <dgm:prSet/>
      <dgm:spPr>
        <a:solidFill>
          <a:schemeClr val="accent2"/>
        </a:solidFill>
      </dgm:spPr>
      <dgm:t>
        <a:bodyPr/>
        <a:lstStyle/>
        <a:p>
          <a:endParaRPr lang="en-US"/>
        </a:p>
      </dgm:t>
    </dgm:pt>
    <dgm:pt modelId="{31381DFA-3154-439D-A646-B6E1CAB59ED3}">
      <dgm:prSet phldrT="[Text]"/>
      <dgm:spPr>
        <a:solidFill>
          <a:srgbClr val="92D050"/>
        </a:solidFill>
      </dgm:spPr>
      <dgm:t>
        <a:bodyPr/>
        <a:lstStyle/>
        <a:p>
          <a:r>
            <a:rPr lang="en-US" dirty="0" smtClean="0"/>
            <a:t>Q&amp;A session via chat</a:t>
          </a:r>
          <a:endParaRPr lang="en-US" dirty="0"/>
        </a:p>
      </dgm:t>
    </dgm:pt>
    <dgm:pt modelId="{9D0426E5-E0E9-46CA-BE99-4DBB25E1E209}" type="parTrans" cxnId="{2EA10CD4-79FF-42E1-AD79-731C2785A837}">
      <dgm:prSet/>
      <dgm:spPr/>
      <dgm:t>
        <a:bodyPr/>
        <a:lstStyle/>
        <a:p>
          <a:endParaRPr lang="en-US"/>
        </a:p>
      </dgm:t>
    </dgm:pt>
    <dgm:pt modelId="{5FF0147B-6655-4292-82CB-934583AC7EEC}" type="sibTrans" cxnId="{2EA10CD4-79FF-42E1-AD79-731C2785A837}">
      <dgm:prSet/>
      <dgm:spPr>
        <a:solidFill>
          <a:srgbClr val="92D050"/>
        </a:solidFill>
      </dgm:spPr>
      <dgm:t>
        <a:bodyPr/>
        <a:lstStyle/>
        <a:p>
          <a:endParaRPr lang="en-US"/>
        </a:p>
      </dgm:t>
    </dgm:pt>
    <dgm:pt modelId="{D8A9B369-EEF0-4A94-A69B-A0753D767330}">
      <dgm:prSet phldrT="[Text]"/>
      <dgm:spPr/>
      <dgm:t>
        <a:bodyPr/>
        <a:lstStyle/>
        <a:p>
          <a:r>
            <a:rPr lang="en-US" dirty="0" smtClean="0"/>
            <a:t>Complete survey &amp; break</a:t>
          </a:r>
          <a:endParaRPr lang="en-US" dirty="0"/>
        </a:p>
      </dgm:t>
    </dgm:pt>
    <dgm:pt modelId="{01CDC456-29C6-4DD8-B75F-CC61F6A82E29}" type="parTrans" cxnId="{4E96F2E2-D89C-4FB5-AF1D-EB536D695F9E}">
      <dgm:prSet/>
      <dgm:spPr/>
      <dgm:t>
        <a:bodyPr/>
        <a:lstStyle/>
        <a:p>
          <a:endParaRPr lang="en-US"/>
        </a:p>
      </dgm:t>
    </dgm:pt>
    <dgm:pt modelId="{4D00DD31-A64B-4183-A2E0-50A06D4E4496}" type="sibTrans" cxnId="{4E96F2E2-D89C-4FB5-AF1D-EB536D695F9E}">
      <dgm:prSet/>
      <dgm:spPr/>
      <dgm:t>
        <a:bodyPr/>
        <a:lstStyle/>
        <a:p>
          <a:endParaRPr lang="en-US"/>
        </a:p>
      </dgm:t>
    </dgm:pt>
    <dgm:pt modelId="{2B381E6D-CE92-4552-88E0-73DE97187162}" type="pres">
      <dgm:prSet presAssocID="{BA32B54C-8A7E-4517-8D5E-E9CD0997D956}" presName="Name0" presStyleCnt="0">
        <dgm:presLayoutVars>
          <dgm:dir/>
          <dgm:resizeHandles val="exact"/>
        </dgm:presLayoutVars>
      </dgm:prSet>
      <dgm:spPr/>
    </dgm:pt>
    <dgm:pt modelId="{F89F2831-0195-44AB-A155-2F16490B93B6}" type="pres">
      <dgm:prSet presAssocID="{FA28F5D7-13D0-4489-8231-6991F02B3F3B}" presName="node" presStyleLbl="node1" presStyleIdx="0" presStyleCnt="3">
        <dgm:presLayoutVars>
          <dgm:bulletEnabled val="1"/>
        </dgm:presLayoutVars>
      </dgm:prSet>
      <dgm:spPr/>
      <dgm:t>
        <a:bodyPr/>
        <a:lstStyle/>
        <a:p>
          <a:endParaRPr lang="en-US"/>
        </a:p>
      </dgm:t>
    </dgm:pt>
    <dgm:pt modelId="{C66756D1-F1D8-449D-92F0-0466D577047D}" type="pres">
      <dgm:prSet presAssocID="{3DE65800-6C2B-4BB6-939C-80826D3AD5EC}" presName="sibTrans" presStyleLbl="sibTrans2D1" presStyleIdx="0" presStyleCnt="2"/>
      <dgm:spPr/>
      <dgm:t>
        <a:bodyPr/>
        <a:lstStyle/>
        <a:p>
          <a:endParaRPr lang="en-US"/>
        </a:p>
      </dgm:t>
    </dgm:pt>
    <dgm:pt modelId="{49192F81-9C32-4B33-9C0A-1A4C436F158A}" type="pres">
      <dgm:prSet presAssocID="{3DE65800-6C2B-4BB6-939C-80826D3AD5EC}" presName="connectorText" presStyleLbl="sibTrans2D1" presStyleIdx="0" presStyleCnt="2"/>
      <dgm:spPr/>
      <dgm:t>
        <a:bodyPr/>
        <a:lstStyle/>
        <a:p>
          <a:endParaRPr lang="en-US"/>
        </a:p>
      </dgm:t>
    </dgm:pt>
    <dgm:pt modelId="{BCAA8C58-FFC1-45D9-849D-3C823481ED72}" type="pres">
      <dgm:prSet presAssocID="{31381DFA-3154-439D-A646-B6E1CAB59ED3}" presName="node" presStyleLbl="node1" presStyleIdx="1" presStyleCnt="3">
        <dgm:presLayoutVars>
          <dgm:bulletEnabled val="1"/>
        </dgm:presLayoutVars>
      </dgm:prSet>
      <dgm:spPr/>
      <dgm:t>
        <a:bodyPr/>
        <a:lstStyle/>
        <a:p>
          <a:endParaRPr lang="en-US"/>
        </a:p>
      </dgm:t>
    </dgm:pt>
    <dgm:pt modelId="{383F740A-F687-43E7-9CF4-95A806F4137A}" type="pres">
      <dgm:prSet presAssocID="{5FF0147B-6655-4292-82CB-934583AC7EEC}" presName="sibTrans" presStyleLbl="sibTrans2D1" presStyleIdx="1" presStyleCnt="2"/>
      <dgm:spPr/>
      <dgm:t>
        <a:bodyPr/>
        <a:lstStyle/>
        <a:p>
          <a:endParaRPr lang="en-US"/>
        </a:p>
      </dgm:t>
    </dgm:pt>
    <dgm:pt modelId="{CE49E107-B071-4606-96A4-735789903EFD}" type="pres">
      <dgm:prSet presAssocID="{5FF0147B-6655-4292-82CB-934583AC7EEC}" presName="connectorText" presStyleLbl="sibTrans2D1" presStyleIdx="1" presStyleCnt="2"/>
      <dgm:spPr/>
      <dgm:t>
        <a:bodyPr/>
        <a:lstStyle/>
        <a:p>
          <a:endParaRPr lang="en-US"/>
        </a:p>
      </dgm:t>
    </dgm:pt>
    <dgm:pt modelId="{33FE0EF7-FB78-4CD4-9E05-0A2227137F3B}" type="pres">
      <dgm:prSet presAssocID="{D8A9B369-EEF0-4A94-A69B-A0753D767330}" presName="node" presStyleLbl="node1" presStyleIdx="2" presStyleCnt="3">
        <dgm:presLayoutVars>
          <dgm:bulletEnabled val="1"/>
        </dgm:presLayoutVars>
      </dgm:prSet>
      <dgm:spPr/>
      <dgm:t>
        <a:bodyPr/>
        <a:lstStyle/>
        <a:p>
          <a:endParaRPr lang="en-US"/>
        </a:p>
      </dgm:t>
    </dgm:pt>
  </dgm:ptLst>
  <dgm:cxnLst>
    <dgm:cxn modelId="{BD90C305-A0E9-4FF3-9B40-3F6023801000}" type="presOf" srcId="{5FF0147B-6655-4292-82CB-934583AC7EEC}" destId="{CE49E107-B071-4606-96A4-735789903EFD}" srcOrd="1" destOrd="0" presId="urn:microsoft.com/office/officeart/2005/8/layout/process1"/>
    <dgm:cxn modelId="{F29F4AAB-E914-4CB3-A754-6E0631E383C5}" type="presOf" srcId="{FA28F5D7-13D0-4489-8231-6991F02B3F3B}" destId="{F89F2831-0195-44AB-A155-2F16490B93B6}" srcOrd="0" destOrd="0" presId="urn:microsoft.com/office/officeart/2005/8/layout/process1"/>
    <dgm:cxn modelId="{4E96F2E2-D89C-4FB5-AF1D-EB536D695F9E}" srcId="{BA32B54C-8A7E-4517-8D5E-E9CD0997D956}" destId="{D8A9B369-EEF0-4A94-A69B-A0753D767330}" srcOrd="2" destOrd="0" parTransId="{01CDC456-29C6-4DD8-B75F-CC61F6A82E29}" sibTransId="{4D00DD31-A64B-4183-A2E0-50A06D4E4496}"/>
    <dgm:cxn modelId="{43F4EC44-3104-49CC-9F2C-3364F8052399}" type="presOf" srcId="{3DE65800-6C2B-4BB6-939C-80826D3AD5EC}" destId="{C66756D1-F1D8-449D-92F0-0466D577047D}" srcOrd="0" destOrd="0" presId="urn:microsoft.com/office/officeart/2005/8/layout/process1"/>
    <dgm:cxn modelId="{9F993966-F820-4793-B70D-6DDB897A1F3B}" type="presOf" srcId="{31381DFA-3154-439D-A646-B6E1CAB59ED3}" destId="{BCAA8C58-FFC1-45D9-849D-3C823481ED72}" srcOrd="0" destOrd="0" presId="urn:microsoft.com/office/officeart/2005/8/layout/process1"/>
    <dgm:cxn modelId="{AF94E273-9182-4B4A-A354-E219DD37460A}" type="presOf" srcId="{BA32B54C-8A7E-4517-8D5E-E9CD0997D956}" destId="{2B381E6D-CE92-4552-88E0-73DE97187162}" srcOrd="0" destOrd="0" presId="urn:microsoft.com/office/officeart/2005/8/layout/process1"/>
    <dgm:cxn modelId="{0D9667C8-AFAC-49EA-8482-73125F077475}" type="presOf" srcId="{3DE65800-6C2B-4BB6-939C-80826D3AD5EC}" destId="{49192F81-9C32-4B33-9C0A-1A4C436F158A}" srcOrd="1" destOrd="0" presId="urn:microsoft.com/office/officeart/2005/8/layout/process1"/>
    <dgm:cxn modelId="{E57423DB-1A5D-4F8F-ABF3-771CCDF418C5}" srcId="{BA32B54C-8A7E-4517-8D5E-E9CD0997D956}" destId="{FA28F5D7-13D0-4489-8231-6991F02B3F3B}" srcOrd="0" destOrd="0" parTransId="{AFEC20B1-FEB1-4275-B597-CEE85ADA3603}" sibTransId="{3DE65800-6C2B-4BB6-939C-80826D3AD5EC}"/>
    <dgm:cxn modelId="{8C79B658-B3F5-488C-9EAA-F5D5A51A39A2}" type="presOf" srcId="{5FF0147B-6655-4292-82CB-934583AC7EEC}" destId="{383F740A-F687-43E7-9CF4-95A806F4137A}" srcOrd="0" destOrd="0" presId="urn:microsoft.com/office/officeart/2005/8/layout/process1"/>
    <dgm:cxn modelId="{2EA10CD4-79FF-42E1-AD79-731C2785A837}" srcId="{BA32B54C-8A7E-4517-8D5E-E9CD0997D956}" destId="{31381DFA-3154-439D-A646-B6E1CAB59ED3}" srcOrd="1" destOrd="0" parTransId="{9D0426E5-E0E9-46CA-BE99-4DBB25E1E209}" sibTransId="{5FF0147B-6655-4292-82CB-934583AC7EEC}"/>
    <dgm:cxn modelId="{0C3AEB3D-722E-4AB7-90D7-21CC247CE964}" type="presOf" srcId="{D8A9B369-EEF0-4A94-A69B-A0753D767330}" destId="{33FE0EF7-FB78-4CD4-9E05-0A2227137F3B}" srcOrd="0" destOrd="0" presId="urn:microsoft.com/office/officeart/2005/8/layout/process1"/>
    <dgm:cxn modelId="{97A8034A-693A-49FE-89DD-89AF76012DB7}" type="presParOf" srcId="{2B381E6D-CE92-4552-88E0-73DE97187162}" destId="{F89F2831-0195-44AB-A155-2F16490B93B6}" srcOrd="0" destOrd="0" presId="urn:microsoft.com/office/officeart/2005/8/layout/process1"/>
    <dgm:cxn modelId="{9DC18F28-8574-4790-B746-A7D6ACBD0693}" type="presParOf" srcId="{2B381E6D-CE92-4552-88E0-73DE97187162}" destId="{C66756D1-F1D8-449D-92F0-0466D577047D}" srcOrd="1" destOrd="0" presId="urn:microsoft.com/office/officeart/2005/8/layout/process1"/>
    <dgm:cxn modelId="{77C0C69E-EFD5-4F91-9145-1CABE2A7F0DA}" type="presParOf" srcId="{C66756D1-F1D8-449D-92F0-0466D577047D}" destId="{49192F81-9C32-4B33-9C0A-1A4C436F158A}" srcOrd="0" destOrd="0" presId="urn:microsoft.com/office/officeart/2005/8/layout/process1"/>
    <dgm:cxn modelId="{0733E902-172E-40C7-A732-8743DC854790}" type="presParOf" srcId="{2B381E6D-CE92-4552-88E0-73DE97187162}" destId="{BCAA8C58-FFC1-45D9-849D-3C823481ED72}" srcOrd="2" destOrd="0" presId="urn:microsoft.com/office/officeart/2005/8/layout/process1"/>
    <dgm:cxn modelId="{8E1BF5EF-4C66-4705-BA6C-6BC8B244FAC7}" type="presParOf" srcId="{2B381E6D-CE92-4552-88E0-73DE97187162}" destId="{383F740A-F687-43E7-9CF4-95A806F4137A}" srcOrd="3" destOrd="0" presId="urn:microsoft.com/office/officeart/2005/8/layout/process1"/>
    <dgm:cxn modelId="{CC8901FA-BA5F-45E7-8C48-69742CD21C54}" type="presParOf" srcId="{383F740A-F687-43E7-9CF4-95A806F4137A}" destId="{CE49E107-B071-4606-96A4-735789903EFD}" srcOrd="0" destOrd="0" presId="urn:microsoft.com/office/officeart/2005/8/layout/process1"/>
    <dgm:cxn modelId="{291068FC-D532-4A24-B11E-2EA67B20BF8E}" type="presParOf" srcId="{2B381E6D-CE92-4552-88E0-73DE97187162}" destId="{33FE0EF7-FB78-4CD4-9E05-0A2227137F3B}"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254AB-2026-45B7-B97A-66B67BFB3BE3}">
      <dsp:nvSpPr>
        <dsp:cNvPr id="0" name=""/>
        <dsp:cNvSpPr/>
      </dsp:nvSpPr>
      <dsp:spPr>
        <a:xfrm>
          <a:off x="593724" y="2645"/>
          <a:ext cx="1771650" cy="98425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Mission</a:t>
          </a:r>
          <a:endParaRPr lang="en-US" sz="2700" kern="1200" dirty="0"/>
        </a:p>
      </dsp:txBody>
      <dsp:txXfrm>
        <a:off x="622552" y="31473"/>
        <a:ext cx="1713994" cy="926594"/>
      </dsp:txXfrm>
    </dsp:sp>
    <dsp:sp modelId="{6C5B0CAD-551B-41AD-BC7E-3866DAE58036}">
      <dsp:nvSpPr>
        <dsp:cNvPr id="0" name=""/>
        <dsp:cNvSpPr/>
      </dsp:nvSpPr>
      <dsp:spPr>
        <a:xfrm rot="5400000">
          <a:off x="1295003" y="1011502"/>
          <a:ext cx="369093" cy="442912"/>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5400000">
        <a:off x="1346676" y="1048411"/>
        <a:ext cx="265748" cy="258365"/>
      </dsp:txXfrm>
    </dsp:sp>
    <dsp:sp modelId="{B2B95BB6-5247-4F48-8279-AE60E7D28582}">
      <dsp:nvSpPr>
        <dsp:cNvPr id="0" name=""/>
        <dsp:cNvSpPr/>
      </dsp:nvSpPr>
      <dsp:spPr>
        <a:xfrm>
          <a:off x="593724" y="1479020"/>
          <a:ext cx="1771650" cy="984250"/>
        </a:xfrm>
        <a:prstGeom prst="roundRect">
          <a:avLst>
            <a:gd name="adj" fmla="val 10000"/>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Goals</a:t>
          </a:r>
          <a:endParaRPr lang="en-US" sz="2700" kern="1200" dirty="0"/>
        </a:p>
      </dsp:txBody>
      <dsp:txXfrm>
        <a:off x="622552" y="1507848"/>
        <a:ext cx="1713994" cy="926594"/>
      </dsp:txXfrm>
    </dsp:sp>
    <dsp:sp modelId="{78AFA1A6-1AB4-4FCB-9306-06D3CE73B2FF}">
      <dsp:nvSpPr>
        <dsp:cNvPr id="0" name=""/>
        <dsp:cNvSpPr/>
      </dsp:nvSpPr>
      <dsp:spPr>
        <a:xfrm rot="5400000">
          <a:off x="1295003" y="2487877"/>
          <a:ext cx="369093" cy="442912"/>
        </a:xfrm>
        <a:prstGeom prst="rightArrow">
          <a:avLst>
            <a:gd name="adj1" fmla="val 60000"/>
            <a:gd name="adj2" fmla="val 50000"/>
          </a:avLst>
        </a:prstGeom>
        <a:solidFill>
          <a:schemeClr val="accent4">
            <a:hueOff val="4900445"/>
            <a:satOff val="-20388"/>
            <a:lumOff val="48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5400000">
        <a:off x="1346676" y="2524786"/>
        <a:ext cx="265748" cy="258365"/>
      </dsp:txXfrm>
    </dsp:sp>
    <dsp:sp modelId="{CCAA990D-BA82-45FB-946D-D4F61969A34A}">
      <dsp:nvSpPr>
        <dsp:cNvPr id="0" name=""/>
        <dsp:cNvSpPr/>
      </dsp:nvSpPr>
      <dsp:spPr>
        <a:xfrm>
          <a:off x="593724" y="2955396"/>
          <a:ext cx="1771650" cy="984250"/>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Objectives</a:t>
          </a:r>
          <a:endParaRPr lang="en-US" sz="2700" kern="1200" dirty="0"/>
        </a:p>
      </dsp:txBody>
      <dsp:txXfrm>
        <a:off x="622552" y="2984224"/>
        <a:ext cx="1713994" cy="926594"/>
      </dsp:txXfrm>
    </dsp:sp>
    <dsp:sp modelId="{C96525CE-2CE9-462B-B0A5-64390FF1D0AA}">
      <dsp:nvSpPr>
        <dsp:cNvPr id="0" name=""/>
        <dsp:cNvSpPr/>
      </dsp:nvSpPr>
      <dsp:spPr>
        <a:xfrm rot="5400000">
          <a:off x="1295003" y="3964252"/>
          <a:ext cx="369093" cy="442912"/>
        </a:xfrm>
        <a:prstGeom prst="rightArrow">
          <a:avLst>
            <a:gd name="adj1" fmla="val 60000"/>
            <a:gd name="adj2" fmla="val 5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5400000">
        <a:off x="1346676" y="4001161"/>
        <a:ext cx="265748" cy="258365"/>
      </dsp:txXfrm>
    </dsp:sp>
    <dsp:sp modelId="{396A936A-B7D6-4378-B77F-1BF44868EBBB}">
      <dsp:nvSpPr>
        <dsp:cNvPr id="0" name=""/>
        <dsp:cNvSpPr/>
      </dsp:nvSpPr>
      <dsp:spPr>
        <a:xfrm>
          <a:off x="593724" y="4431771"/>
          <a:ext cx="1771650" cy="984250"/>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Actions</a:t>
          </a:r>
          <a:endParaRPr lang="en-US" sz="2700" kern="1200" dirty="0"/>
        </a:p>
      </dsp:txBody>
      <dsp:txXfrm>
        <a:off x="622552" y="4460599"/>
        <a:ext cx="1713994" cy="9265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F2831-0195-44AB-A155-2F16490B93B6}">
      <dsp:nvSpPr>
        <dsp:cNvPr id="0" name=""/>
        <dsp:cNvSpPr/>
      </dsp:nvSpPr>
      <dsp:spPr>
        <a:xfrm>
          <a:off x="8617" y="764029"/>
          <a:ext cx="2575569" cy="154534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Presentation of goal area and progress made on 2018-2021 objectives</a:t>
          </a:r>
          <a:endParaRPr lang="en-US" sz="2200" kern="1200" dirty="0"/>
        </a:p>
      </dsp:txBody>
      <dsp:txXfrm>
        <a:off x="53878" y="809290"/>
        <a:ext cx="2485047" cy="1454819"/>
      </dsp:txXfrm>
    </dsp:sp>
    <dsp:sp modelId="{C66756D1-F1D8-449D-92F0-0466D577047D}">
      <dsp:nvSpPr>
        <dsp:cNvPr id="0" name=""/>
        <dsp:cNvSpPr/>
      </dsp:nvSpPr>
      <dsp:spPr>
        <a:xfrm>
          <a:off x="2841744" y="1217329"/>
          <a:ext cx="546020" cy="638741"/>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841744" y="1345077"/>
        <a:ext cx="382214" cy="383245"/>
      </dsp:txXfrm>
    </dsp:sp>
    <dsp:sp modelId="{BCAA8C58-FFC1-45D9-849D-3C823481ED72}">
      <dsp:nvSpPr>
        <dsp:cNvPr id="0" name=""/>
        <dsp:cNvSpPr/>
      </dsp:nvSpPr>
      <dsp:spPr>
        <a:xfrm>
          <a:off x="3614415" y="764029"/>
          <a:ext cx="2575569" cy="154534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Q&amp;A session via chat</a:t>
          </a:r>
          <a:endParaRPr lang="en-US" sz="2200" kern="1200" dirty="0"/>
        </a:p>
      </dsp:txBody>
      <dsp:txXfrm>
        <a:off x="3659676" y="809290"/>
        <a:ext cx="2485047" cy="1454819"/>
      </dsp:txXfrm>
    </dsp:sp>
    <dsp:sp modelId="{383F740A-F687-43E7-9CF4-95A806F4137A}">
      <dsp:nvSpPr>
        <dsp:cNvPr id="0" name=""/>
        <dsp:cNvSpPr/>
      </dsp:nvSpPr>
      <dsp:spPr>
        <a:xfrm>
          <a:off x="6447541" y="1217329"/>
          <a:ext cx="546020" cy="638741"/>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6447541" y="1345077"/>
        <a:ext cx="382214" cy="383245"/>
      </dsp:txXfrm>
    </dsp:sp>
    <dsp:sp modelId="{33FE0EF7-FB78-4CD4-9E05-0A2227137F3B}">
      <dsp:nvSpPr>
        <dsp:cNvPr id="0" name=""/>
        <dsp:cNvSpPr/>
      </dsp:nvSpPr>
      <dsp:spPr>
        <a:xfrm>
          <a:off x="7220212" y="764029"/>
          <a:ext cx="2575569" cy="15453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Complete survey &amp; break</a:t>
          </a:r>
          <a:endParaRPr lang="en-US" sz="2200" kern="1200" dirty="0"/>
        </a:p>
      </dsp:txBody>
      <dsp:txXfrm>
        <a:off x="7265473" y="809290"/>
        <a:ext cx="2485047" cy="14548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F2831-0195-44AB-A155-2F16490B93B6}">
      <dsp:nvSpPr>
        <dsp:cNvPr id="0" name=""/>
        <dsp:cNvSpPr/>
      </dsp:nvSpPr>
      <dsp:spPr>
        <a:xfrm>
          <a:off x="8617" y="764029"/>
          <a:ext cx="2575569" cy="154534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Presentation of goal area and progress made on 2018-2021 objectives</a:t>
          </a:r>
          <a:endParaRPr lang="en-US" sz="2200" kern="1200" dirty="0"/>
        </a:p>
      </dsp:txBody>
      <dsp:txXfrm>
        <a:off x="53878" y="809290"/>
        <a:ext cx="2485047" cy="1454819"/>
      </dsp:txXfrm>
    </dsp:sp>
    <dsp:sp modelId="{C66756D1-F1D8-449D-92F0-0466D577047D}">
      <dsp:nvSpPr>
        <dsp:cNvPr id="0" name=""/>
        <dsp:cNvSpPr/>
      </dsp:nvSpPr>
      <dsp:spPr>
        <a:xfrm>
          <a:off x="2841744" y="1217329"/>
          <a:ext cx="546020" cy="638741"/>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841744" y="1345077"/>
        <a:ext cx="382214" cy="383245"/>
      </dsp:txXfrm>
    </dsp:sp>
    <dsp:sp modelId="{BCAA8C58-FFC1-45D9-849D-3C823481ED72}">
      <dsp:nvSpPr>
        <dsp:cNvPr id="0" name=""/>
        <dsp:cNvSpPr/>
      </dsp:nvSpPr>
      <dsp:spPr>
        <a:xfrm>
          <a:off x="3614415" y="764029"/>
          <a:ext cx="2575569" cy="154534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Q&amp;A session via chat</a:t>
          </a:r>
          <a:endParaRPr lang="en-US" sz="2200" kern="1200" dirty="0"/>
        </a:p>
      </dsp:txBody>
      <dsp:txXfrm>
        <a:off x="3659676" y="809290"/>
        <a:ext cx="2485047" cy="1454819"/>
      </dsp:txXfrm>
    </dsp:sp>
    <dsp:sp modelId="{383F740A-F687-43E7-9CF4-95A806F4137A}">
      <dsp:nvSpPr>
        <dsp:cNvPr id="0" name=""/>
        <dsp:cNvSpPr/>
      </dsp:nvSpPr>
      <dsp:spPr>
        <a:xfrm>
          <a:off x="6447541" y="1217329"/>
          <a:ext cx="546020" cy="638741"/>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6447541" y="1345077"/>
        <a:ext cx="382214" cy="383245"/>
      </dsp:txXfrm>
    </dsp:sp>
    <dsp:sp modelId="{33FE0EF7-FB78-4CD4-9E05-0A2227137F3B}">
      <dsp:nvSpPr>
        <dsp:cNvPr id="0" name=""/>
        <dsp:cNvSpPr/>
      </dsp:nvSpPr>
      <dsp:spPr>
        <a:xfrm>
          <a:off x="7220212" y="764029"/>
          <a:ext cx="2575569" cy="15453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Complete survey &amp; break</a:t>
          </a:r>
          <a:endParaRPr lang="en-US" sz="2200" kern="1200" dirty="0"/>
        </a:p>
      </dsp:txBody>
      <dsp:txXfrm>
        <a:off x="7265473" y="809290"/>
        <a:ext cx="2485047" cy="14548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03EF63-B8D8-BE4F-ABCC-9C3373DFF7C0}" type="datetimeFigureOut">
              <a:rPr lang="en-US" smtClean="0"/>
              <a:t>10/2/2020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034CA5-420C-D14C-8472-C538C2C15057}" type="slidenum">
              <a:rPr lang="en-US" smtClean="0"/>
              <a:t>‹#›</a:t>
            </a:fld>
            <a:endParaRPr lang="en-US"/>
          </a:p>
        </p:txBody>
      </p:sp>
    </p:spTree>
    <p:extLst>
      <p:ext uri="{BB962C8B-B14F-4D97-AF65-F5344CB8AC3E}">
        <p14:creationId xmlns:p14="http://schemas.microsoft.com/office/powerpoint/2010/main" val="1682447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034CA5-420C-D14C-8472-C538C2C15057}" type="slidenum">
              <a:rPr lang="en-US" smtClean="0"/>
              <a:t>1</a:t>
            </a:fld>
            <a:endParaRPr lang="en-US"/>
          </a:p>
        </p:txBody>
      </p:sp>
    </p:spTree>
    <p:extLst>
      <p:ext uri="{BB962C8B-B14F-4D97-AF65-F5344CB8AC3E}">
        <p14:creationId xmlns:p14="http://schemas.microsoft.com/office/powerpoint/2010/main" val="640928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034CA5-420C-D14C-8472-C538C2C15057}" type="slidenum">
              <a:rPr lang="en-US" smtClean="0"/>
              <a:t>27</a:t>
            </a:fld>
            <a:endParaRPr lang="en-US"/>
          </a:p>
        </p:txBody>
      </p:sp>
    </p:spTree>
    <p:extLst>
      <p:ext uri="{BB962C8B-B14F-4D97-AF65-F5344CB8AC3E}">
        <p14:creationId xmlns:p14="http://schemas.microsoft.com/office/powerpoint/2010/main" val="4084471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034CA5-420C-D14C-8472-C538C2C15057}" type="slidenum">
              <a:rPr lang="en-US" smtClean="0"/>
              <a:t>5</a:t>
            </a:fld>
            <a:endParaRPr lang="en-US"/>
          </a:p>
        </p:txBody>
      </p:sp>
    </p:spTree>
    <p:extLst>
      <p:ext uri="{BB962C8B-B14F-4D97-AF65-F5344CB8AC3E}">
        <p14:creationId xmlns:p14="http://schemas.microsoft.com/office/powerpoint/2010/main" val="1457739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034CA5-420C-D14C-8472-C538C2C15057}" type="slidenum">
              <a:rPr lang="en-US" smtClean="0"/>
              <a:t>6</a:t>
            </a:fld>
            <a:endParaRPr lang="en-US"/>
          </a:p>
        </p:txBody>
      </p:sp>
    </p:spTree>
    <p:extLst>
      <p:ext uri="{BB962C8B-B14F-4D97-AF65-F5344CB8AC3E}">
        <p14:creationId xmlns:p14="http://schemas.microsoft.com/office/powerpoint/2010/main" val="189674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034CA5-420C-D14C-8472-C538C2C15057}" type="slidenum">
              <a:rPr lang="en-US" smtClean="0"/>
              <a:t>11</a:t>
            </a:fld>
            <a:endParaRPr lang="en-US"/>
          </a:p>
        </p:txBody>
      </p:sp>
    </p:spTree>
    <p:extLst>
      <p:ext uri="{BB962C8B-B14F-4D97-AF65-F5344CB8AC3E}">
        <p14:creationId xmlns:p14="http://schemas.microsoft.com/office/powerpoint/2010/main" val="3198905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034CA5-420C-D14C-8472-C538C2C15057}" type="slidenum">
              <a:rPr lang="en-US" smtClean="0"/>
              <a:t>13</a:t>
            </a:fld>
            <a:endParaRPr lang="en-US"/>
          </a:p>
        </p:txBody>
      </p:sp>
    </p:spTree>
    <p:extLst>
      <p:ext uri="{BB962C8B-B14F-4D97-AF65-F5344CB8AC3E}">
        <p14:creationId xmlns:p14="http://schemas.microsoft.com/office/powerpoint/2010/main" val="3084785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 part of the “Vision for Success,” the Chancellor’s Office has outlined new goals, the first of which is “[to] increase by at least 20 percent the number of CCC students annually who acquire associates degrees, credentials, certificates, or specific skill sets that prepare them for an in-demand job” over five years. </a:t>
            </a:r>
          </a:p>
          <a:p>
            <a:r>
              <a:rPr lang="en-US" sz="1200" kern="1200" dirty="0">
                <a:solidFill>
                  <a:schemeClr val="tx1"/>
                </a:solidFill>
                <a:effectLst/>
                <a:latin typeface="+mn-lt"/>
                <a:ea typeface="+mn-ea"/>
                <a:cs typeface="+mn-cs"/>
              </a:rPr>
              <a:t>1. </a:t>
            </a:r>
            <a:r>
              <a:rPr lang="en-US" dirty="0" err="1"/>
              <a:t>DegreeWorks</a:t>
            </a:r>
            <a:r>
              <a:rPr lang="en-US" dirty="0"/>
              <a:t>’ degree audit tool is fully implemented and used by both counselors and evaluators to complete graduation applications. Students have access to Degree Works on their MyGiant portal to audit their progress at any time. </a:t>
            </a:r>
            <a:br>
              <a:rPr lang="en-US" dirty="0"/>
            </a:br>
            <a:r>
              <a:rPr lang="en-US" dirty="0"/>
              <a:t>The implementation of </a:t>
            </a:r>
            <a:r>
              <a:rPr lang="en-US" dirty="0" err="1"/>
              <a:t>DegreeWorks</a:t>
            </a:r>
            <a:r>
              <a:rPr lang="en-US" dirty="0"/>
              <a:t> tool is the student education plan is still in progress.</a:t>
            </a:r>
          </a:p>
          <a:p>
            <a:r>
              <a:rPr lang="en-US" dirty="0"/>
              <a:t>2. Meta Major areas of study have been created and sent through governance process for approval. Two summits were held with faculty, staff, students and administrators to develop Meta Majors. </a:t>
            </a:r>
          </a:p>
          <a:p>
            <a:r>
              <a:rPr lang="en-US" sz="1200" kern="1200" dirty="0">
                <a:solidFill>
                  <a:schemeClr val="tx1"/>
                </a:solidFill>
                <a:effectLst/>
                <a:latin typeface="+mn-lt"/>
                <a:ea typeface="+mn-ea"/>
                <a:cs typeface="+mn-cs"/>
              </a:rPr>
              <a:t>3. The degree and certificate application have been automated via </a:t>
            </a:r>
            <a:r>
              <a:rPr lang="en-US" sz="1200" kern="1200" dirty="0" err="1">
                <a:solidFill>
                  <a:schemeClr val="tx1"/>
                </a:solidFill>
                <a:effectLst/>
                <a:latin typeface="+mn-lt"/>
                <a:ea typeface="+mn-ea"/>
                <a:cs typeface="+mn-cs"/>
              </a:rPr>
              <a:t>DegreeWorks</a:t>
            </a:r>
            <a:r>
              <a:rPr lang="en-US" sz="1200" kern="1200" dirty="0">
                <a:solidFill>
                  <a:schemeClr val="tx1"/>
                </a:solidFill>
                <a:effectLst/>
                <a:latin typeface="+mn-lt"/>
                <a:ea typeface="+mn-ea"/>
                <a:cs typeface="+mn-cs"/>
              </a:rPr>
              <a:t>. </a:t>
            </a:r>
            <a:endParaRPr lang="en-US" dirty="0"/>
          </a:p>
          <a:p>
            <a:r>
              <a:rPr lang="en-US" dirty="0"/>
              <a:t>4. Tutorial task force has met 4 times and will recommend a stakeholder advisory group that will include CTE faculty representatives to provide ongoing input and feedback to improve tutorial support services. Math tutorial staff provided embedded tutoring support on a trial basis in Welding, and is in discussions to expand the use of embedded tutoring to support math related CTE for fall. </a:t>
            </a:r>
          </a:p>
        </p:txBody>
      </p:sp>
      <p:sp>
        <p:nvSpPr>
          <p:cNvPr id="4" name="Slide Number Placeholder 3"/>
          <p:cNvSpPr>
            <a:spLocks noGrp="1"/>
          </p:cNvSpPr>
          <p:nvPr>
            <p:ph type="sldNum" sz="quarter" idx="5"/>
          </p:nvPr>
        </p:nvSpPr>
        <p:spPr/>
        <p:txBody>
          <a:bodyPr/>
          <a:lstStyle/>
          <a:p>
            <a:fld id="{B109E7DF-3959-4C6D-8841-5ABD38305424}" type="slidenum">
              <a:rPr lang="en-US" smtClean="0"/>
              <a:t>17</a:t>
            </a:fld>
            <a:endParaRPr lang="en-US"/>
          </a:p>
        </p:txBody>
      </p:sp>
    </p:spTree>
    <p:extLst>
      <p:ext uri="{BB962C8B-B14F-4D97-AF65-F5344CB8AC3E}">
        <p14:creationId xmlns:p14="http://schemas.microsoft.com/office/powerpoint/2010/main" val="1727091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ReGroup</a:t>
            </a:r>
            <a:r>
              <a:rPr lang="en-US" dirty="0"/>
              <a:t> emails and texts are sent to transfer-prepared students reminding them to see a counselor to complete their transfer application. The first transfer “Signing Day” was held to promote a culture of transfer. CSU Bakersfield, Sacramento, and Fresno Pacific partner with the Transfer Center to host targeted transfer events for students in addition to the ongoing partnerships with Fresno State, and our annual Transfer Day which hosts dozens of 4-year universities. </a:t>
            </a:r>
          </a:p>
        </p:txBody>
      </p:sp>
      <p:sp>
        <p:nvSpPr>
          <p:cNvPr id="4" name="Slide Number Placeholder 3"/>
          <p:cNvSpPr>
            <a:spLocks noGrp="1"/>
          </p:cNvSpPr>
          <p:nvPr>
            <p:ph type="sldNum" sz="quarter" idx="5"/>
          </p:nvPr>
        </p:nvSpPr>
        <p:spPr/>
        <p:txBody>
          <a:bodyPr/>
          <a:lstStyle/>
          <a:p>
            <a:fld id="{B109E7DF-3959-4C6D-8841-5ABD38305424}" type="slidenum">
              <a:rPr lang="en-US" smtClean="0"/>
              <a:t>19</a:t>
            </a:fld>
            <a:endParaRPr lang="en-US"/>
          </a:p>
        </p:txBody>
      </p:sp>
    </p:spTree>
    <p:extLst>
      <p:ext uri="{BB962C8B-B14F-4D97-AF65-F5344CB8AC3E}">
        <p14:creationId xmlns:p14="http://schemas.microsoft.com/office/powerpoint/2010/main" val="666415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AB 705 there is no longer a developmental math and English sequence offered at COS. All students are eligible for a transfer level math and English course. </a:t>
            </a:r>
          </a:p>
          <a:p>
            <a:r>
              <a:rPr lang="en-US" dirty="0"/>
              <a:t>4. Guidance on ESL guided self placement has come out later. Faculty, administrators and staff are working on curriculum and placement for implementation by Fall 2021. </a:t>
            </a:r>
          </a:p>
          <a:p>
            <a:r>
              <a:rPr lang="en-US" dirty="0"/>
              <a:t>6. Oversight of supplemental instruction has moved fully to Educational Support Services Dean, which allows collaboration on training and flexibility in providing alternate supports such as augmented instruction when funding concerns come into play. </a:t>
            </a:r>
          </a:p>
        </p:txBody>
      </p:sp>
      <p:sp>
        <p:nvSpPr>
          <p:cNvPr id="4" name="Slide Number Placeholder 3"/>
          <p:cNvSpPr>
            <a:spLocks noGrp="1"/>
          </p:cNvSpPr>
          <p:nvPr>
            <p:ph type="sldNum" sz="quarter" idx="5"/>
          </p:nvPr>
        </p:nvSpPr>
        <p:spPr/>
        <p:txBody>
          <a:bodyPr/>
          <a:lstStyle/>
          <a:p>
            <a:fld id="{B109E7DF-3959-4C6D-8841-5ABD38305424}" type="slidenum">
              <a:rPr lang="en-US" smtClean="0"/>
              <a:t>22</a:t>
            </a:fld>
            <a:endParaRPr lang="en-US"/>
          </a:p>
        </p:txBody>
      </p:sp>
    </p:spTree>
    <p:extLst>
      <p:ext uri="{BB962C8B-B14F-4D97-AF65-F5344CB8AC3E}">
        <p14:creationId xmlns:p14="http://schemas.microsoft.com/office/powerpoint/2010/main" val="2120988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 Transfer &amp; Career Center is the hub for all career education services from entrance to completion. These include career exploration, resume workshops, career fairs, and other career services for students. Career Services are represented on all three District Campuses with a Director on the Visalia Campus. Additionally, three coordinators serve on each campus. Each coordinator also works with students and faculty on the respective campus setting up specific activities such as employer visits to classrooms, tours of industry, career fairs, mock interviews, resume workshops and other career education activities, including connecting students to local and regional internships. </a:t>
            </a:r>
          </a:p>
          <a:p>
            <a:r>
              <a:rPr lang="en-US" dirty="0"/>
              <a:t>2. Faculty and staff have attended workshops and training on embedding soft skills. </a:t>
            </a:r>
          </a:p>
        </p:txBody>
      </p:sp>
      <p:sp>
        <p:nvSpPr>
          <p:cNvPr id="4" name="Slide Number Placeholder 3"/>
          <p:cNvSpPr>
            <a:spLocks noGrp="1"/>
          </p:cNvSpPr>
          <p:nvPr>
            <p:ph type="sldNum" sz="quarter" idx="5"/>
          </p:nvPr>
        </p:nvSpPr>
        <p:spPr/>
        <p:txBody>
          <a:bodyPr/>
          <a:lstStyle/>
          <a:p>
            <a:fld id="{B109E7DF-3959-4C6D-8841-5ABD38305424}" type="slidenum">
              <a:rPr lang="en-US" smtClean="0"/>
              <a:t>24</a:t>
            </a:fld>
            <a:endParaRPr lang="en-US"/>
          </a:p>
        </p:txBody>
      </p:sp>
    </p:spTree>
    <p:extLst>
      <p:ext uri="{BB962C8B-B14F-4D97-AF65-F5344CB8AC3E}">
        <p14:creationId xmlns:p14="http://schemas.microsoft.com/office/powerpoint/2010/main" val="734041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03E3-B626-744F-83C8-4B8DBFC6FE07}"/>
              </a:ext>
            </a:extLst>
          </p:cNvPr>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a:extLst>
              <a:ext uri="{FF2B5EF4-FFF2-40B4-BE49-F238E27FC236}">
                <a16:creationId xmlns:a16="http://schemas.microsoft.com/office/drawing/2014/main" id="{8786A9E7-7019-A147-ABA0-2D6D5F48A5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a:extLst>
              <a:ext uri="{FF2B5EF4-FFF2-40B4-BE49-F238E27FC236}">
                <a16:creationId xmlns:a16="http://schemas.microsoft.com/office/drawing/2014/main" id="{0B33F77F-4053-5E46-9613-C6AB4ED6BDFC}"/>
              </a:ext>
            </a:extLst>
          </p:cNvPr>
          <p:cNvSpPr>
            <a:spLocks noGrp="1"/>
          </p:cNvSpPr>
          <p:nvPr>
            <p:ph type="dt" sz="half" idx="10"/>
          </p:nvPr>
        </p:nvSpPr>
        <p:spPr/>
        <p:txBody>
          <a:bodyPr/>
          <a:lstStyle/>
          <a:p>
            <a:fld id="{A92E1B79-87B8-FA4C-920A-39E9305DFCE7}" type="datetimeFigureOut">
              <a:rPr lang="en-US" smtClean="0"/>
              <a:t>10/2/2020</a:t>
            </a:fld>
            <a:endParaRPr lang="en-US"/>
          </a:p>
        </p:txBody>
      </p:sp>
      <p:sp>
        <p:nvSpPr>
          <p:cNvPr id="5" name="Footer Placeholder 4">
            <a:extLst>
              <a:ext uri="{FF2B5EF4-FFF2-40B4-BE49-F238E27FC236}">
                <a16:creationId xmlns:a16="http://schemas.microsoft.com/office/drawing/2014/main" id="{27F4C8BB-F119-BF43-AA96-E9E2E7218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511A2D-53C4-1741-9CC6-060A803149F7}"/>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3427495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324B1-715A-A84B-85F3-C97DF6802541}"/>
              </a:ext>
            </a:extLst>
          </p:cNvPr>
          <p:cNvSpPr>
            <a:spLocks noGrp="1"/>
          </p:cNvSpPr>
          <p:nvPr>
            <p:ph type="title"/>
          </p:nvPr>
        </p:nvSpPr>
        <p:spPr/>
        <p:txBody>
          <a:bodyPr/>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id="{E2D4F655-84E2-C948-B178-C46499A8805F}"/>
              </a:ext>
            </a:extLst>
          </p:cNvPr>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F97E0CE1-7628-0C43-A6C6-6F1D9C3F10F8}"/>
              </a:ext>
            </a:extLst>
          </p:cNvPr>
          <p:cNvSpPr>
            <a:spLocks noGrp="1"/>
          </p:cNvSpPr>
          <p:nvPr>
            <p:ph type="dt" sz="half" idx="10"/>
          </p:nvPr>
        </p:nvSpPr>
        <p:spPr/>
        <p:txBody>
          <a:bodyPr/>
          <a:lstStyle/>
          <a:p>
            <a:fld id="{A92E1B79-87B8-FA4C-920A-39E9305DFCE7}" type="datetimeFigureOut">
              <a:rPr lang="en-US" smtClean="0"/>
              <a:t>10/2/2020</a:t>
            </a:fld>
            <a:endParaRPr lang="en-US"/>
          </a:p>
        </p:txBody>
      </p:sp>
      <p:sp>
        <p:nvSpPr>
          <p:cNvPr id="5" name="Footer Placeholder 4">
            <a:extLst>
              <a:ext uri="{FF2B5EF4-FFF2-40B4-BE49-F238E27FC236}">
                <a16:creationId xmlns:a16="http://schemas.microsoft.com/office/drawing/2014/main" id="{F683F29F-3F4B-8348-94F8-392CC0669A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332583-9840-5F4A-A85D-E2D1D19ACA08}"/>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191901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54C2C2-AC16-0F49-BB91-2D0BC2E384F0}"/>
              </a:ext>
            </a:extLst>
          </p:cNvPr>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id="{DE8FF691-31C2-4F43-91A9-F9B0C8A10D19}"/>
              </a:ext>
            </a:extLst>
          </p:cNvPr>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17605C68-5F65-3247-BDC9-A9F58C897694}"/>
              </a:ext>
            </a:extLst>
          </p:cNvPr>
          <p:cNvSpPr>
            <a:spLocks noGrp="1"/>
          </p:cNvSpPr>
          <p:nvPr>
            <p:ph type="dt" sz="half" idx="10"/>
          </p:nvPr>
        </p:nvSpPr>
        <p:spPr/>
        <p:txBody>
          <a:bodyPr/>
          <a:lstStyle/>
          <a:p>
            <a:fld id="{A92E1B79-87B8-FA4C-920A-39E9305DFCE7}" type="datetimeFigureOut">
              <a:rPr lang="en-US" smtClean="0"/>
              <a:t>10/2/2020</a:t>
            </a:fld>
            <a:endParaRPr lang="en-US"/>
          </a:p>
        </p:txBody>
      </p:sp>
      <p:sp>
        <p:nvSpPr>
          <p:cNvPr id="5" name="Footer Placeholder 4">
            <a:extLst>
              <a:ext uri="{FF2B5EF4-FFF2-40B4-BE49-F238E27FC236}">
                <a16:creationId xmlns:a16="http://schemas.microsoft.com/office/drawing/2014/main" id="{6B9C9BC6-BC81-6C4D-B45D-93E28E77B3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7A0DF-4D73-EC46-AB3D-D4660E4CB515}"/>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4206975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F820A-40C2-5D4E-8884-173F4658BF32}"/>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9B6F911A-9A24-A64D-B096-944850CFDB2F}"/>
              </a:ext>
            </a:extLst>
          </p:cNvPr>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520CF2AF-EC32-D148-9469-F7B05E5A0FCA}"/>
              </a:ext>
            </a:extLst>
          </p:cNvPr>
          <p:cNvSpPr>
            <a:spLocks noGrp="1"/>
          </p:cNvSpPr>
          <p:nvPr>
            <p:ph type="dt" sz="half" idx="10"/>
          </p:nvPr>
        </p:nvSpPr>
        <p:spPr/>
        <p:txBody>
          <a:bodyPr/>
          <a:lstStyle/>
          <a:p>
            <a:fld id="{A92E1B79-87B8-FA4C-920A-39E9305DFCE7}" type="datetimeFigureOut">
              <a:rPr lang="en-US" smtClean="0"/>
              <a:t>10/2/2020</a:t>
            </a:fld>
            <a:endParaRPr lang="en-US"/>
          </a:p>
        </p:txBody>
      </p:sp>
      <p:sp>
        <p:nvSpPr>
          <p:cNvPr id="5" name="Footer Placeholder 4">
            <a:extLst>
              <a:ext uri="{FF2B5EF4-FFF2-40B4-BE49-F238E27FC236}">
                <a16:creationId xmlns:a16="http://schemas.microsoft.com/office/drawing/2014/main" id="{DD88B802-5E1C-4C40-886A-C9750A215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831FA-1B60-D841-BA5E-CE6522CD8604}"/>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2535439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287EC-5EB1-A74A-8864-FC40A85362B9}"/>
              </a:ext>
            </a:extLst>
          </p:cNvPr>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FB828E07-2A9D-A54F-A000-566FCF46B2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a:extLst>
              <a:ext uri="{FF2B5EF4-FFF2-40B4-BE49-F238E27FC236}">
                <a16:creationId xmlns:a16="http://schemas.microsoft.com/office/drawing/2014/main" id="{563CA4DB-FB61-684B-A19C-57B4BFCA8392}"/>
              </a:ext>
            </a:extLst>
          </p:cNvPr>
          <p:cNvSpPr>
            <a:spLocks noGrp="1"/>
          </p:cNvSpPr>
          <p:nvPr>
            <p:ph type="dt" sz="half" idx="10"/>
          </p:nvPr>
        </p:nvSpPr>
        <p:spPr/>
        <p:txBody>
          <a:bodyPr/>
          <a:lstStyle/>
          <a:p>
            <a:fld id="{A92E1B79-87B8-FA4C-920A-39E9305DFCE7}" type="datetimeFigureOut">
              <a:rPr lang="en-US" smtClean="0"/>
              <a:t>10/2/2020</a:t>
            </a:fld>
            <a:endParaRPr lang="en-US"/>
          </a:p>
        </p:txBody>
      </p:sp>
      <p:sp>
        <p:nvSpPr>
          <p:cNvPr id="5" name="Footer Placeholder 4">
            <a:extLst>
              <a:ext uri="{FF2B5EF4-FFF2-40B4-BE49-F238E27FC236}">
                <a16:creationId xmlns:a16="http://schemas.microsoft.com/office/drawing/2014/main" id="{B421D031-DDD1-D340-9641-7A513BBE6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21525B-C1D4-6F4C-8A1B-449ED9DCFED7}"/>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1465957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7ADA-DE4E-D049-B7B2-7EC86C597FD1}"/>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87A7CD60-C7AB-DF4C-B210-4081A0D5406C}"/>
              </a:ext>
            </a:extLst>
          </p:cNvPr>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a:extLst>
              <a:ext uri="{FF2B5EF4-FFF2-40B4-BE49-F238E27FC236}">
                <a16:creationId xmlns:a16="http://schemas.microsoft.com/office/drawing/2014/main" id="{73CF45C6-1C1E-634F-97D3-471F1A5D96F5}"/>
              </a:ext>
            </a:extLst>
          </p:cNvPr>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a:extLst>
              <a:ext uri="{FF2B5EF4-FFF2-40B4-BE49-F238E27FC236}">
                <a16:creationId xmlns:a16="http://schemas.microsoft.com/office/drawing/2014/main" id="{68A31F0A-8E09-124F-A507-82189E13774B}"/>
              </a:ext>
            </a:extLst>
          </p:cNvPr>
          <p:cNvSpPr>
            <a:spLocks noGrp="1"/>
          </p:cNvSpPr>
          <p:nvPr>
            <p:ph type="dt" sz="half" idx="10"/>
          </p:nvPr>
        </p:nvSpPr>
        <p:spPr/>
        <p:txBody>
          <a:bodyPr/>
          <a:lstStyle/>
          <a:p>
            <a:fld id="{A92E1B79-87B8-FA4C-920A-39E9305DFCE7}" type="datetimeFigureOut">
              <a:rPr lang="en-US" smtClean="0"/>
              <a:t>10/2/2020</a:t>
            </a:fld>
            <a:endParaRPr lang="en-US"/>
          </a:p>
        </p:txBody>
      </p:sp>
      <p:sp>
        <p:nvSpPr>
          <p:cNvPr id="6" name="Footer Placeholder 5">
            <a:extLst>
              <a:ext uri="{FF2B5EF4-FFF2-40B4-BE49-F238E27FC236}">
                <a16:creationId xmlns:a16="http://schemas.microsoft.com/office/drawing/2014/main" id="{07AAAEF2-C2A8-E544-8BDC-D3718E5279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157F2C-B525-3040-ACAE-64F14EFF88A2}"/>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368647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486A-7846-8748-B49A-F11E869A8E8F}"/>
              </a:ext>
            </a:extLst>
          </p:cNvPr>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5E57DFC8-658F-6841-BFE8-0C61C001EB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a:extLst>
              <a:ext uri="{FF2B5EF4-FFF2-40B4-BE49-F238E27FC236}">
                <a16:creationId xmlns:a16="http://schemas.microsoft.com/office/drawing/2014/main" id="{A590ACB4-589A-D542-BADF-75F0EE808B06}"/>
              </a:ext>
            </a:extLst>
          </p:cNvPr>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a:extLst>
              <a:ext uri="{FF2B5EF4-FFF2-40B4-BE49-F238E27FC236}">
                <a16:creationId xmlns:a16="http://schemas.microsoft.com/office/drawing/2014/main" id="{988574FA-8A31-B34C-B2E7-81DDBD4437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a:extLst>
              <a:ext uri="{FF2B5EF4-FFF2-40B4-BE49-F238E27FC236}">
                <a16:creationId xmlns:a16="http://schemas.microsoft.com/office/drawing/2014/main" id="{93987AAF-956D-7341-A147-80FEEE97EAC2}"/>
              </a:ext>
            </a:extLst>
          </p:cNvPr>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a:extLst>
              <a:ext uri="{FF2B5EF4-FFF2-40B4-BE49-F238E27FC236}">
                <a16:creationId xmlns:a16="http://schemas.microsoft.com/office/drawing/2014/main" id="{29CA8B85-93BD-6A45-AFFD-CFBEB36B36C4}"/>
              </a:ext>
            </a:extLst>
          </p:cNvPr>
          <p:cNvSpPr>
            <a:spLocks noGrp="1"/>
          </p:cNvSpPr>
          <p:nvPr>
            <p:ph type="dt" sz="half" idx="10"/>
          </p:nvPr>
        </p:nvSpPr>
        <p:spPr/>
        <p:txBody>
          <a:bodyPr/>
          <a:lstStyle/>
          <a:p>
            <a:fld id="{A92E1B79-87B8-FA4C-920A-39E9305DFCE7}" type="datetimeFigureOut">
              <a:rPr lang="en-US" smtClean="0"/>
              <a:t>10/2/2020</a:t>
            </a:fld>
            <a:endParaRPr lang="en-US"/>
          </a:p>
        </p:txBody>
      </p:sp>
      <p:sp>
        <p:nvSpPr>
          <p:cNvPr id="8" name="Footer Placeholder 7">
            <a:extLst>
              <a:ext uri="{FF2B5EF4-FFF2-40B4-BE49-F238E27FC236}">
                <a16:creationId xmlns:a16="http://schemas.microsoft.com/office/drawing/2014/main" id="{9B6B886D-19B0-5840-A58F-01305B8642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0BB2A7-917A-AB43-BFC6-8E4710814915}"/>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2567768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90D1A-19FC-2247-8644-4F5600246B0B}"/>
              </a:ext>
            </a:extLst>
          </p:cNvPr>
          <p:cNvSpPr>
            <a:spLocks noGrp="1"/>
          </p:cNvSpPr>
          <p:nvPr>
            <p:ph type="title"/>
          </p:nvPr>
        </p:nvSpPr>
        <p:spPr/>
        <p:txBody>
          <a:bodyPr/>
          <a:lstStyle/>
          <a:p>
            <a:r>
              <a:rPr lang="en-US" smtClean="0"/>
              <a:t>Click to edit Master title style</a:t>
            </a:r>
            <a:endParaRPr lang="en-US"/>
          </a:p>
        </p:txBody>
      </p:sp>
      <p:sp>
        <p:nvSpPr>
          <p:cNvPr id="3" name="Date Placeholder 2">
            <a:extLst>
              <a:ext uri="{FF2B5EF4-FFF2-40B4-BE49-F238E27FC236}">
                <a16:creationId xmlns:a16="http://schemas.microsoft.com/office/drawing/2014/main" id="{50AAEB3E-BC66-EC48-9911-F40FFBD9AE20}"/>
              </a:ext>
            </a:extLst>
          </p:cNvPr>
          <p:cNvSpPr>
            <a:spLocks noGrp="1"/>
          </p:cNvSpPr>
          <p:nvPr>
            <p:ph type="dt" sz="half" idx="10"/>
          </p:nvPr>
        </p:nvSpPr>
        <p:spPr/>
        <p:txBody>
          <a:bodyPr/>
          <a:lstStyle/>
          <a:p>
            <a:fld id="{A92E1B79-87B8-FA4C-920A-39E9305DFCE7}" type="datetimeFigureOut">
              <a:rPr lang="en-US" smtClean="0"/>
              <a:t>10/2/2020</a:t>
            </a:fld>
            <a:endParaRPr lang="en-US"/>
          </a:p>
        </p:txBody>
      </p:sp>
      <p:sp>
        <p:nvSpPr>
          <p:cNvPr id="4" name="Footer Placeholder 3">
            <a:extLst>
              <a:ext uri="{FF2B5EF4-FFF2-40B4-BE49-F238E27FC236}">
                <a16:creationId xmlns:a16="http://schemas.microsoft.com/office/drawing/2014/main" id="{114F1975-1357-5549-82C7-929EA26A5D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014B83-C5B1-FD4A-A8B7-8A7021E288E7}"/>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3313085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0218BD-9505-0742-810F-D556F154D4BD}"/>
              </a:ext>
            </a:extLst>
          </p:cNvPr>
          <p:cNvSpPr>
            <a:spLocks noGrp="1"/>
          </p:cNvSpPr>
          <p:nvPr>
            <p:ph type="dt" sz="half" idx="10"/>
          </p:nvPr>
        </p:nvSpPr>
        <p:spPr/>
        <p:txBody>
          <a:bodyPr/>
          <a:lstStyle/>
          <a:p>
            <a:fld id="{A92E1B79-87B8-FA4C-920A-39E9305DFCE7}" type="datetimeFigureOut">
              <a:rPr lang="en-US" smtClean="0"/>
              <a:t>10/2/2020</a:t>
            </a:fld>
            <a:endParaRPr lang="en-US"/>
          </a:p>
        </p:txBody>
      </p:sp>
      <p:sp>
        <p:nvSpPr>
          <p:cNvPr id="3" name="Footer Placeholder 2">
            <a:extLst>
              <a:ext uri="{FF2B5EF4-FFF2-40B4-BE49-F238E27FC236}">
                <a16:creationId xmlns:a16="http://schemas.microsoft.com/office/drawing/2014/main" id="{6150B716-C2B5-E64D-8A16-E4D775D0C8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4F4AD8-E37E-9E45-9B75-1FFA04F64EFA}"/>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4039899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A04E6-A47F-D64E-93F7-94BBF9A966F0}"/>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70A9CD09-1AEE-7048-9329-3E1ABDC1D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a:extLst>
              <a:ext uri="{FF2B5EF4-FFF2-40B4-BE49-F238E27FC236}">
                <a16:creationId xmlns:a16="http://schemas.microsoft.com/office/drawing/2014/main" id="{9ABC6752-B4E7-E840-88A1-ADC329635A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a:extLst>
              <a:ext uri="{FF2B5EF4-FFF2-40B4-BE49-F238E27FC236}">
                <a16:creationId xmlns:a16="http://schemas.microsoft.com/office/drawing/2014/main" id="{73AAC783-2ABB-E04B-94AF-9BE9CF0598B2}"/>
              </a:ext>
            </a:extLst>
          </p:cNvPr>
          <p:cNvSpPr>
            <a:spLocks noGrp="1"/>
          </p:cNvSpPr>
          <p:nvPr>
            <p:ph type="dt" sz="half" idx="10"/>
          </p:nvPr>
        </p:nvSpPr>
        <p:spPr/>
        <p:txBody>
          <a:bodyPr/>
          <a:lstStyle/>
          <a:p>
            <a:fld id="{A92E1B79-87B8-FA4C-920A-39E9305DFCE7}" type="datetimeFigureOut">
              <a:rPr lang="en-US" smtClean="0"/>
              <a:t>10/2/2020</a:t>
            </a:fld>
            <a:endParaRPr lang="en-US"/>
          </a:p>
        </p:txBody>
      </p:sp>
      <p:sp>
        <p:nvSpPr>
          <p:cNvPr id="6" name="Footer Placeholder 5">
            <a:extLst>
              <a:ext uri="{FF2B5EF4-FFF2-40B4-BE49-F238E27FC236}">
                <a16:creationId xmlns:a16="http://schemas.microsoft.com/office/drawing/2014/main" id="{983CF640-65AE-1F49-94E9-B2D2DEBC6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9739A5-8E2B-8F45-84CB-6C21F944DE91}"/>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955782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35D7E-DBA9-2E4E-AE4D-47FE0A1BB06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a:extLst>
              <a:ext uri="{FF2B5EF4-FFF2-40B4-BE49-F238E27FC236}">
                <a16:creationId xmlns:a16="http://schemas.microsoft.com/office/drawing/2014/main" id="{392810B3-8669-9847-AF5F-077E8962C2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a:extLst>
              <a:ext uri="{FF2B5EF4-FFF2-40B4-BE49-F238E27FC236}">
                <a16:creationId xmlns:a16="http://schemas.microsoft.com/office/drawing/2014/main" id="{EDE95455-7C72-4946-BCBB-4D12DC780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a:extLst>
              <a:ext uri="{FF2B5EF4-FFF2-40B4-BE49-F238E27FC236}">
                <a16:creationId xmlns:a16="http://schemas.microsoft.com/office/drawing/2014/main" id="{816B3A6F-A241-064D-BEA3-8B4C99B17D4E}"/>
              </a:ext>
            </a:extLst>
          </p:cNvPr>
          <p:cNvSpPr>
            <a:spLocks noGrp="1"/>
          </p:cNvSpPr>
          <p:nvPr>
            <p:ph type="dt" sz="half" idx="10"/>
          </p:nvPr>
        </p:nvSpPr>
        <p:spPr/>
        <p:txBody>
          <a:bodyPr/>
          <a:lstStyle/>
          <a:p>
            <a:fld id="{A92E1B79-87B8-FA4C-920A-39E9305DFCE7}" type="datetimeFigureOut">
              <a:rPr lang="en-US" smtClean="0"/>
              <a:t>10/2/2020</a:t>
            </a:fld>
            <a:endParaRPr lang="en-US"/>
          </a:p>
        </p:txBody>
      </p:sp>
      <p:sp>
        <p:nvSpPr>
          <p:cNvPr id="6" name="Footer Placeholder 5">
            <a:extLst>
              <a:ext uri="{FF2B5EF4-FFF2-40B4-BE49-F238E27FC236}">
                <a16:creationId xmlns:a16="http://schemas.microsoft.com/office/drawing/2014/main" id="{107D4710-43D1-E241-8BCE-453B01C14D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027B5B-0331-2142-9DC7-01FAB80C9F62}"/>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81857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6EC936-9F48-5847-824F-792F7379A4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10547FD2-E538-9748-A906-94E6C1D1DD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2787E-2433-9D4F-AEE6-E2E5AEA1BF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E1B79-87B8-FA4C-920A-39E9305DFCE7}" type="datetimeFigureOut">
              <a:rPr lang="en-US" smtClean="0"/>
              <a:t>10/2/2020</a:t>
            </a:fld>
            <a:endParaRPr lang="en-US"/>
          </a:p>
        </p:txBody>
      </p:sp>
      <p:sp>
        <p:nvSpPr>
          <p:cNvPr id="5" name="Footer Placeholder 4">
            <a:extLst>
              <a:ext uri="{FF2B5EF4-FFF2-40B4-BE49-F238E27FC236}">
                <a16:creationId xmlns:a16="http://schemas.microsoft.com/office/drawing/2014/main" id="{C7E32644-51E8-154F-B0C9-622CC34C55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2DAF03-E71D-E34F-961C-668443B988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672512-1532-DD4C-91CD-C8F3A3BE16BD}" type="slidenum">
              <a:rPr lang="en-US" smtClean="0"/>
              <a:t>‹#›</a:t>
            </a:fld>
            <a:endParaRPr lang="en-US"/>
          </a:p>
        </p:txBody>
      </p:sp>
    </p:spTree>
    <p:extLst>
      <p:ext uri="{BB962C8B-B14F-4D97-AF65-F5344CB8AC3E}">
        <p14:creationId xmlns:p14="http://schemas.microsoft.com/office/powerpoint/2010/main" val="3053807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png"/><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png"/><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22.xml"/><Relationship Id="rId5" Type="http://schemas.openxmlformats.org/officeDocument/2006/relationships/image" Target="NUL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png"/><Relationship Id="rId7" Type="http://schemas.openxmlformats.org/officeDocument/2006/relationships/diagramQuickStyle" Target="../diagrams/quickStyle3.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png"/><Relationship Id="rId9" Type="http://schemas.microsoft.com/office/2007/relationships/diagramDrawing" Target="../diagrams/drawing3.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rot="16200000">
            <a:off x="1377604" y="-10106889"/>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4"/>
          <a:stretch>
            <a:fillRect/>
          </a:stretch>
        </p:blipFill>
        <p:spPr>
          <a:xfrm>
            <a:off x="-526242" y="-6055358"/>
            <a:ext cx="5299364" cy="68580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587" y="721363"/>
            <a:ext cx="10899712" cy="6131087"/>
          </a:xfrm>
          <a:prstGeom prst="rect">
            <a:avLst/>
          </a:prstGeom>
        </p:spPr>
      </p:pic>
    </p:spTree>
    <p:extLst>
      <p:ext uri="{BB962C8B-B14F-4D97-AF65-F5344CB8AC3E}">
        <p14:creationId xmlns:p14="http://schemas.microsoft.com/office/powerpoint/2010/main" val="9827103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2DBA53-C42B-EC44-B640-BA12AEAD49A0}"/>
              </a:ext>
            </a:extLst>
          </p:cNvPr>
          <p:cNvPicPr>
            <a:picLocks noChangeAspect="1"/>
          </p:cNvPicPr>
          <p:nvPr/>
        </p:nvPicPr>
        <p:blipFill>
          <a:blip r:embed="rId2"/>
          <a:stretch>
            <a:fillRect/>
          </a:stretch>
        </p:blipFill>
        <p:spPr>
          <a:xfrm>
            <a:off x="350520" y="-417945"/>
            <a:ext cx="11490960" cy="8879378"/>
          </a:xfrm>
          <a:prstGeom prst="rect">
            <a:avLst/>
          </a:prstGeom>
        </p:spPr>
      </p:pic>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a:off x="0" y="0"/>
            <a:ext cx="5299364" cy="6858000"/>
          </a:xfrm>
          <a:prstGeom prst="rect">
            <a:avLst/>
          </a:prstGeom>
        </p:spPr>
      </p:pic>
      <p:pic>
        <p:nvPicPr>
          <p:cNvPr id="10" name="Picture 9">
            <a:extLst>
              <a:ext uri="{FF2B5EF4-FFF2-40B4-BE49-F238E27FC236}">
                <a16:creationId xmlns:a16="http://schemas.microsoft.com/office/drawing/2014/main" id="{5F8210C3-852A-FB43-86F0-BF8C21884851}"/>
              </a:ext>
            </a:extLst>
          </p:cNvPr>
          <p:cNvPicPr>
            <a:picLocks noChangeAspect="1"/>
          </p:cNvPicPr>
          <p:nvPr/>
        </p:nvPicPr>
        <p:blipFill>
          <a:blip r:embed="rId3"/>
          <a:stretch>
            <a:fillRect/>
          </a:stretch>
        </p:blipFill>
        <p:spPr>
          <a:xfrm rot="10800000">
            <a:off x="6892636" y="0"/>
            <a:ext cx="5299364" cy="6858000"/>
          </a:xfrm>
          <a:prstGeom prst="rect">
            <a:avLst/>
          </a:prstGeom>
        </p:spPr>
      </p:pic>
    </p:spTree>
    <p:extLst>
      <p:ext uri="{BB962C8B-B14F-4D97-AF65-F5344CB8AC3E}">
        <p14:creationId xmlns:p14="http://schemas.microsoft.com/office/powerpoint/2010/main" val="11624801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4"/>
          <a:stretch>
            <a:fillRect/>
          </a:stretch>
        </p:blipFill>
        <p:spPr>
          <a:xfrm>
            <a:off x="-526242" y="-6055358"/>
            <a:ext cx="5299364" cy="6858000"/>
          </a:xfrm>
          <a:prstGeom prst="rect">
            <a:avLst/>
          </a:prstGeom>
        </p:spPr>
      </p:pic>
      <p:cxnSp>
        <p:nvCxnSpPr>
          <p:cNvPr id="19" name="Straight Connector 18"/>
          <p:cNvCxnSpPr/>
          <p:nvPr/>
        </p:nvCxnSpPr>
        <p:spPr>
          <a:xfrm>
            <a:off x="1828800" y="4429125"/>
            <a:ext cx="7905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p:cNvGraphicFramePr/>
          <p:nvPr>
            <p:extLst>
              <p:ext uri="{D42A27DB-BD31-4B8C-83A1-F6EECF244321}">
                <p14:modId xmlns:p14="http://schemas.microsoft.com/office/powerpoint/2010/main" val="423279651"/>
              </p:ext>
            </p:extLst>
          </p:nvPr>
        </p:nvGraphicFramePr>
        <p:xfrm>
          <a:off x="-168275" y="967316"/>
          <a:ext cx="29591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20" name="Straight Connector 19"/>
          <p:cNvCxnSpPr/>
          <p:nvPr/>
        </p:nvCxnSpPr>
        <p:spPr>
          <a:xfrm>
            <a:off x="2619375" y="1400175"/>
            <a:ext cx="0" cy="3028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619375" y="1400175"/>
            <a:ext cx="5143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133725" y="846177"/>
            <a:ext cx="7623049" cy="1107996"/>
          </a:xfrm>
          <a:prstGeom prst="rect">
            <a:avLst/>
          </a:prstGeom>
          <a:noFill/>
        </p:spPr>
        <p:txBody>
          <a:bodyPr wrap="none">
            <a:spAutoFit/>
          </a:bodyPr>
          <a:lstStyle/>
          <a:p>
            <a:pPr algn="ctr" eaLnBrk="1" hangingPunct="1">
              <a:defRPr/>
            </a:pPr>
            <a:r>
              <a:rPr lang="en-US" sz="6600" b="1" dirty="0" smtClean="0">
                <a:solidFill>
                  <a:srgbClr val="44546A"/>
                </a:solidFill>
                <a:latin typeface="Calibri"/>
                <a:ea typeface="ＭＳ Ｐゴシック" pitchFamily="34" charset="-128"/>
              </a:rPr>
              <a:t>S.M.A.R.T. </a:t>
            </a:r>
            <a:r>
              <a:rPr lang="en-US" sz="6600" b="1" dirty="0">
                <a:solidFill>
                  <a:srgbClr val="44546A"/>
                </a:solidFill>
                <a:latin typeface="Calibri"/>
                <a:ea typeface="ＭＳ Ｐゴシック" pitchFamily="34" charset="-128"/>
              </a:rPr>
              <a:t>Objectives</a:t>
            </a:r>
          </a:p>
        </p:txBody>
      </p:sp>
      <p:graphicFrame>
        <p:nvGraphicFramePr>
          <p:cNvPr id="28" name="Table 27"/>
          <p:cNvGraphicFramePr>
            <a:graphicFrameLocks noGrp="1"/>
          </p:cNvGraphicFramePr>
          <p:nvPr>
            <p:extLst>
              <p:ext uri="{D42A27DB-BD31-4B8C-83A1-F6EECF244321}">
                <p14:modId xmlns:p14="http://schemas.microsoft.com/office/powerpoint/2010/main" val="2082654748"/>
              </p:ext>
            </p:extLst>
          </p:nvPr>
        </p:nvGraphicFramePr>
        <p:xfrm>
          <a:off x="3133725" y="2078987"/>
          <a:ext cx="8128000" cy="4236090"/>
        </p:xfrm>
        <a:graphic>
          <a:graphicData uri="http://schemas.openxmlformats.org/drawingml/2006/table">
            <a:tbl>
              <a:tblPr bandRow="1">
                <a:tableStyleId>{7DF18680-E054-41AD-8BC1-D1AEF772440D}</a:tableStyleId>
              </a:tblPr>
              <a:tblGrid>
                <a:gridCol w="2914650">
                  <a:extLst>
                    <a:ext uri="{9D8B030D-6E8A-4147-A177-3AD203B41FA5}">
                      <a16:colId xmlns:a16="http://schemas.microsoft.com/office/drawing/2014/main" val="2141917262"/>
                    </a:ext>
                  </a:extLst>
                </a:gridCol>
                <a:gridCol w="5213350">
                  <a:extLst>
                    <a:ext uri="{9D8B030D-6E8A-4147-A177-3AD203B41FA5}">
                      <a16:colId xmlns:a16="http://schemas.microsoft.com/office/drawing/2014/main" val="337670823"/>
                    </a:ext>
                  </a:extLst>
                </a:gridCol>
              </a:tblGrid>
              <a:tr h="847218">
                <a:tc>
                  <a:txBody>
                    <a:bodyPr/>
                    <a:lstStyle/>
                    <a:p>
                      <a:pPr algn="ctr"/>
                      <a:r>
                        <a:rPr lang="en-US" sz="3600" dirty="0" smtClean="0"/>
                        <a:t>Specific</a:t>
                      </a:r>
                      <a:endParaRPr lang="en-US" sz="3600" b="1" dirty="0"/>
                    </a:p>
                  </a:txBody>
                  <a:tcPr anchor="ctr"/>
                </a:tc>
                <a:tc>
                  <a:txBody>
                    <a:bodyPr/>
                    <a:lstStyle/>
                    <a:p>
                      <a:r>
                        <a:rPr lang="en-US" dirty="0" smtClean="0"/>
                        <a:t>Who is the target population? What will be accomplished?</a:t>
                      </a:r>
                      <a:endParaRPr lang="en-US" dirty="0"/>
                    </a:p>
                  </a:txBody>
                  <a:tcPr anchor="ctr"/>
                </a:tc>
                <a:extLst>
                  <a:ext uri="{0D108BD9-81ED-4DB2-BD59-A6C34878D82A}">
                    <a16:rowId xmlns:a16="http://schemas.microsoft.com/office/drawing/2014/main" val="1922930946"/>
                  </a:ext>
                </a:extLst>
              </a:tr>
              <a:tr h="847218">
                <a:tc>
                  <a:txBody>
                    <a:bodyPr/>
                    <a:lstStyle/>
                    <a:p>
                      <a:pPr algn="ctr"/>
                      <a:r>
                        <a:rPr lang="en-US" sz="3600" dirty="0" smtClean="0"/>
                        <a:t>Measurable</a:t>
                      </a:r>
                      <a:endParaRPr lang="en-US" sz="3600" b="1" dirty="0"/>
                    </a:p>
                  </a:txBody>
                  <a:tcPr anchor="ctr"/>
                </a:tc>
                <a:tc>
                  <a:txBody>
                    <a:bodyPr/>
                    <a:lstStyle/>
                    <a:p>
                      <a:r>
                        <a:rPr lang="en-US" dirty="0" smtClean="0"/>
                        <a:t>Is the objective quantifiable? Can it be measured? How much change is expected?</a:t>
                      </a:r>
                      <a:endParaRPr lang="en-US" dirty="0"/>
                    </a:p>
                  </a:txBody>
                  <a:tcPr anchor="ctr"/>
                </a:tc>
                <a:extLst>
                  <a:ext uri="{0D108BD9-81ED-4DB2-BD59-A6C34878D82A}">
                    <a16:rowId xmlns:a16="http://schemas.microsoft.com/office/drawing/2014/main" val="3357286161"/>
                  </a:ext>
                </a:extLst>
              </a:tr>
              <a:tr h="847218">
                <a:tc>
                  <a:txBody>
                    <a:bodyPr/>
                    <a:lstStyle/>
                    <a:p>
                      <a:pPr algn="ctr"/>
                      <a:r>
                        <a:rPr lang="en-US" sz="3600" dirty="0" smtClean="0"/>
                        <a:t>Achievable</a:t>
                      </a:r>
                      <a:endParaRPr lang="en-US" sz="3600" b="1" dirty="0"/>
                    </a:p>
                  </a:txBody>
                  <a:tcPr anchor="ctr"/>
                </a:tc>
                <a:tc>
                  <a:txBody>
                    <a:bodyPr/>
                    <a:lstStyle/>
                    <a:p>
                      <a:r>
                        <a:rPr lang="en-US" dirty="0" smtClean="0"/>
                        <a:t>Can the objective</a:t>
                      </a:r>
                      <a:r>
                        <a:rPr lang="en-US" baseline="0" dirty="0" smtClean="0"/>
                        <a:t> be accomplished in the proposed time frame with the available resources and support?</a:t>
                      </a:r>
                      <a:endParaRPr lang="en-US" dirty="0"/>
                    </a:p>
                  </a:txBody>
                  <a:tcPr anchor="ctr"/>
                </a:tc>
                <a:extLst>
                  <a:ext uri="{0D108BD9-81ED-4DB2-BD59-A6C34878D82A}">
                    <a16:rowId xmlns:a16="http://schemas.microsoft.com/office/drawing/2014/main" val="1280582708"/>
                  </a:ext>
                </a:extLst>
              </a:tr>
              <a:tr h="847218">
                <a:tc>
                  <a:txBody>
                    <a:bodyPr/>
                    <a:lstStyle/>
                    <a:p>
                      <a:pPr algn="ctr"/>
                      <a:r>
                        <a:rPr lang="en-US" sz="3600" dirty="0" smtClean="0"/>
                        <a:t>Relevant</a:t>
                      </a:r>
                      <a:endParaRPr lang="en-US" sz="3600" b="1" dirty="0"/>
                    </a:p>
                  </a:txBody>
                  <a:tcPr anchor="ctr"/>
                </a:tc>
                <a:tc>
                  <a:txBody>
                    <a:bodyPr/>
                    <a:lstStyle/>
                    <a:p>
                      <a:r>
                        <a:rPr lang="en-US" dirty="0" smtClean="0"/>
                        <a:t>Determine the reason behind the established</a:t>
                      </a:r>
                      <a:r>
                        <a:rPr lang="en-US" baseline="0" dirty="0" smtClean="0"/>
                        <a:t> goal. Does the objective relate to the goal?</a:t>
                      </a:r>
                      <a:endParaRPr lang="en-US" dirty="0"/>
                    </a:p>
                  </a:txBody>
                  <a:tcPr anchor="ctr"/>
                </a:tc>
                <a:extLst>
                  <a:ext uri="{0D108BD9-81ED-4DB2-BD59-A6C34878D82A}">
                    <a16:rowId xmlns:a16="http://schemas.microsoft.com/office/drawing/2014/main" val="2361155467"/>
                  </a:ext>
                </a:extLst>
              </a:tr>
              <a:tr h="847218">
                <a:tc>
                  <a:txBody>
                    <a:bodyPr/>
                    <a:lstStyle/>
                    <a:p>
                      <a:pPr algn="ctr"/>
                      <a:r>
                        <a:rPr lang="en-US" sz="3600" dirty="0" smtClean="0"/>
                        <a:t>Time-Bound</a:t>
                      </a:r>
                      <a:endParaRPr lang="en-US" sz="3600" b="1" dirty="0"/>
                    </a:p>
                  </a:txBody>
                  <a:tcPr anchor="ctr"/>
                </a:tc>
                <a:tc>
                  <a:txBody>
                    <a:bodyPr/>
                    <a:lstStyle/>
                    <a:p>
                      <a:r>
                        <a:rPr lang="en-US" dirty="0" smtClean="0"/>
                        <a:t>Does the objective propose a timeline when the objective will be met?</a:t>
                      </a:r>
                      <a:endParaRPr lang="en-US" dirty="0"/>
                    </a:p>
                  </a:txBody>
                  <a:tcPr anchor="ctr"/>
                </a:tc>
                <a:extLst>
                  <a:ext uri="{0D108BD9-81ED-4DB2-BD59-A6C34878D82A}">
                    <a16:rowId xmlns:a16="http://schemas.microsoft.com/office/drawing/2014/main" val="3632619144"/>
                  </a:ext>
                </a:extLst>
              </a:tr>
            </a:tbl>
          </a:graphicData>
        </a:graphic>
      </p:graphicFrame>
    </p:spTree>
    <p:extLst>
      <p:ext uri="{BB962C8B-B14F-4D97-AF65-F5344CB8AC3E}">
        <p14:creationId xmlns:p14="http://schemas.microsoft.com/office/powerpoint/2010/main" val="31920947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2DBA53-C42B-EC44-B640-BA12AEAD49A0}"/>
              </a:ext>
            </a:extLst>
          </p:cNvPr>
          <p:cNvPicPr>
            <a:picLocks noChangeAspect="1"/>
          </p:cNvPicPr>
          <p:nvPr/>
        </p:nvPicPr>
        <p:blipFill>
          <a:blip r:embed="rId2"/>
          <a:stretch>
            <a:fillRect/>
          </a:stretch>
        </p:blipFill>
        <p:spPr>
          <a:xfrm>
            <a:off x="350520" y="-417945"/>
            <a:ext cx="11490960" cy="8879378"/>
          </a:xfrm>
          <a:prstGeom prst="rect">
            <a:avLst/>
          </a:prstGeom>
        </p:spPr>
      </p:pic>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a:off x="0" y="0"/>
            <a:ext cx="5299364" cy="6858000"/>
          </a:xfrm>
          <a:prstGeom prst="rect">
            <a:avLst/>
          </a:prstGeom>
        </p:spPr>
      </p:pic>
      <p:pic>
        <p:nvPicPr>
          <p:cNvPr id="10" name="Picture 9">
            <a:extLst>
              <a:ext uri="{FF2B5EF4-FFF2-40B4-BE49-F238E27FC236}">
                <a16:creationId xmlns:a16="http://schemas.microsoft.com/office/drawing/2014/main" id="{5F8210C3-852A-FB43-86F0-BF8C21884851}"/>
              </a:ext>
            </a:extLst>
          </p:cNvPr>
          <p:cNvPicPr>
            <a:picLocks noChangeAspect="1"/>
          </p:cNvPicPr>
          <p:nvPr/>
        </p:nvPicPr>
        <p:blipFill>
          <a:blip r:embed="rId3"/>
          <a:stretch>
            <a:fillRect/>
          </a:stretch>
        </p:blipFill>
        <p:spPr>
          <a:xfrm rot="10800000">
            <a:off x="6892636" y="0"/>
            <a:ext cx="5299364" cy="6858000"/>
          </a:xfrm>
          <a:prstGeom prst="rect">
            <a:avLst/>
          </a:prstGeom>
        </p:spPr>
      </p:pic>
    </p:spTree>
    <p:extLst>
      <p:ext uri="{BB962C8B-B14F-4D97-AF65-F5344CB8AC3E}">
        <p14:creationId xmlns:p14="http://schemas.microsoft.com/office/powerpoint/2010/main" val="27284757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4" name="Title 1"/>
          <p:cNvSpPr txBox="1">
            <a:spLocks/>
          </p:cNvSpPr>
          <p:nvPr/>
        </p:nvSpPr>
        <p:spPr>
          <a:xfrm>
            <a:off x="1110342" y="977744"/>
            <a:ext cx="9965094" cy="7409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4000" b="1" dirty="0" smtClean="0">
                <a:solidFill>
                  <a:schemeClr val="accent6">
                    <a:lumMod val="75000"/>
                  </a:schemeClr>
                </a:solidFill>
                <a:latin typeface="+mn-lt"/>
              </a:rPr>
              <a:t>Summit Format</a:t>
            </a:r>
            <a:endParaRPr lang="en-US" sz="4000" b="1" dirty="0">
              <a:solidFill>
                <a:schemeClr val="accent6">
                  <a:lumMod val="75000"/>
                </a:schemeClr>
              </a:solidFill>
              <a:latin typeface="+mn-lt"/>
            </a:endParaRPr>
          </a:p>
        </p:txBody>
      </p:sp>
      <p:graphicFrame>
        <p:nvGraphicFramePr>
          <p:cNvPr id="2" name="Diagram 1"/>
          <p:cNvGraphicFramePr/>
          <p:nvPr>
            <p:extLst>
              <p:ext uri="{D42A27DB-BD31-4B8C-83A1-F6EECF244321}">
                <p14:modId xmlns:p14="http://schemas.microsoft.com/office/powerpoint/2010/main" val="1832338407"/>
              </p:ext>
            </p:extLst>
          </p:nvPr>
        </p:nvGraphicFramePr>
        <p:xfrm>
          <a:off x="1190689" y="1213006"/>
          <a:ext cx="9804400" cy="3073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492190" y="4495799"/>
            <a:ext cx="11201399" cy="1569660"/>
          </a:xfrm>
          <a:prstGeom prst="rect">
            <a:avLst/>
          </a:prstGeom>
          <a:noFill/>
        </p:spPr>
        <p:txBody>
          <a:bodyPr wrap="square" rtlCol="0">
            <a:spAutoFit/>
          </a:bodyPr>
          <a:lstStyle/>
          <a:p>
            <a:pPr algn="ctr"/>
            <a:r>
              <a:rPr lang="en-US" sz="2400" dirty="0" smtClean="0"/>
              <a:t>The survey link for each goal will be posted in the chat when each presentation begins. </a:t>
            </a:r>
          </a:p>
          <a:p>
            <a:pPr algn="ctr"/>
            <a:endParaRPr lang="en-US" sz="2400" dirty="0" smtClean="0"/>
          </a:p>
          <a:p>
            <a:pPr algn="ctr"/>
            <a:r>
              <a:rPr lang="en-US" sz="2400" dirty="0" smtClean="0"/>
              <a:t>You have from the time the presentation begins until the end of the break period to submit your survey for each goal (30-40 minutes).</a:t>
            </a:r>
            <a:endParaRPr lang="en-US" sz="2400" dirty="0"/>
          </a:p>
        </p:txBody>
      </p:sp>
      <p:sp>
        <p:nvSpPr>
          <p:cNvPr id="6" name="TextBox 5"/>
          <p:cNvSpPr txBox="1"/>
          <p:nvPr/>
        </p:nvSpPr>
        <p:spPr>
          <a:xfrm>
            <a:off x="1736790" y="3498334"/>
            <a:ext cx="1522877" cy="369332"/>
          </a:xfrm>
          <a:prstGeom prst="rect">
            <a:avLst/>
          </a:prstGeom>
          <a:noFill/>
        </p:spPr>
        <p:txBody>
          <a:bodyPr wrap="square" rtlCol="0">
            <a:spAutoFit/>
          </a:bodyPr>
          <a:lstStyle/>
          <a:p>
            <a:r>
              <a:rPr lang="en-US" i="1" dirty="0" smtClean="0"/>
              <a:t>10-20 minutes</a:t>
            </a:r>
            <a:endParaRPr lang="en-US" i="1" dirty="0"/>
          </a:p>
        </p:txBody>
      </p:sp>
      <p:sp>
        <p:nvSpPr>
          <p:cNvPr id="8" name="TextBox 7"/>
          <p:cNvSpPr txBox="1"/>
          <p:nvPr/>
        </p:nvSpPr>
        <p:spPr>
          <a:xfrm>
            <a:off x="9137777" y="3498334"/>
            <a:ext cx="1522877" cy="369332"/>
          </a:xfrm>
          <a:prstGeom prst="rect">
            <a:avLst/>
          </a:prstGeom>
          <a:noFill/>
        </p:spPr>
        <p:txBody>
          <a:bodyPr wrap="square" rtlCol="0">
            <a:spAutoFit/>
          </a:bodyPr>
          <a:lstStyle/>
          <a:p>
            <a:r>
              <a:rPr lang="en-US" i="1" dirty="0" smtClean="0"/>
              <a:t>10 minutes</a:t>
            </a:r>
            <a:endParaRPr lang="en-US" i="1" dirty="0"/>
          </a:p>
        </p:txBody>
      </p:sp>
      <p:sp>
        <p:nvSpPr>
          <p:cNvPr id="10" name="TextBox 9"/>
          <p:cNvSpPr txBox="1"/>
          <p:nvPr/>
        </p:nvSpPr>
        <p:spPr>
          <a:xfrm>
            <a:off x="5492316" y="3483001"/>
            <a:ext cx="1522877" cy="369332"/>
          </a:xfrm>
          <a:prstGeom prst="rect">
            <a:avLst/>
          </a:prstGeom>
          <a:noFill/>
        </p:spPr>
        <p:txBody>
          <a:bodyPr wrap="square" rtlCol="0">
            <a:spAutoFit/>
          </a:bodyPr>
          <a:lstStyle/>
          <a:p>
            <a:r>
              <a:rPr lang="en-US" i="1" dirty="0" smtClean="0"/>
              <a:t>10 minutes</a:t>
            </a:r>
            <a:endParaRPr lang="en-US" i="1" dirty="0"/>
          </a:p>
        </p:txBody>
      </p:sp>
    </p:spTree>
    <p:extLst>
      <p:ext uri="{BB962C8B-B14F-4D97-AF65-F5344CB8AC3E}">
        <p14:creationId xmlns:p14="http://schemas.microsoft.com/office/powerpoint/2010/main" val="28101775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2DBA53-C42B-EC44-B640-BA12AEAD49A0}"/>
              </a:ext>
            </a:extLst>
          </p:cNvPr>
          <p:cNvPicPr>
            <a:picLocks noChangeAspect="1"/>
          </p:cNvPicPr>
          <p:nvPr/>
        </p:nvPicPr>
        <p:blipFill>
          <a:blip r:embed="rId2"/>
          <a:stretch>
            <a:fillRect/>
          </a:stretch>
        </p:blipFill>
        <p:spPr>
          <a:xfrm>
            <a:off x="350520" y="-417945"/>
            <a:ext cx="11490960" cy="8879378"/>
          </a:xfrm>
          <a:prstGeom prst="rect">
            <a:avLst/>
          </a:prstGeom>
        </p:spPr>
      </p:pic>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a:off x="0" y="0"/>
            <a:ext cx="5299364" cy="6858000"/>
          </a:xfrm>
          <a:prstGeom prst="rect">
            <a:avLst/>
          </a:prstGeom>
        </p:spPr>
      </p:pic>
      <p:pic>
        <p:nvPicPr>
          <p:cNvPr id="10" name="Picture 9">
            <a:extLst>
              <a:ext uri="{FF2B5EF4-FFF2-40B4-BE49-F238E27FC236}">
                <a16:creationId xmlns:a16="http://schemas.microsoft.com/office/drawing/2014/main" id="{5F8210C3-852A-FB43-86F0-BF8C21884851}"/>
              </a:ext>
            </a:extLst>
          </p:cNvPr>
          <p:cNvPicPr>
            <a:picLocks noChangeAspect="1"/>
          </p:cNvPicPr>
          <p:nvPr/>
        </p:nvPicPr>
        <p:blipFill>
          <a:blip r:embed="rId3"/>
          <a:stretch>
            <a:fillRect/>
          </a:stretch>
        </p:blipFill>
        <p:spPr>
          <a:xfrm rot="10800000">
            <a:off x="6892636" y="0"/>
            <a:ext cx="5299364" cy="6858000"/>
          </a:xfrm>
          <a:prstGeom prst="rect">
            <a:avLst/>
          </a:prstGeom>
        </p:spPr>
      </p:pic>
    </p:spTree>
    <p:extLst>
      <p:ext uri="{BB962C8B-B14F-4D97-AF65-F5344CB8AC3E}">
        <p14:creationId xmlns:p14="http://schemas.microsoft.com/office/powerpoint/2010/main" val="289835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5375275" y="1261534"/>
            <a:ext cx="6579658" cy="4801314"/>
          </a:xfrm>
          <a:prstGeom prst="rect">
            <a:avLst/>
          </a:prstGeom>
          <a:noFill/>
        </p:spPr>
        <p:txBody>
          <a:bodyPr wrap="square" rtlCol="0">
            <a:spAutoFit/>
          </a:bodyPr>
          <a:lstStyle/>
          <a:p>
            <a:pPr algn="ctr"/>
            <a:r>
              <a:rPr lang="en-US" sz="8800" b="1" dirty="0" smtClean="0">
                <a:solidFill>
                  <a:schemeClr val="accent2"/>
                </a:solidFill>
              </a:rPr>
              <a:t>Goal 2</a:t>
            </a:r>
          </a:p>
          <a:p>
            <a:pPr algn="ctr"/>
            <a:r>
              <a:rPr lang="en-US" sz="7200" b="1" dirty="0" smtClean="0">
                <a:solidFill>
                  <a:srgbClr val="92D050"/>
                </a:solidFill>
              </a:rPr>
              <a:t>Student Success</a:t>
            </a:r>
          </a:p>
          <a:p>
            <a:pPr algn="ctr"/>
            <a:endParaRPr lang="en-US" dirty="0">
              <a:solidFill>
                <a:schemeClr val="accent1">
                  <a:lumMod val="50000"/>
                </a:schemeClr>
              </a:solidFill>
            </a:endParaRPr>
          </a:p>
          <a:p>
            <a:pPr algn="ctr"/>
            <a:r>
              <a:rPr lang="en-US" sz="3200" dirty="0">
                <a:solidFill>
                  <a:schemeClr val="accent1">
                    <a:lumMod val="50000"/>
                  </a:schemeClr>
                </a:solidFill>
              </a:rPr>
              <a:t>College of the Sequoias will improve the rate at which its students complete degrees, certificates, and transfer objectives.</a:t>
            </a:r>
            <a:endParaRPr lang="en-US" sz="3200" dirty="0" smtClean="0">
              <a:solidFill>
                <a:schemeClr val="accent1">
                  <a:lumMod val="50000"/>
                </a:schemeClr>
              </a:solidFill>
            </a:endParaRPr>
          </a:p>
        </p:txBody>
      </p:sp>
      <p:pic>
        <p:nvPicPr>
          <p:cNvPr id="3082" name="Picture 10" descr="A 2013 calendar of travel destinations | Palmer alaska, Giant pumpkin,  Visit alas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1872205"/>
            <a:ext cx="5143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0140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2031325"/>
          </a:xfrm>
          <a:prstGeom prst="rect">
            <a:avLst/>
          </a:prstGeom>
          <a:noFill/>
        </p:spPr>
        <p:txBody>
          <a:bodyPr wrap="square" rtlCol="0">
            <a:spAutoFit/>
          </a:bodyPr>
          <a:lstStyle/>
          <a:p>
            <a:pPr algn="ctr"/>
            <a:r>
              <a:rPr lang="en-US" sz="5400" b="1" dirty="0">
                <a:solidFill>
                  <a:schemeClr val="accent2"/>
                </a:solidFill>
              </a:rPr>
              <a:t>Objective 2.1</a:t>
            </a:r>
          </a:p>
          <a:p>
            <a:pPr algn="ctr"/>
            <a:endParaRPr lang="en-US" sz="1200" dirty="0">
              <a:solidFill>
                <a:schemeClr val="accent1">
                  <a:lumMod val="50000"/>
                </a:schemeClr>
              </a:solidFill>
            </a:endParaRPr>
          </a:p>
          <a:p>
            <a:pPr algn="ctr"/>
            <a:r>
              <a:rPr lang="en-US" sz="3000" b="1" dirty="0">
                <a:solidFill>
                  <a:schemeClr val="accent6"/>
                </a:solidFill>
              </a:rPr>
              <a:t>Increase the percentage of students who earn an associate degree or certificate (CTE and non-CTE) by 5 percentage points over three years.</a:t>
            </a:r>
          </a:p>
        </p:txBody>
      </p:sp>
      <p:sp>
        <p:nvSpPr>
          <p:cNvPr id="3" name="TextBox 2"/>
          <p:cNvSpPr txBox="1"/>
          <p:nvPr/>
        </p:nvSpPr>
        <p:spPr>
          <a:xfrm>
            <a:off x="190831" y="2631882"/>
            <a:ext cx="11764102" cy="3893374"/>
          </a:xfrm>
          <a:prstGeom prst="rect">
            <a:avLst/>
          </a:prstGeom>
          <a:noFill/>
        </p:spPr>
        <p:txBody>
          <a:bodyPr wrap="square" rtlCol="0">
            <a:spAutoFit/>
          </a:bodyPr>
          <a:lstStyle/>
          <a:p>
            <a:pPr>
              <a:lnSpc>
                <a:spcPct val="200000"/>
              </a:lnSpc>
            </a:pPr>
            <a:r>
              <a:rPr lang="en-US" sz="2600" dirty="0">
                <a:solidFill>
                  <a:schemeClr val="accent1">
                    <a:lumMod val="50000"/>
                  </a:schemeClr>
                </a:solidFill>
              </a:rPr>
              <a:t>Actions:</a:t>
            </a:r>
          </a:p>
          <a:p>
            <a:pPr marL="914400" lvl="1" indent="-457200">
              <a:lnSpc>
                <a:spcPct val="150000"/>
              </a:lnSpc>
              <a:buFont typeface="Arial" panose="020B0604020202020204" pitchFamily="34" charset="0"/>
              <a:buChar char="•"/>
            </a:pPr>
            <a:r>
              <a:rPr lang="en-US" sz="2600" dirty="0">
                <a:solidFill>
                  <a:schemeClr val="accent1">
                    <a:lumMod val="50000"/>
                  </a:schemeClr>
                </a:solidFill>
              </a:rPr>
              <a:t>2.1.1 - Complete implementation of </a:t>
            </a:r>
            <a:r>
              <a:rPr lang="en-US" sz="2600" dirty="0" err="1">
                <a:solidFill>
                  <a:schemeClr val="accent1">
                    <a:lumMod val="50000"/>
                  </a:schemeClr>
                </a:solidFill>
              </a:rPr>
              <a:t>DegreeWorks</a:t>
            </a:r>
            <a:r>
              <a:rPr lang="en-US" sz="2600" dirty="0">
                <a:solidFill>
                  <a:schemeClr val="accent1">
                    <a:lumMod val="50000"/>
                  </a:schemeClr>
                </a:solidFill>
              </a:rPr>
              <a:t> District-wide.</a:t>
            </a:r>
          </a:p>
          <a:p>
            <a:pPr marL="914400" lvl="1" indent="-457200">
              <a:lnSpc>
                <a:spcPct val="150000"/>
              </a:lnSpc>
              <a:buFont typeface="Arial" panose="020B0604020202020204" pitchFamily="34" charset="0"/>
              <a:buChar char="•"/>
            </a:pPr>
            <a:r>
              <a:rPr lang="en-US" sz="2600" dirty="0">
                <a:solidFill>
                  <a:schemeClr val="accent1">
                    <a:lumMod val="50000"/>
                  </a:schemeClr>
                </a:solidFill>
              </a:rPr>
              <a:t>2.1.2 - Identify and categorize areas of study (meta-majors).</a:t>
            </a:r>
          </a:p>
          <a:p>
            <a:pPr marL="914400" lvl="1" indent="-457200">
              <a:lnSpc>
                <a:spcPct val="150000"/>
              </a:lnSpc>
              <a:buFont typeface="Arial" panose="020B0604020202020204" pitchFamily="34" charset="0"/>
              <a:buChar char="•"/>
            </a:pPr>
            <a:r>
              <a:rPr lang="en-US" sz="2600" dirty="0">
                <a:solidFill>
                  <a:schemeClr val="accent1">
                    <a:lumMod val="50000"/>
                  </a:schemeClr>
                </a:solidFill>
              </a:rPr>
              <a:t>2.1.3 - Automate the application process for degrees and certificates.</a:t>
            </a:r>
          </a:p>
          <a:p>
            <a:pPr marL="914400" lvl="1" indent="-457200">
              <a:lnSpc>
                <a:spcPct val="150000"/>
              </a:lnSpc>
              <a:buFont typeface="Arial" panose="020B0604020202020204" pitchFamily="34" charset="0"/>
              <a:buChar char="•"/>
            </a:pPr>
            <a:r>
              <a:rPr lang="en-US" sz="2600" dirty="0">
                <a:solidFill>
                  <a:schemeClr val="accent1">
                    <a:lumMod val="50000"/>
                  </a:schemeClr>
                </a:solidFill>
              </a:rPr>
              <a:t>2.1.4 - Implement best practices for increased CTE completion and success (e.g. Tutoring, contextualized math and English, counseling).</a:t>
            </a:r>
          </a:p>
        </p:txBody>
      </p:sp>
    </p:spTree>
    <p:extLst>
      <p:ext uri="{BB962C8B-B14F-4D97-AF65-F5344CB8AC3E}">
        <p14:creationId xmlns:p14="http://schemas.microsoft.com/office/powerpoint/2010/main" val="545750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2" name="TextBox 1"/>
          <p:cNvSpPr txBox="1"/>
          <p:nvPr/>
        </p:nvSpPr>
        <p:spPr>
          <a:xfrm>
            <a:off x="103367" y="938075"/>
            <a:ext cx="11851566" cy="1785104"/>
          </a:xfrm>
          <a:prstGeom prst="rect">
            <a:avLst/>
          </a:prstGeom>
          <a:noFill/>
        </p:spPr>
        <p:txBody>
          <a:bodyPr wrap="square" rtlCol="0">
            <a:spAutoFit/>
          </a:bodyPr>
          <a:lstStyle/>
          <a:p>
            <a:pPr algn="ctr"/>
            <a:r>
              <a:rPr lang="en-US" sz="5400" b="1" dirty="0">
                <a:solidFill>
                  <a:schemeClr val="accent2"/>
                </a:solidFill>
              </a:rPr>
              <a:t>Progress on Objective 2.1</a:t>
            </a:r>
            <a:endParaRPr lang="en-US" sz="1200" dirty="0">
              <a:solidFill>
                <a:schemeClr val="accent1">
                  <a:lumMod val="50000"/>
                </a:schemeClr>
              </a:solidFill>
            </a:endParaRPr>
          </a:p>
          <a:p>
            <a:pPr algn="ctr"/>
            <a:r>
              <a:rPr lang="en-US" sz="2800" b="1" dirty="0" smtClean="0">
                <a:solidFill>
                  <a:schemeClr val="accent6"/>
                </a:solidFill>
              </a:rPr>
              <a:t>Increase </a:t>
            </a:r>
            <a:r>
              <a:rPr lang="en-US" sz="2800" b="1" dirty="0">
                <a:solidFill>
                  <a:schemeClr val="accent6"/>
                </a:solidFill>
              </a:rPr>
              <a:t>the percentage of students who earn an associate degree or certificate (CTE and non-CTE) by 5 percentage points over three years.</a:t>
            </a:r>
          </a:p>
        </p:txBody>
      </p:sp>
      <p:sp>
        <p:nvSpPr>
          <p:cNvPr id="3" name="TextBox 2"/>
          <p:cNvSpPr txBox="1"/>
          <p:nvPr/>
        </p:nvSpPr>
        <p:spPr>
          <a:xfrm>
            <a:off x="147099" y="3122771"/>
            <a:ext cx="11764102"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1">
                    <a:lumMod val="50000"/>
                  </a:schemeClr>
                </a:solidFill>
              </a:rPr>
              <a:t>One of the actions for this objective has been completed (2.1.3) and three </a:t>
            </a:r>
            <a:r>
              <a:rPr lang="en-US" sz="2400" dirty="0" smtClean="0">
                <a:solidFill>
                  <a:schemeClr val="accent1">
                    <a:lumMod val="50000"/>
                  </a:schemeClr>
                </a:solidFill>
              </a:rPr>
              <a:t>are ongoing, meaning </a:t>
            </a:r>
            <a:r>
              <a:rPr lang="en-US" sz="2400" dirty="0">
                <a:solidFill>
                  <a:schemeClr val="accent1">
                    <a:lumMod val="50000"/>
                  </a:schemeClr>
                </a:solidFill>
              </a:rPr>
              <a:t>the responsibility for continued work on that objective is assigned to a specific department and institutionalized. </a:t>
            </a:r>
            <a:br>
              <a:rPr lang="en-US" sz="2400" dirty="0">
                <a:solidFill>
                  <a:schemeClr val="accent1">
                    <a:lumMod val="50000"/>
                  </a:schemeClr>
                </a:solidFill>
              </a:rPr>
            </a:br>
            <a:endParaRPr lang="en-US" sz="2400" dirty="0">
              <a:solidFill>
                <a:schemeClr val="accent1">
                  <a:lumMod val="50000"/>
                </a:schemeClr>
              </a:solidFill>
            </a:endParaRPr>
          </a:p>
          <a:p>
            <a:pPr marL="285750" indent="-285750">
              <a:buFont typeface="Arial" panose="020B0604020202020204" pitchFamily="34" charset="0"/>
              <a:buChar char="•"/>
            </a:pPr>
            <a:r>
              <a:rPr lang="en-US" sz="2400" dirty="0" smtClean="0">
                <a:solidFill>
                  <a:schemeClr val="accent1">
                    <a:lumMod val="50000"/>
                  </a:schemeClr>
                </a:solidFill>
              </a:rPr>
              <a:t>Recommendation: Keep this objective </a:t>
            </a:r>
            <a:r>
              <a:rPr lang="en-US" sz="2400" dirty="0">
                <a:solidFill>
                  <a:schemeClr val="accent1">
                    <a:lumMod val="50000"/>
                  </a:schemeClr>
                </a:solidFill>
              </a:rPr>
              <a:t>with possible </a:t>
            </a:r>
            <a:r>
              <a:rPr lang="en-US" sz="2400" dirty="0" smtClean="0">
                <a:solidFill>
                  <a:schemeClr val="accent1">
                    <a:lumMod val="50000"/>
                  </a:schemeClr>
                </a:solidFill>
              </a:rPr>
              <a:t>revisions</a:t>
            </a:r>
          </a:p>
          <a:p>
            <a:pPr marL="742950" lvl="1" indent="-285750">
              <a:buFont typeface="Arial" panose="020B0604020202020204" pitchFamily="34" charset="0"/>
              <a:buChar char="•"/>
            </a:pPr>
            <a:r>
              <a:rPr lang="en-US" sz="2400" dirty="0" smtClean="0">
                <a:solidFill>
                  <a:schemeClr val="accent1">
                    <a:lumMod val="50000"/>
                  </a:schemeClr>
                </a:solidFill>
              </a:rPr>
              <a:t>e.g</a:t>
            </a:r>
            <a:r>
              <a:rPr lang="en-US" sz="2400" dirty="0">
                <a:solidFill>
                  <a:schemeClr val="accent1">
                    <a:lumMod val="50000"/>
                  </a:schemeClr>
                </a:solidFill>
              </a:rPr>
              <a:t>. dividing CTE and non CTE degrees and certificates, addressing “rate of completion”, shortening the numbers of units and semesters until graduation, etc</a:t>
            </a:r>
            <a:r>
              <a:rPr lang="en-US" sz="2400" dirty="0" smtClean="0">
                <a:solidFill>
                  <a:schemeClr val="accent1">
                    <a:lumMod val="50000"/>
                  </a:schemeClr>
                </a:solidFill>
              </a:rPr>
              <a:t>.</a:t>
            </a:r>
            <a:endParaRPr lang="en-US" sz="2400" dirty="0">
              <a:solidFill>
                <a:schemeClr val="accent1">
                  <a:lumMod val="50000"/>
                </a:schemeClr>
              </a:solidFill>
            </a:endParaRPr>
          </a:p>
        </p:txBody>
      </p:sp>
    </p:spTree>
    <p:extLst>
      <p:ext uri="{BB962C8B-B14F-4D97-AF65-F5344CB8AC3E}">
        <p14:creationId xmlns:p14="http://schemas.microsoft.com/office/powerpoint/2010/main" val="42445782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2031325"/>
          </a:xfrm>
          <a:prstGeom prst="rect">
            <a:avLst/>
          </a:prstGeom>
          <a:noFill/>
        </p:spPr>
        <p:txBody>
          <a:bodyPr wrap="square" rtlCol="0">
            <a:spAutoFit/>
          </a:bodyPr>
          <a:lstStyle/>
          <a:p>
            <a:pPr algn="ctr"/>
            <a:r>
              <a:rPr lang="en-US" sz="5400" b="1" dirty="0">
                <a:solidFill>
                  <a:schemeClr val="accent2"/>
                </a:solidFill>
              </a:rPr>
              <a:t>Objective 2.2</a:t>
            </a:r>
          </a:p>
          <a:p>
            <a:pPr algn="ctr"/>
            <a:endParaRPr lang="en-US" sz="1200" dirty="0">
              <a:solidFill>
                <a:schemeClr val="accent1">
                  <a:lumMod val="50000"/>
                </a:schemeClr>
              </a:solidFill>
            </a:endParaRPr>
          </a:p>
          <a:p>
            <a:pPr algn="ctr"/>
            <a:r>
              <a:rPr lang="en-US" sz="3000" b="1" dirty="0">
                <a:solidFill>
                  <a:schemeClr val="accent6"/>
                </a:solidFill>
              </a:rPr>
              <a:t>Increase the number of students who transfer to four-year institutions by 10 percent over three years.</a:t>
            </a:r>
          </a:p>
        </p:txBody>
      </p:sp>
      <p:sp>
        <p:nvSpPr>
          <p:cNvPr id="3" name="TextBox 2"/>
          <p:cNvSpPr txBox="1"/>
          <p:nvPr/>
        </p:nvSpPr>
        <p:spPr>
          <a:xfrm>
            <a:off x="190831" y="2631882"/>
            <a:ext cx="11764102" cy="2677656"/>
          </a:xfrm>
          <a:prstGeom prst="rect">
            <a:avLst/>
          </a:prstGeom>
          <a:noFill/>
        </p:spPr>
        <p:txBody>
          <a:bodyPr wrap="square" rtlCol="0">
            <a:spAutoFit/>
          </a:bodyPr>
          <a:lstStyle/>
          <a:p>
            <a:endParaRPr lang="en-US" sz="2800" dirty="0"/>
          </a:p>
          <a:p>
            <a:r>
              <a:rPr lang="en-US" sz="2800" dirty="0">
                <a:solidFill>
                  <a:schemeClr val="accent1">
                    <a:lumMod val="50000"/>
                  </a:schemeClr>
                </a:solidFill>
              </a:rPr>
              <a:t>Actions:</a:t>
            </a:r>
            <a:br>
              <a:rPr lang="en-US" sz="2800" dirty="0">
                <a:solidFill>
                  <a:schemeClr val="accent1">
                    <a:lumMod val="50000"/>
                  </a:schemeClr>
                </a:solidFill>
              </a:rPr>
            </a:br>
            <a:endParaRPr lang="en-US" sz="2800" dirty="0">
              <a:solidFill>
                <a:schemeClr val="accent1">
                  <a:lumMod val="50000"/>
                </a:schemeClr>
              </a:solidFill>
            </a:endParaRPr>
          </a:p>
          <a:p>
            <a:pPr marL="457200" indent="-457200">
              <a:buFont typeface="Arial" panose="020B0604020202020204" pitchFamily="34" charset="0"/>
              <a:buChar char="•"/>
            </a:pPr>
            <a:r>
              <a:rPr lang="en-US" sz="2800" dirty="0">
                <a:solidFill>
                  <a:schemeClr val="accent1">
                    <a:lumMod val="50000"/>
                  </a:schemeClr>
                </a:solidFill>
              </a:rPr>
              <a:t>2.2.1 - Contact students who become transfer-prepared and provide support to complete transfer. </a:t>
            </a:r>
            <a:br>
              <a:rPr lang="en-US" sz="2800" dirty="0">
                <a:solidFill>
                  <a:schemeClr val="accent1">
                    <a:lumMod val="50000"/>
                  </a:schemeClr>
                </a:solidFill>
              </a:rPr>
            </a:br>
            <a:endParaRPr lang="en-US" sz="2800" dirty="0">
              <a:solidFill>
                <a:schemeClr val="accent1">
                  <a:lumMod val="50000"/>
                </a:schemeClr>
              </a:solidFill>
            </a:endParaRPr>
          </a:p>
        </p:txBody>
      </p:sp>
    </p:spTree>
    <p:extLst>
      <p:ext uri="{BB962C8B-B14F-4D97-AF65-F5344CB8AC3E}">
        <p14:creationId xmlns:p14="http://schemas.microsoft.com/office/powerpoint/2010/main" val="39391743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2" name="TextBox 1"/>
          <p:cNvSpPr txBox="1"/>
          <p:nvPr/>
        </p:nvSpPr>
        <p:spPr>
          <a:xfrm>
            <a:off x="190831" y="1020203"/>
            <a:ext cx="11851566" cy="1846659"/>
          </a:xfrm>
          <a:prstGeom prst="rect">
            <a:avLst/>
          </a:prstGeom>
          <a:noFill/>
        </p:spPr>
        <p:txBody>
          <a:bodyPr wrap="square" rtlCol="0">
            <a:spAutoFit/>
          </a:bodyPr>
          <a:lstStyle/>
          <a:p>
            <a:pPr algn="ctr"/>
            <a:r>
              <a:rPr lang="en-US" sz="5400" b="1" dirty="0">
                <a:solidFill>
                  <a:schemeClr val="accent2"/>
                </a:solidFill>
              </a:rPr>
              <a:t>Progress on Objective 2.2</a:t>
            </a:r>
            <a:endParaRPr lang="en-US" sz="1200" dirty="0">
              <a:solidFill>
                <a:schemeClr val="accent1">
                  <a:lumMod val="50000"/>
                </a:schemeClr>
              </a:solidFill>
            </a:endParaRPr>
          </a:p>
          <a:p>
            <a:pPr algn="ctr"/>
            <a:r>
              <a:rPr lang="en-US" sz="3000" b="1" dirty="0">
                <a:solidFill>
                  <a:schemeClr val="accent6"/>
                </a:solidFill>
              </a:rPr>
              <a:t>Increase the number of students who transfer to four-year institutions by 10 percent over three years.</a:t>
            </a:r>
          </a:p>
        </p:txBody>
      </p:sp>
      <p:sp>
        <p:nvSpPr>
          <p:cNvPr id="3" name="TextBox 2"/>
          <p:cNvSpPr txBox="1"/>
          <p:nvPr/>
        </p:nvSpPr>
        <p:spPr>
          <a:xfrm>
            <a:off x="234563" y="3518134"/>
            <a:ext cx="11764102"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chemeClr val="accent1">
                    <a:lumMod val="50000"/>
                  </a:schemeClr>
                </a:solidFill>
              </a:rPr>
              <a:t>The </a:t>
            </a:r>
            <a:r>
              <a:rPr lang="en-US" sz="2400" dirty="0">
                <a:solidFill>
                  <a:schemeClr val="accent1">
                    <a:lumMod val="50000"/>
                  </a:schemeClr>
                </a:solidFill>
              </a:rPr>
              <a:t>action for this objective has been marked as ongoing. </a:t>
            </a:r>
          </a:p>
          <a:p>
            <a:pPr marL="285750" indent="-285750">
              <a:buFont typeface="Arial" panose="020B0604020202020204" pitchFamily="34" charset="0"/>
              <a:buChar char="•"/>
            </a:pPr>
            <a:endParaRPr lang="en-US" sz="2400" dirty="0">
              <a:solidFill>
                <a:schemeClr val="accent1">
                  <a:lumMod val="50000"/>
                </a:schemeClr>
              </a:solidFill>
            </a:endParaRPr>
          </a:p>
          <a:p>
            <a:pPr marL="285750" indent="-285750">
              <a:buFont typeface="Arial" panose="020B0604020202020204" pitchFamily="34" charset="0"/>
              <a:buChar char="•"/>
            </a:pPr>
            <a:r>
              <a:rPr lang="en-US" sz="2400" dirty="0" smtClean="0">
                <a:solidFill>
                  <a:schemeClr val="accent1">
                    <a:lumMod val="50000"/>
                  </a:schemeClr>
                </a:solidFill>
              </a:rPr>
              <a:t>Recommendation: Keep this objective and </a:t>
            </a:r>
            <a:r>
              <a:rPr lang="en-US" sz="2400" dirty="0">
                <a:solidFill>
                  <a:schemeClr val="accent1">
                    <a:lumMod val="50000"/>
                  </a:schemeClr>
                </a:solidFill>
              </a:rPr>
              <a:t>revise the language to reflect our current four-year cycle. </a:t>
            </a:r>
            <a:endParaRPr lang="en-US" sz="2400" dirty="0" smtClean="0">
              <a:solidFill>
                <a:schemeClr val="accent1">
                  <a:lumMod val="50000"/>
                </a:schemeClr>
              </a:solidFill>
            </a:endParaRPr>
          </a:p>
          <a:p>
            <a:pPr marL="742950" lvl="1" indent="-285750">
              <a:buFont typeface="Arial" panose="020B0604020202020204" pitchFamily="34" charset="0"/>
              <a:buChar char="•"/>
            </a:pPr>
            <a:r>
              <a:rPr lang="en-US" sz="2400" dirty="0" smtClean="0">
                <a:solidFill>
                  <a:schemeClr val="accent1">
                    <a:lumMod val="50000"/>
                  </a:schemeClr>
                </a:solidFill>
              </a:rPr>
              <a:t>Some </a:t>
            </a:r>
            <a:r>
              <a:rPr lang="en-US" sz="2400" dirty="0">
                <a:solidFill>
                  <a:schemeClr val="accent1">
                    <a:lumMod val="50000"/>
                  </a:schemeClr>
                </a:solidFill>
              </a:rPr>
              <a:t>ideas that were mentioned were to consider volume of successful students opposed to a rate and keep in mind external factors (COVID-19, CSU constraints, etc.)</a:t>
            </a:r>
          </a:p>
        </p:txBody>
      </p:sp>
    </p:spTree>
    <p:extLst>
      <p:ext uri="{BB962C8B-B14F-4D97-AF65-F5344CB8AC3E}">
        <p14:creationId xmlns:p14="http://schemas.microsoft.com/office/powerpoint/2010/main" val="32128072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2DBA53-C42B-EC44-B640-BA12AEAD49A0}"/>
              </a:ext>
            </a:extLst>
          </p:cNvPr>
          <p:cNvPicPr>
            <a:picLocks noChangeAspect="1"/>
          </p:cNvPicPr>
          <p:nvPr/>
        </p:nvPicPr>
        <p:blipFill>
          <a:blip r:embed="rId2"/>
          <a:stretch>
            <a:fillRect/>
          </a:stretch>
        </p:blipFill>
        <p:spPr>
          <a:xfrm>
            <a:off x="350520" y="-417945"/>
            <a:ext cx="11490960" cy="8879378"/>
          </a:xfrm>
          <a:prstGeom prst="rect">
            <a:avLst/>
          </a:prstGeom>
        </p:spPr>
      </p:pic>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a:off x="0" y="0"/>
            <a:ext cx="5299364" cy="6858000"/>
          </a:xfrm>
          <a:prstGeom prst="rect">
            <a:avLst/>
          </a:prstGeom>
        </p:spPr>
      </p:pic>
      <p:pic>
        <p:nvPicPr>
          <p:cNvPr id="10" name="Picture 9">
            <a:extLst>
              <a:ext uri="{FF2B5EF4-FFF2-40B4-BE49-F238E27FC236}">
                <a16:creationId xmlns:a16="http://schemas.microsoft.com/office/drawing/2014/main" id="{5F8210C3-852A-FB43-86F0-BF8C21884851}"/>
              </a:ext>
            </a:extLst>
          </p:cNvPr>
          <p:cNvPicPr>
            <a:picLocks noChangeAspect="1"/>
          </p:cNvPicPr>
          <p:nvPr/>
        </p:nvPicPr>
        <p:blipFill>
          <a:blip r:embed="rId3"/>
          <a:stretch>
            <a:fillRect/>
          </a:stretch>
        </p:blipFill>
        <p:spPr>
          <a:xfrm rot="10800000">
            <a:off x="6892636" y="0"/>
            <a:ext cx="5299364" cy="6858000"/>
          </a:xfrm>
          <a:prstGeom prst="rect">
            <a:avLst/>
          </a:prstGeom>
        </p:spPr>
      </p:pic>
    </p:spTree>
    <p:extLst>
      <p:ext uri="{BB962C8B-B14F-4D97-AF65-F5344CB8AC3E}">
        <p14:creationId xmlns:p14="http://schemas.microsoft.com/office/powerpoint/2010/main" val="1360456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1846659"/>
          </a:xfrm>
          <a:prstGeom prst="rect">
            <a:avLst/>
          </a:prstGeom>
          <a:noFill/>
        </p:spPr>
        <p:txBody>
          <a:bodyPr wrap="square" rtlCol="0">
            <a:spAutoFit/>
          </a:bodyPr>
          <a:lstStyle/>
          <a:p>
            <a:pPr algn="ctr"/>
            <a:r>
              <a:rPr lang="en-US" sz="5400" b="1" dirty="0">
                <a:solidFill>
                  <a:schemeClr val="accent2"/>
                </a:solidFill>
              </a:rPr>
              <a:t>Objective 2.3</a:t>
            </a:r>
          </a:p>
          <a:p>
            <a:pPr algn="ctr"/>
            <a:endParaRPr lang="en-US" sz="1200" dirty="0">
              <a:solidFill>
                <a:schemeClr val="accent1">
                  <a:lumMod val="50000"/>
                </a:schemeClr>
              </a:solidFill>
            </a:endParaRPr>
          </a:p>
          <a:p>
            <a:pPr algn="ctr"/>
            <a:r>
              <a:rPr lang="en-US" sz="2400" b="1" dirty="0">
                <a:solidFill>
                  <a:schemeClr val="accent6"/>
                </a:solidFill>
              </a:rPr>
              <a:t>By 2021, increase the percentage of students who complete transfer-level English by 15 percentage points and transfer-level math by 10 percentage points within their first year. </a:t>
            </a:r>
          </a:p>
        </p:txBody>
      </p:sp>
      <p:sp>
        <p:nvSpPr>
          <p:cNvPr id="3" name="TextBox 2"/>
          <p:cNvSpPr txBox="1"/>
          <p:nvPr/>
        </p:nvSpPr>
        <p:spPr>
          <a:xfrm>
            <a:off x="126484" y="2568023"/>
            <a:ext cx="11851566" cy="3970318"/>
          </a:xfrm>
          <a:prstGeom prst="rect">
            <a:avLst/>
          </a:prstGeom>
          <a:noFill/>
        </p:spPr>
        <p:txBody>
          <a:bodyPr wrap="square" rtlCol="0">
            <a:spAutoFit/>
          </a:bodyPr>
          <a:lstStyle/>
          <a:p>
            <a:pPr>
              <a:lnSpc>
                <a:spcPct val="150000"/>
              </a:lnSpc>
            </a:pPr>
            <a:r>
              <a:rPr lang="en-US" sz="2400" dirty="0">
                <a:solidFill>
                  <a:schemeClr val="accent1">
                    <a:lumMod val="50000"/>
                  </a:schemeClr>
                </a:solidFill>
              </a:rPr>
              <a:t>Actions:</a:t>
            </a:r>
          </a:p>
          <a:p>
            <a:pPr marL="457200" indent="-457200">
              <a:lnSpc>
                <a:spcPct val="150000"/>
              </a:lnSpc>
              <a:buFont typeface="Arial" panose="020B0604020202020204" pitchFamily="34" charset="0"/>
              <a:buChar char="•"/>
            </a:pPr>
            <a:r>
              <a:rPr lang="en-US" sz="2400" dirty="0">
                <a:solidFill>
                  <a:schemeClr val="accent1">
                    <a:lumMod val="50000"/>
                  </a:schemeClr>
                </a:solidFill>
              </a:rPr>
              <a:t>2.3.1 - Implement multiple measures to maximize student placement into transfer-level English and math. </a:t>
            </a:r>
          </a:p>
          <a:p>
            <a:pPr marL="457200" indent="-457200">
              <a:lnSpc>
                <a:spcPct val="150000"/>
              </a:lnSpc>
              <a:buFont typeface="Arial" panose="020B0604020202020204" pitchFamily="34" charset="0"/>
              <a:buChar char="•"/>
            </a:pPr>
            <a:r>
              <a:rPr lang="en-US" sz="2400" dirty="0">
                <a:solidFill>
                  <a:schemeClr val="accent1">
                    <a:lumMod val="50000"/>
                  </a:schemeClr>
                </a:solidFill>
              </a:rPr>
              <a:t>2.3.2 - Shorten the developmental course sequence in English so that students can complete transfer-level English within one year. </a:t>
            </a:r>
          </a:p>
          <a:p>
            <a:pPr marL="457200" indent="-457200">
              <a:lnSpc>
                <a:spcPct val="150000"/>
              </a:lnSpc>
              <a:buFont typeface="Arial" panose="020B0604020202020204" pitchFamily="34" charset="0"/>
              <a:buChar char="•"/>
            </a:pPr>
            <a:r>
              <a:rPr lang="en-US" sz="2400" dirty="0">
                <a:solidFill>
                  <a:schemeClr val="accent1">
                    <a:lumMod val="50000"/>
                  </a:schemeClr>
                </a:solidFill>
              </a:rPr>
              <a:t>2.3.3 - Shorten the developmental course sequence in math so that students can complete transfer level math within one year. </a:t>
            </a:r>
          </a:p>
        </p:txBody>
      </p:sp>
    </p:spTree>
    <p:extLst>
      <p:ext uri="{BB962C8B-B14F-4D97-AF65-F5344CB8AC3E}">
        <p14:creationId xmlns:p14="http://schemas.microsoft.com/office/powerpoint/2010/main" val="30802666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2400657"/>
          </a:xfrm>
          <a:prstGeom prst="rect">
            <a:avLst/>
          </a:prstGeom>
          <a:noFill/>
        </p:spPr>
        <p:txBody>
          <a:bodyPr wrap="square" rtlCol="0">
            <a:spAutoFit/>
          </a:bodyPr>
          <a:lstStyle/>
          <a:p>
            <a:pPr algn="ctr"/>
            <a:r>
              <a:rPr lang="en-US" sz="5400" b="1" dirty="0">
                <a:solidFill>
                  <a:schemeClr val="accent2"/>
                </a:solidFill>
              </a:rPr>
              <a:t>Objective 2.3</a:t>
            </a:r>
          </a:p>
          <a:p>
            <a:pPr algn="ctr"/>
            <a:endParaRPr lang="en-US" sz="1200" dirty="0">
              <a:solidFill>
                <a:schemeClr val="accent1">
                  <a:lumMod val="50000"/>
                </a:schemeClr>
              </a:solidFill>
            </a:endParaRPr>
          </a:p>
          <a:p>
            <a:pPr algn="ctr"/>
            <a:r>
              <a:rPr lang="en-US" sz="2800" b="1" dirty="0">
                <a:solidFill>
                  <a:schemeClr val="accent6"/>
                </a:solidFill>
              </a:rPr>
              <a:t>By 2021, increase the percentage of students who complete transfer-level English by 15 percentage points and transfer-level math by 10 percentage points within their first year. </a:t>
            </a:r>
          </a:p>
        </p:txBody>
      </p:sp>
      <p:sp>
        <p:nvSpPr>
          <p:cNvPr id="3" name="TextBox 2"/>
          <p:cNvSpPr txBox="1"/>
          <p:nvPr/>
        </p:nvSpPr>
        <p:spPr>
          <a:xfrm>
            <a:off x="551188" y="3122020"/>
            <a:ext cx="11403745" cy="3416320"/>
          </a:xfrm>
          <a:prstGeom prst="rect">
            <a:avLst/>
          </a:prstGeom>
          <a:noFill/>
        </p:spPr>
        <p:txBody>
          <a:bodyPr wrap="square" rtlCol="0">
            <a:spAutoFit/>
          </a:bodyPr>
          <a:lstStyle/>
          <a:p>
            <a:pPr>
              <a:lnSpc>
                <a:spcPct val="150000"/>
              </a:lnSpc>
            </a:pPr>
            <a:r>
              <a:rPr lang="en-US" sz="2400" dirty="0">
                <a:solidFill>
                  <a:schemeClr val="accent1">
                    <a:lumMod val="50000"/>
                  </a:schemeClr>
                </a:solidFill>
              </a:rPr>
              <a:t>Actions (continued):</a:t>
            </a:r>
          </a:p>
          <a:p>
            <a:pPr marL="457200" indent="-457200">
              <a:lnSpc>
                <a:spcPct val="150000"/>
              </a:lnSpc>
              <a:buFont typeface="Arial" panose="020B0604020202020204" pitchFamily="34" charset="0"/>
              <a:buChar char="•"/>
            </a:pPr>
            <a:r>
              <a:rPr lang="en-US" sz="2400" dirty="0">
                <a:solidFill>
                  <a:schemeClr val="accent1">
                    <a:lumMod val="50000"/>
                  </a:schemeClr>
                </a:solidFill>
              </a:rPr>
              <a:t>2.3.4 - Shorten the developmental course sequence in ESL so that students can complete </a:t>
            </a:r>
            <a:r>
              <a:rPr lang="en-US" sz="2400" dirty="0" smtClean="0">
                <a:solidFill>
                  <a:schemeClr val="accent1">
                    <a:lumMod val="50000"/>
                  </a:schemeClr>
                </a:solidFill>
              </a:rPr>
              <a:t>transfer-level </a:t>
            </a:r>
            <a:r>
              <a:rPr lang="en-US" sz="2400" dirty="0">
                <a:solidFill>
                  <a:schemeClr val="accent1">
                    <a:lumMod val="50000"/>
                  </a:schemeClr>
                </a:solidFill>
              </a:rPr>
              <a:t>English within three years.</a:t>
            </a:r>
          </a:p>
          <a:p>
            <a:pPr marL="457200" indent="-457200">
              <a:lnSpc>
                <a:spcPct val="150000"/>
              </a:lnSpc>
              <a:buFont typeface="Arial" panose="020B0604020202020204" pitchFamily="34" charset="0"/>
              <a:buChar char="•"/>
            </a:pPr>
            <a:r>
              <a:rPr lang="en-US" sz="2400" dirty="0">
                <a:solidFill>
                  <a:schemeClr val="accent1">
                    <a:lumMod val="50000"/>
                  </a:schemeClr>
                </a:solidFill>
              </a:rPr>
              <a:t>2.3.5 - Train faculty in accelerated instruction.</a:t>
            </a:r>
          </a:p>
          <a:p>
            <a:pPr marL="457200" indent="-457200">
              <a:lnSpc>
                <a:spcPct val="150000"/>
              </a:lnSpc>
              <a:buFont typeface="Arial" panose="020B0604020202020204" pitchFamily="34" charset="0"/>
              <a:buChar char="•"/>
            </a:pPr>
            <a:r>
              <a:rPr lang="en-US" sz="2400" dirty="0">
                <a:solidFill>
                  <a:schemeClr val="accent1">
                    <a:lumMod val="50000"/>
                  </a:schemeClr>
                </a:solidFill>
              </a:rPr>
              <a:t>2.3.6 - Integrate and align peer academic support programs (embedded tutoring, Writing Center tutors, math tutors, supplemental and augmented instruction).</a:t>
            </a:r>
          </a:p>
        </p:txBody>
      </p:sp>
    </p:spTree>
    <p:extLst>
      <p:ext uri="{BB962C8B-B14F-4D97-AF65-F5344CB8AC3E}">
        <p14:creationId xmlns:p14="http://schemas.microsoft.com/office/powerpoint/2010/main" val="28655552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2" name="TextBox 1"/>
          <p:cNvSpPr txBox="1"/>
          <p:nvPr/>
        </p:nvSpPr>
        <p:spPr>
          <a:xfrm>
            <a:off x="103367" y="721363"/>
            <a:ext cx="11851566" cy="1661993"/>
          </a:xfrm>
          <a:prstGeom prst="rect">
            <a:avLst/>
          </a:prstGeom>
          <a:noFill/>
        </p:spPr>
        <p:txBody>
          <a:bodyPr wrap="square" rtlCol="0">
            <a:spAutoFit/>
          </a:bodyPr>
          <a:lstStyle/>
          <a:p>
            <a:pPr algn="ctr"/>
            <a:r>
              <a:rPr lang="en-US" sz="5400" b="1" dirty="0">
                <a:solidFill>
                  <a:schemeClr val="accent2"/>
                </a:solidFill>
              </a:rPr>
              <a:t>Progress on Objective 2.3</a:t>
            </a:r>
            <a:endParaRPr lang="en-US" sz="1200" dirty="0">
              <a:solidFill>
                <a:schemeClr val="accent1">
                  <a:lumMod val="50000"/>
                </a:schemeClr>
              </a:solidFill>
            </a:endParaRPr>
          </a:p>
          <a:p>
            <a:pPr algn="ctr"/>
            <a:r>
              <a:rPr lang="en-US" sz="2400" b="1" dirty="0">
                <a:solidFill>
                  <a:schemeClr val="accent6"/>
                </a:solidFill>
              </a:rPr>
              <a:t>By 2021, increase the percentage of students who complete transfer-level English by 15 percentage points and transfer-level math by 10 percentage points within their first year. </a:t>
            </a:r>
          </a:p>
        </p:txBody>
      </p:sp>
      <p:sp>
        <p:nvSpPr>
          <p:cNvPr id="3" name="TextBox 2"/>
          <p:cNvSpPr txBox="1"/>
          <p:nvPr/>
        </p:nvSpPr>
        <p:spPr>
          <a:xfrm>
            <a:off x="767115" y="3056469"/>
            <a:ext cx="10895544"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1">
                    <a:lumMod val="50000"/>
                  </a:schemeClr>
                </a:solidFill>
              </a:rPr>
              <a:t>Four actions for this objective here been completed (2.3.1, 2, 3, and 6), one is ongoing (2.3.5), and one was included in 2020-2021 actions (2.3.4).</a:t>
            </a:r>
            <a:br>
              <a:rPr lang="en-US" sz="2400" dirty="0">
                <a:solidFill>
                  <a:schemeClr val="accent1">
                    <a:lumMod val="50000"/>
                  </a:schemeClr>
                </a:solidFill>
              </a:rPr>
            </a:br>
            <a:endParaRPr lang="en-US" sz="2400" dirty="0">
              <a:solidFill>
                <a:schemeClr val="accent1">
                  <a:lumMod val="50000"/>
                </a:schemeClr>
              </a:solidFill>
            </a:endParaRPr>
          </a:p>
          <a:p>
            <a:pPr marL="285750" indent="-285750">
              <a:buFont typeface="Arial" panose="020B0604020202020204" pitchFamily="34" charset="0"/>
              <a:buChar char="•"/>
            </a:pPr>
            <a:r>
              <a:rPr lang="en-US" sz="2400" dirty="0" smtClean="0">
                <a:solidFill>
                  <a:schemeClr val="accent1">
                    <a:lumMod val="50000"/>
                  </a:schemeClr>
                </a:solidFill>
              </a:rPr>
              <a:t>Recommendation: Keep </a:t>
            </a:r>
            <a:r>
              <a:rPr lang="en-US" sz="2400" dirty="0">
                <a:solidFill>
                  <a:schemeClr val="accent1">
                    <a:lumMod val="50000"/>
                  </a:schemeClr>
                </a:solidFill>
              </a:rPr>
              <a:t>with </a:t>
            </a:r>
            <a:r>
              <a:rPr lang="en-US" sz="2400" dirty="0" smtClean="0">
                <a:solidFill>
                  <a:schemeClr val="accent1">
                    <a:lumMod val="50000"/>
                  </a:schemeClr>
                </a:solidFill>
              </a:rPr>
              <a:t>small revisions</a:t>
            </a:r>
          </a:p>
          <a:p>
            <a:pPr marL="742950" lvl="1" indent="-285750">
              <a:buFont typeface="Arial" panose="020B0604020202020204" pitchFamily="34" charset="0"/>
              <a:buChar char="•"/>
            </a:pPr>
            <a:r>
              <a:rPr lang="en-US" sz="2400" dirty="0" smtClean="0">
                <a:solidFill>
                  <a:schemeClr val="accent1">
                    <a:lumMod val="50000"/>
                  </a:schemeClr>
                </a:solidFill>
              </a:rPr>
              <a:t> Possibly set </a:t>
            </a:r>
            <a:r>
              <a:rPr lang="en-US" sz="2400" dirty="0">
                <a:solidFill>
                  <a:schemeClr val="accent1">
                    <a:lumMod val="50000"/>
                  </a:schemeClr>
                </a:solidFill>
              </a:rPr>
              <a:t>a new target </a:t>
            </a:r>
            <a:r>
              <a:rPr lang="en-US" sz="2400" dirty="0" smtClean="0">
                <a:solidFill>
                  <a:schemeClr val="accent1">
                    <a:lumMod val="50000"/>
                  </a:schemeClr>
                </a:solidFill>
              </a:rPr>
              <a:t>with more </a:t>
            </a:r>
            <a:r>
              <a:rPr lang="en-US" sz="2400" dirty="0">
                <a:solidFill>
                  <a:schemeClr val="accent1">
                    <a:lumMod val="50000"/>
                  </a:schemeClr>
                </a:solidFill>
              </a:rPr>
              <a:t>moderate </a:t>
            </a:r>
            <a:r>
              <a:rPr lang="en-US" sz="2400" dirty="0" smtClean="0">
                <a:solidFill>
                  <a:schemeClr val="accent1">
                    <a:lumMod val="50000"/>
                  </a:schemeClr>
                </a:solidFill>
              </a:rPr>
              <a:t>measurements and also possibly </a:t>
            </a:r>
            <a:r>
              <a:rPr lang="en-US" sz="2400" dirty="0">
                <a:solidFill>
                  <a:schemeClr val="accent1">
                    <a:lumMod val="50000"/>
                  </a:schemeClr>
                </a:solidFill>
              </a:rPr>
              <a:t>include equity measures that would not conflict with Goal #3 objectives.</a:t>
            </a:r>
          </a:p>
        </p:txBody>
      </p:sp>
      <mc:AlternateContent xmlns:mc="http://schemas.openxmlformats.org/markup-compatibility/2006">
        <mc:Choice xmlns:pslz="http://schemas.microsoft.com/office/powerpoint/2016/slidezoom" xmlns="" Requires="pslz">
          <p:graphicFrame>
            <p:nvGraphicFramePr>
              <p:cNvPr id="6" name="Slide Zoom 5">
                <a:extLst>
                  <a:ext uri="{FF2B5EF4-FFF2-40B4-BE49-F238E27FC236}">
                    <a16:creationId xmlns:a16="http://schemas.microsoft.com/office/drawing/2014/main" id="{A2466A54-DF84-4AE6-BC72-14B206B30002}"/>
                  </a:ext>
                </a:extLst>
              </p:cNvPr>
              <p:cNvGraphicFramePr>
                <a:graphicFrameLocks noChangeAspect="1"/>
              </p:cNvGraphicFramePr>
              <p:nvPr>
                <p:extLst>
                  <p:ext uri="{D42A27DB-BD31-4B8C-83A1-F6EECF244321}">
                    <p14:modId xmlns:p14="http://schemas.microsoft.com/office/powerpoint/2010/main" val="2826155715"/>
                  </p:ext>
                </p:extLst>
              </p:nvPr>
            </p:nvGraphicFramePr>
            <p:xfrm>
              <a:off x="-5011512" y="328613"/>
              <a:ext cx="3048000" cy="1714500"/>
            </p:xfrm>
            <a:graphic>
              <a:graphicData uri="http://schemas.microsoft.com/office/powerpoint/2016/slidezoom">
                <pslz:sldZm>
                  <pslz:sldZmObj sldId="263" cId="3968989493">
                    <pslz:zmPr id="{C18AC858-B8D6-4560-A2AC-1AF49D45E305}"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6" name="Slide Zoom 5">
                <a:hlinkClick r:id="rId6" action="ppaction://hlinksldjump"/>
                <a:extLst>
                  <a:ext uri="{FF2B5EF4-FFF2-40B4-BE49-F238E27FC236}">
                    <a16:creationId xmlns:a16="http://schemas.microsoft.com/office/drawing/2014/main" id="{A2466A54-DF84-4AE6-BC72-14B206B30002}"/>
                  </a:ext>
                </a:extLst>
              </p:cNvPr>
              <p:cNvPicPr>
                <a:picLocks noGrp="1" noRot="1" noChangeAspect="1" noMove="1" noResize="1" noEditPoints="1" noAdjustHandles="1" noChangeArrowheads="1" noChangeShapeType="1"/>
              </p:cNvPicPr>
              <p:nvPr/>
            </p:nvPicPr>
            <p:blipFill>
              <a:blip r:embed="rId7"/>
              <a:stretch>
                <a:fillRect/>
              </a:stretch>
            </p:blipFill>
            <p:spPr>
              <a:xfrm>
                <a:off x="-5011512" y="328613"/>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6708745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2215991"/>
          </a:xfrm>
          <a:prstGeom prst="rect">
            <a:avLst/>
          </a:prstGeom>
          <a:noFill/>
        </p:spPr>
        <p:txBody>
          <a:bodyPr wrap="square" rtlCol="0">
            <a:spAutoFit/>
          </a:bodyPr>
          <a:lstStyle/>
          <a:p>
            <a:pPr algn="ctr"/>
            <a:r>
              <a:rPr lang="en-US" sz="5400" b="1" dirty="0">
                <a:solidFill>
                  <a:schemeClr val="accent2"/>
                </a:solidFill>
              </a:rPr>
              <a:t>Objective 2.4</a:t>
            </a:r>
          </a:p>
          <a:p>
            <a:pPr algn="ctr"/>
            <a:r>
              <a:rPr lang="en-US" sz="2800" b="1" dirty="0">
                <a:solidFill>
                  <a:schemeClr val="accent6"/>
                </a:solidFill>
              </a:rPr>
              <a:t>By 2021, increase the percentage of CTE students who achieve their employment objectives by 5 percentage points (job closely</a:t>
            </a:r>
          </a:p>
          <a:p>
            <a:pPr algn="ctr"/>
            <a:r>
              <a:rPr lang="en-US" sz="2800" b="1" dirty="0">
                <a:solidFill>
                  <a:schemeClr val="accent6"/>
                </a:solidFill>
              </a:rPr>
              <a:t>related to field of study and median change in earnings).</a:t>
            </a:r>
            <a:r>
              <a:rPr lang="en-US" sz="2000" dirty="0">
                <a:solidFill>
                  <a:schemeClr val="accent6"/>
                </a:solidFill>
              </a:rPr>
              <a:t>.</a:t>
            </a:r>
          </a:p>
        </p:txBody>
      </p:sp>
      <p:sp>
        <p:nvSpPr>
          <p:cNvPr id="3" name="TextBox 2"/>
          <p:cNvSpPr txBox="1"/>
          <p:nvPr/>
        </p:nvSpPr>
        <p:spPr>
          <a:xfrm>
            <a:off x="237067" y="2937354"/>
            <a:ext cx="11717866" cy="2893100"/>
          </a:xfrm>
          <a:prstGeom prst="rect">
            <a:avLst/>
          </a:prstGeom>
          <a:noFill/>
        </p:spPr>
        <p:txBody>
          <a:bodyPr wrap="square" rtlCol="0">
            <a:spAutoFit/>
          </a:bodyPr>
          <a:lstStyle/>
          <a:p>
            <a:pPr>
              <a:lnSpc>
                <a:spcPct val="200000"/>
              </a:lnSpc>
            </a:pPr>
            <a:r>
              <a:rPr lang="en-US" sz="2800" dirty="0">
                <a:solidFill>
                  <a:schemeClr val="accent1">
                    <a:lumMod val="50000"/>
                  </a:schemeClr>
                </a:solidFill>
              </a:rPr>
              <a:t>Actions:</a:t>
            </a:r>
          </a:p>
          <a:p>
            <a:pPr marL="457200" indent="-457200">
              <a:lnSpc>
                <a:spcPct val="150000"/>
              </a:lnSpc>
              <a:buFont typeface="Arial" panose="020B0604020202020204" pitchFamily="34" charset="0"/>
              <a:buChar char="•"/>
            </a:pPr>
            <a:r>
              <a:rPr lang="en-US" sz="2800" dirty="0">
                <a:solidFill>
                  <a:schemeClr val="accent1">
                    <a:lumMod val="50000"/>
                  </a:schemeClr>
                </a:solidFill>
              </a:rPr>
              <a:t>2.4.1 - Create a comprehensive career development program that prepares students for employment. </a:t>
            </a:r>
          </a:p>
          <a:p>
            <a:pPr marL="457200" indent="-457200">
              <a:lnSpc>
                <a:spcPct val="150000"/>
              </a:lnSpc>
              <a:buFont typeface="Arial" panose="020B0604020202020204" pitchFamily="34" charset="0"/>
              <a:buChar char="•"/>
            </a:pPr>
            <a:r>
              <a:rPr lang="en-US" sz="2800" dirty="0">
                <a:solidFill>
                  <a:schemeClr val="accent1">
                    <a:lumMod val="50000"/>
                  </a:schemeClr>
                </a:solidFill>
              </a:rPr>
              <a:t>2.4.2 - Embed soft skills into CTE curriculum and provide training for faculty. </a:t>
            </a:r>
          </a:p>
        </p:txBody>
      </p:sp>
    </p:spTree>
    <p:extLst>
      <p:ext uri="{BB962C8B-B14F-4D97-AF65-F5344CB8AC3E}">
        <p14:creationId xmlns:p14="http://schemas.microsoft.com/office/powerpoint/2010/main" val="19699571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2" name="TextBox 1"/>
          <p:cNvSpPr txBox="1"/>
          <p:nvPr/>
        </p:nvSpPr>
        <p:spPr>
          <a:xfrm>
            <a:off x="170216" y="1029371"/>
            <a:ext cx="11851566" cy="2215991"/>
          </a:xfrm>
          <a:prstGeom prst="rect">
            <a:avLst/>
          </a:prstGeom>
          <a:noFill/>
        </p:spPr>
        <p:txBody>
          <a:bodyPr wrap="square" rtlCol="0">
            <a:spAutoFit/>
          </a:bodyPr>
          <a:lstStyle/>
          <a:p>
            <a:pPr algn="ctr"/>
            <a:r>
              <a:rPr lang="en-US" sz="5400" b="1" dirty="0">
                <a:solidFill>
                  <a:schemeClr val="accent2"/>
                </a:solidFill>
              </a:rPr>
              <a:t>Progress on Objective 2.4</a:t>
            </a:r>
            <a:endParaRPr lang="en-US" sz="1200" dirty="0">
              <a:solidFill>
                <a:schemeClr val="accent1">
                  <a:lumMod val="50000"/>
                </a:schemeClr>
              </a:solidFill>
            </a:endParaRPr>
          </a:p>
          <a:p>
            <a:pPr algn="ctr"/>
            <a:r>
              <a:rPr lang="en-US" sz="2800" b="1" dirty="0">
                <a:solidFill>
                  <a:schemeClr val="accent6"/>
                </a:solidFill>
              </a:rPr>
              <a:t>By 2021, increase the percentage of CTE students who achieve their employment objectives by 5 percentage points (job closely</a:t>
            </a:r>
          </a:p>
          <a:p>
            <a:pPr algn="ctr"/>
            <a:r>
              <a:rPr lang="en-US" sz="2800" b="1" dirty="0">
                <a:solidFill>
                  <a:schemeClr val="accent6"/>
                </a:solidFill>
              </a:rPr>
              <a:t>related to field of study and median change in earnings).</a:t>
            </a:r>
            <a:endParaRPr lang="en-US" sz="2800" dirty="0">
              <a:solidFill>
                <a:schemeClr val="accent6"/>
              </a:solidFill>
            </a:endParaRPr>
          </a:p>
        </p:txBody>
      </p:sp>
      <p:sp>
        <p:nvSpPr>
          <p:cNvPr id="3" name="TextBox 2"/>
          <p:cNvSpPr txBox="1"/>
          <p:nvPr/>
        </p:nvSpPr>
        <p:spPr>
          <a:xfrm>
            <a:off x="325702" y="3920647"/>
            <a:ext cx="11540595"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1">
                    <a:lumMod val="50000"/>
                  </a:schemeClr>
                </a:solidFill>
              </a:rPr>
              <a:t>One of the actions on this objective was completed (2.4.1) and one is ongoing (2.4.2).</a:t>
            </a:r>
          </a:p>
          <a:p>
            <a:endParaRPr lang="en-US" sz="2400" dirty="0">
              <a:solidFill>
                <a:schemeClr val="accent1">
                  <a:lumMod val="50000"/>
                </a:schemeClr>
              </a:solidFill>
            </a:endParaRPr>
          </a:p>
          <a:p>
            <a:pPr marL="285750" indent="-285750">
              <a:buFont typeface="Arial" panose="020B0604020202020204" pitchFamily="34" charset="0"/>
              <a:buChar char="•"/>
            </a:pPr>
            <a:r>
              <a:rPr lang="en-US" sz="2400" dirty="0" smtClean="0">
                <a:solidFill>
                  <a:schemeClr val="accent1">
                    <a:lumMod val="50000"/>
                  </a:schemeClr>
                </a:solidFill>
              </a:rPr>
              <a:t>Recommendation: Keep it</a:t>
            </a:r>
          </a:p>
          <a:p>
            <a:pPr marL="742950" lvl="1" indent="-285750">
              <a:buFont typeface="Arial" panose="020B0604020202020204" pitchFamily="34" charset="0"/>
              <a:buChar char="•"/>
            </a:pPr>
            <a:r>
              <a:rPr lang="en-US" sz="2400" dirty="0" smtClean="0">
                <a:solidFill>
                  <a:schemeClr val="accent1">
                    <a:lumMod val="50000"/>
                  </a:schemeClr>
                </a:solidFill>
              </a:rPr>
              <a:t>In </a:t>
            </a:r>
            <a:r>
              <a:rPr lang="en-US" sz="2400" dirty="0">
                <a:solidFill>
                  <a:schemeClr val="accent1">
                    <a:lumMod val="50000"/>
                  </a:schemeClr>
                </a:solidFill>
              </a:rPr>
              <a:t>order to avoid relying on external data that frequently change without warning, one </a:t>
            </a:r>
            <a:r>
              <a:rPr lang="en-US" sz="2400" dirty="0" smtClean="0">
                <a:solidFill>
                  <a:schemeClr val="accent1">
                    <a:lumMod val="50000"/>
                  </a:schemeClr>
                </a:solidFill>
              </a:rPr>
              <a:t>possible action </a:t>
            </a:r>
            <a:r>
              <a:rPr lang="en-US" sz="2400" dirty="0">
                <a:solidFill>
                  <a:schemeClr val="accent1">
                    <a:lumMod val="50000"/>
                  </a:schemeClr>
                </a:solidFill>
              </a:rPr>
              <a:t>could be providing better metrics.</a:t>
            </a:r>
          </a:p>
        </p:txBody>
      </p:sp>
    </p:spTree>
    <p:extLst>
      <p:ext uri="{BB962C8B-B14F-4D97-AF65-F5344CB8AC3E}">
        <p14:creationId xmlns:p14="http://schemas.microsoft.com/office/powerpoint/2010/main" val="22470024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5130800" y="1261534"/>
            <a:ext cx="6824133" cy="4555093"/>
          </a:xfrm>
          <a:prstGeom prst="rect">
            <a:avLst/>
          </a:prstGeom>
          <a:noFill/>
        </p:spPr>
        <p:txBody>
          <a:bodyPr wrap="square" rtlCol="0">
            <a:spAutoFit/>
          </a:bodyPr>
          <a:lstStyle/>
          <a:p>
            <a:pPr algn="ctr"/>
            <a:r>
              <a:rPr lang="en-US" sz="8800" b="1" dirty="0" smtClean="0">
                <a:solidFill>
                  <a:schemeClr val="accent2"/>
                </a:solidFill>
              </a:rPr>
              <a:t>Goal 2</a:t>
            </a:r>
          </a:p>
          <a:p>
            <a:pPr algn="ctr"/>
            <a:r>
              <a:rPr lang="en-US" sz="8800" b="1" dirty="0" smtClean="0">
                <a:solidFill>
                  <a:srgbClr val="92D050"/>
                </a:solidFill>
              </a:rPr>
              <a:t>Q&amp;A Session</a:t>
            </a:r>
          </a:p>
          <a:p>
            <a:pPr algn="ctr"/>
            <a:endParaRPr lang="en-US" dirty="0">
              <a:solidFill>
                <a:schemeClr val="accent1">
                  <a:lumMod val="50000"/>
                </a:schemeClr>
              </a:solidFill>
            </a:endParaRPr>
          </a:p>
          <a:p>
            <a:pPr algn="ctr"/>
            <a:r>
              <a:rPr lang="en-US" sz="3200" dirty="0" smtClean="0">
                <a:solidFill>
                  <a:schemeClr val="accent1">
                    <a:lumMod val="50000"/>
                  </a:schemeClr>
                </a:solidFill>
              </a:rPr>
              <a:t>Please type your questions </a:t>
            </a:r>
          </a:p>
          <a:p>
            <a:pPr algn="ctr"/>
            <a:r>
              <a:rPr lang="en-US" sz="3200" dirty="0" smtClean="0">
                <a:solidFill>
                  <a:schemeClr val="accent1">
                    <a:lumMod val="50000"/>
                  </a:schemeClr>
                </a:solidFill>
              </a:rPr>
              <a:t>in the chat and the presenters </a:t>
            </a:r>
          </a:p>
          <a:p>
            <a:pPr algn="ctr"/>
            <a:r>
              <a:rPr lang="en-US" sz="3200" dirty="0" smtClean="0">
                <a:solidFill>
                  <a:schemeClr val="accent1">
                    <a:lumMod val="50000"/>
                  </a:schemeClr>
                </a:solidFill>
              </a:rPr>
              <a:t>will answer them aloud.</a:t>
            </a:r>
          </a:p>
        </p:txBody>
      </p:sp>
      <p:pic>
        <p:nvPicPr>
          <p:cNvPr id="3082" name="Picture 10" descr="A 2013 calendar of travel destinations | Palmer alaska, Giant pumpkin,  Visit alas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1872205"/>
            <a:ext cx="5143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2164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4" name="TextBox 3"/>
          <p:cNvSpPr txBox="1"/>
          <p:nvPr/>
        </p:nvSpPr>
        <p:spPr>
          <a:xfrm>
            <a:off x="1388532" y="1580770"/>
            <a:ext cx="9414933" cy="4185761"/>
          </a:xfrm>
          <a:prstGeom prst="rect">
            <a:avLst/>
          </a:prstGeom>
          <a:noFill/>
        </p:spPr>
        <p:txBody>
          <a:bodyPr wrap="square" rtlCol="0">
            <a:spAutoFit/>
          </a:bodyPr>
          <a:lstStyle/>
          <a:p>
            <a:pPr algn="ctr"/>
            <a:r>
              <a:rPr lang="en-US" sz="8800" b="1" dirty="0" smtClean="0">
                <a:solidFill>
                  <a:schemeClr val="accent2"/>
                </a:solidFill>
              </a:rPr>
              <a:t>Break Time</a:t>
            </a:r>
          </a:p>
          <a:p>
            <a:pPr algn="ctr"/>
            <a:endParaRPr lang="en-US" dirty="0">
              <a:solidFill>
                <a:schemeClr val="accent1">
                  <a:lumMod val="50000"/>
                </a:schemeClr>
              </a:solidFill>
            </a:endParaRPr>
          </a:p>
          <a:p>
            <a:pPr algn="ctr"/>
            <a:r>
              <a:rPr lang="en-US" sz="3200" dirty="0" smtClean="0">
                <a:solidFill>
                  <a:schemeClr val="accent1">
                    <a:lumMod val="50000"/>
                  </a:schemeClr>
                </a:solidFill>
              </a:rPr>
              <a:t>Please take a moment to complete and submit your Goal 2 survey if you have not yet done so. We will resume after 10 minutes.</a:t>
            </a:r>
          </a:p>
          <a:p>
            <a:pPr algn="ctr"/>
            <a:endParaRPr lang="en-US" sz="3200" dirty="0">
              <a:solidFill>
                <a:schemeClr val="accent1">
                  <a:lumMod val="50000"/>
                </a:schemeClr>
              </a:solidFill>
            </a:endParaRPr>
          </a:p>
          <a:p>
            <a:pPr algn="ctr"/>
            <a:r>
              <a:rPr lang="en-US" sz="3200" dirty="0" smtClean="0">
                <a:solidFill>
                  <a:schemeClr val="accent1">
                    <a:lumMod val="50000"/>
                  </a:schemeClr>
                </a:solidFill>
              </a:rPr>
              <a:t>FLEX sign-in link is in the chat.</a:t>
            </a:r>
          </a:p>
        </p:txBody>
      </p:sp>
    </p:spTree>
    <p:extLst>
      <p:ext uri="{BB962C8B-B14F-4D97-AF65-F5344CB8AC3E}">
        <p14:creationId xmlns:p14="http://schemas.microsoft.com/office/powerpoint/2010/main" val="38694742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4" name="Title 1"/>
          <p:cNvSpPr txBox="1">
            <a:spLocks/>
          </p:cNvSpPr>
          <p:nvPr/>
        </p:nvSpPr>
        <p:spPr>
          <a:xfrm>
            <a:off x="1110342" y="977744"/>
            <a:ext cx="9965094" cy="7409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4000" b="1" dirty="0" smtClean="0">
                <a:solidFill>
                  <a:schemeClr val="accent6">
                    <a:lumMod val="75000"/>
                  </a:schemeClr>
                </a:solidFill>
                <a:latin typeface="+mn-lt"/>
              </a:rPr>
              <a:t>Summit Format</a:t>
            </a:r>
            <a:endParaRPr lang="en-US" sz="4000" b="1" dirty="0">
              <a:solidFill>
                <a:schemeClr val="accent6">
                  <a:lumMod val="75000"/>
                </a:schemeClr>
              </a:solidFill>
              <a:latin typeface="+mn-lt"/>
            </a:endParaRPr>
          </a:p>
        </p:txBody>
      </p:sp>
      <p:graphicFrame>
        <p:nvGraphicFramePr>
          <p:cNvPr id="2" name="Diagram 1"/>
          <p:cNvGraphicFramePr/>
          <p:nvPr>
            <p:extLst/>
          </p:nvPr>
        </p:nvGraphicFramePr>
        <p:xfrm>
          <a:off x="1190689" y="1213006"/>
          <a:ext cx="9804400" cy="3073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492190" y="4495799"/>
            <a:ext cx="11201399" cy="1569660"/>
          </a:xfrm>
          <a:prstGeom prst="rect">
            <a:avLst/>
          </a:prstGeom>
          <a:noFill/>
        </p:spPr>
        <p:txBody>
          <a:bodyPr wrap="square" rtlCol="0">
            <a:spAutoFit/>
          </a:bodyPr>
          <a:lstStyle/>
          <a:p>
            <a:pPr algn="ctr"/>
            <a:r>
              <a:rPr lang="en-US" sz="2400" dirty="0" smtClean="0"/>
              <a:t>The survey link for each goal will be posted in the chat when each presentation begins. </a:t>
            </a:r>
          </a:p>
          <a:p>
            <a:pPr algn="ctr"/>
            <a:endParaRPr lang="en-US" sz="2400" dirty="0" smtClean="0"/>
          </a:p>
          <a:p>
            <a:pPr algn="ctr"/>
            <a:r>
              <a:rPr lang="en-US" sz="2400" dirty="0" smtClean="0"/>
              <a:t>You have from the time the presentation begins until the end of the break period to submit your survey for each goal (30-40 minutes).</a:t>
            </a:r>
            <a:endParaRPr lang="en-US" sz="2400" dirty="0"/>
          </a:p>
        </p:txBody>
      </p:sp>
      <p:sp>
        <p:nvSpPr>
          <p:cNvPr id="6" name="TextBox 5"/>
          <p:cNvSpPr txBox="1"/>
          <p:nvPr/>
        </p:nvSpPr>
        <p:spPr>
          <a:xfrm>
            <a:off x="1736790" y="3498334"/>
            <a:ext cx="1522877" cy="369332"/>
          </a:xfrm>
          <a:prstGeom prst="rect">
            <a:avLst/>
          </a:prstGeom>
          <a:noFill/>
        </p:spPr>
        <p:txBody>
          <a:bodyPr wrap="square" rtlCol="0">
            <a:spAutoFit/>
          </a:bodyPr>
          <a:lstStyle/>
          <a:p>
            <a:r>
              <a:rPr lang="en-US" i="1" dirty="0" smtClean="0"/>
              <a:t>10-20 minutes</a:t>
            </a:r>
            <a:endParaRPr lang="en-US" i="1" dirty="0"/>
          </a:p>
        </p:txBody>
      </p:sp>
      <p:sp>
        <p:nvSpPr>
          <p:cNvPr id="8" name="TextBox 7"/>
          <p:cNvSpPr txBox="1"/>
          <p:nvPr/>
        </p:nvSpPr>
        <p:spPr>
          <a:xfrm>
            <a:off x="9137777" y="3498334"/>
            <a:ext cx="1522877" cy="369332"/>
          </a:xfrm>
          <a:prstGeom prst="rect">
            <a:avLst/>
          </a:prstGeom>
          <a:noFill/>
        </p:spPr>
        <p:txBody>
          <a:bodyPr wrap="square" rtlCol="0">
            <a:spAutoFit/>
          </a:bodyPr>
          <a:lstStyle/>
          <a:p>
            <a:r>
              <a:rPr lang="en-US" i="1" dirty="0" smtClean="0"/>
              <a:t>10 minutes</a:t>
            </a:r>
            <a:endParaRPr lang="en-US" i="1" dirty="0"/>
          </a:p>
        </p:txBody>
      </p:sp>
      <p:sp>
        <p:nvSpPr>
          <p:cNvPr id="10" name="TextBox 9"/>
          <p:cNvSpPr txBox="1"/>
          <p:nvPr/>
        </p:nvSpPr>
        <p:spPr>
          <a:xfrm>
            <a:off x="5492316" y="3483001"/>
            <a:ext cx="1522877" cy="369332"/>
          </a:xfrm>
          <a:prstGeom prst="rect">
            <a:avLst/>
          </a:prstGeom>
          <a:noFill/>
        </p:spPr>
        <p:txBody>
          <a:bodyPr wrap="square" rtlCol="0">
            <a:spAutoFit/>
          </a:bodyPr>
          <a:lstStyle/>
          <a:p>
            <a:r>
              <a:rPr lang="en-US" i="1" dirty="0" smtClean="0"/>
              <a:t>10 minutes</a:t>
            </a:r>
            <a:endParaRPr lang="en-US" i="1" dirty="0"/>
          </a:p>
        </p:txBody>
      </p:sp>
    </p:spTree>
    <p:extLst>
      <p:ext uri="{BB962C8B-B14F-4D97-AF65-F5344CB8AC3E}">
        <p14:creationId xmlns:p14="http://schemas.microsoft.com/office/powerpoint/2010/main" val="7794606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2DBA53-C42B-EC44-B640-BA12AEAD49A0}"/>
              </a:ext>
            </a:extLst>
          </p:cNvPr>
          <p:cNvPicPr>
            <a:picLocks noChangeAspect="1"/>
          </p:cNvPicPr>
          <p:nvPr/>
        </p:nvPicPr>
        <p:blipFill>
          <a:blip r:embed="rId2"/>
          <a:stretch>
            <a:fillRect/>
          </a:stretch>
        </p:blipFill>
        <p:spPr>
          <a:xfrm>
            <a:off x="350520" y="-417945"/>
            <a:ext cx="11490960" cy="8879378"/>
          </a:xfrm>
          <a:prstGeom prst="rect">
            <a:avLst/>
          </a:prstGeom>
        </p:spPr>
      </p:pic>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a:off x="0" y="0"/>
            <a:ext cx="5299364" cy="6858000"/>
          </a:xfrm>
          <a:prstGeom prst="rect">
            <a:avLst/>
          </a:prstGeom>
        </p:spPr>
      </p:pic>
      <p:pic>
        <p:nvPicPr>
          <p:cNvPr id="10" name="Picture 9">
            <a:extLst>
              <a:ext uri="{FF2B5EF4-FFF2-40B4-BE49-F238E27FC236}">
                <a16:creationId xmlns:a16="http://schemas.microsoft.com/office/drawing/2014/main" id="{5F8210C3-852A-FB43-86F0-BF8C21884851}"/>
              </a:ext>
            </a:extLst>
          </p:cNvPr>
          <p:cNvPicPr>
            <a:picLocks noChangeAspect="1"/>
          </p:cNvPicPr>
          <p:nvPr/>
        </p:nvPicPr>
        <p:blipFill>
          <a:blip r:embed="rId3"/>
          <a:stretch>
            <a:fillRect/>
          </a:stretch>
        </p:blipFill>
        <p:spPr>
          <a:xfrm rot="10800000">
            <a:off x="6892636" y="0"/>
            <a:ext cx="5299364" cy="6858000"/>
          </a:xfrm>
          <a:prstGeom prst="rect">
            <a:avLst/>
          </a:prstGeom>
        </p:spPr>
      </p:pic>
    </p:spTree>
    <p:extLst>
      <p:ext uri="{BB962C8B-B14F-4D97-AF65-F5344CB8AC3E}">
        <p14:creationId xmlns:p14="http://schemas.microsoft.com/office/powerpoint/2010/main" val="41013282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 y="1041623"/>
            <a:ext cx="6770907" cy="5416868"/>
          </a:xfrm>
          <a:prstGeom prst="rect">
            <a:avLst/>
          </a:prstGeom>
          <a:noFill/>
        </p:spPr>
        <p:txBody>
          <a:bodyPr wrap="square" rtlCol="0">
            <a:spAutoFit/>
          </a:bodyPr>
          <a:lstStyle/>
          <a:p>
            <a:pPr algn="ctr"/>
            <a:r>
              <a:rPr lang="en-US" sz="8800" b="1" dirty="0" smtClean="0">
                <a:solidFill>
                  <a:schemeClr val="accent2"/>
                </a:solidFill>
              </a:rPr>
              <a:t>Goal 4</a:t>
            </a:r>
          </a:p>
          <a:p>
            <a:pPr algn="ctr"/>
            <a:r>
              <a:rPr lang="en-US" sz="7200" b="1" dirty="0" smtClean="0">
                <a:solidFill>
                  <a:srgbClr val="92D050"/>
                </a:solidFill>
              </a:rPr>
              <a:t>Sustainability</a:t>
            </a:r>
          </a:p>
          <a:p>
            <a:pPr algn="ctr"/>
            <a:endParaRPr lang="en-US" dirty="0">
              <a:solidFill>
                <a:schemeClr val="accent1">
                  <a:lumMod val="50000"/>
                </a:schemeClr>
              </a:solidFill>
            </a:endParaRPr>
          </a:p>
          <a:p>
            <a:pPr algn="ctr"/>
            <a:r>
              <a:rPr lang="en-US" sz="2800" dirty="0">
                <a:solidFill>
                  <a:schemeClr val="accent1">
                    <a:lumMod val="50000"/>
                  </a:schemeClr>
                </a:solidFill>
              </a:rPr>
              <a:t>College of the Sequoias Board of Trustees, administration, faculty, and staff will engage in best practices and staff development to sustain effective operational systems for institutional assessment and continuous improvement.</a:t>
            </a:r>
            <a:endParaRPr lang="en-US" sz="2800" dirty="0" smtClean="0">
              <a:solidFill>
                <a:schemeClr val="accent1">
                  <a:lumMod val="50000"/>
                </a:schemeClr>
              </a:solidFill>
            </a:endParaRPr>
          </a:p>
        </p:txBody>
      </p:sp>
      <p:pic>
        <p:nvPicPr>
          <p:cNvPr id="4098" name="Picture 2" descr="Sustainable gardens | City of Menlo Park - Official Webs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0907" y="1826853"/>
            <a:ext cx="5131110" cy="384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8417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lant Growing V2 - Mentio #1259577 - PNG Images - PNG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41" y="3755525"/>
            <a:ext cx="6555933" cy="286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3" name="TextBox 2"/>
          <p:cNvSpPr txBox="1"/>
          <p:nvPr/>
        </p:nvSpPr>
        <p:spPr>
          <a:xfrm>
            <a:off x="979714" y="2304661"/>
            <a:ext cx="4534677" cy="2616101"/>
          </a:xfrm>
          <a:prstGeom prst="rect">
            <a:avLst/>
          </a:prstGeom>
          <a:noFill/>
        </p:spPr>
        <p:txBody>
          <a:bodyPr wrap="square" rtlCol="0">
            <a:spAutoFit/>
          </a:bodyPr>
          <a:lstStyle/>
          <a:p>
            <a:pPr>
              <a:spcAft>
                <a:spcPts val="1200"/>
              </a:spcAft>
            </a:pPr>
            <a:r>
              <a:rPr lang="en-US" sz="2400" dirty="0" smtClean="0">
                <a:solidFill>
                  <a:schemeClr val="accent2"/>
                </a:solidFill>
              </a:rPr>
              <a:t>August</a:t>
            </a:r>
          </a:p>
          <a:p>
            <a:pPr marL="285750" indent="-285750">
              <a:spcAft>
                <a:spcPts val="1200"/>
              </a:spcAft>
              <a:buFont typeface="Arial" panose="020B0604020202020204" pitchFamily="34" charset="0"/>
              <a:buChar char="•"/>
            </a:pPr>
            <a:r>
              <a:rPr lang="en-US" sz="2000" dirty="0" smtClean="0"/>
              <a:t>Strategic Plan was presented in the context of the Master Plan to the entire District at Convocation.</a:t>
            </a:r>
          </a:p>
          <a:p>
            <a:pPr marL="285750" indent="-285750">
              <a:spcAft>
                <a:spcPts val="1200"/>
              </a:spcAft>
              <a:buFont typeface="Arial" panose="020B0604020202020204" pitchFamily="34" charset="0"/>
              <a:buChar char="•"/>
            </a:pPr>
            <a:r>
              <a:rPr lang="en-US" sz="2000" dirty="0" smtClean="0"/>
              <a:t>Institutional Planning and Effectiveness Committee (IPEC) recruited for Task Force membership.</a:t>
            </a:r>
            <a:endParaRPr lang="en-US" sz="2000" dirty="0"/>
          </a:p>
        </p:txBody>
      </p:sp>
      <p:sp>
        <p:nvSpPr>
          <p:cNvPr id="4" name="TextBox 3"/>
          <p:cNvSpPr txBox="1"/>
          <p:nvPr/>
        </p:nvSpPr>
        <p:spPr>
          <a:xfrm>
            <a:off x="6095999" y="2304661"/>
            <a:ext cx="5473960" cy="3970318"/>
          </a:xfrm>
          <a:prstGeom prst="rect">
            <a:avLst/>
          </a:prstGeom>
          <a:noFill/>
        </p:spPr>
        <p:txBody>
          <a:bodyPr wrap="square" rtlCol="0">
            <a:spAutoFit/>
          </a:bodyPr>
          <a:lstStyle/>
          <a:p>
            <a:pPr>
              <a:spcAft>
                <a:spcPts val="1200"/>
              </a:spcAft>
            </a:pPr>
            <a:r>
              <a:rPr lang="en-US" sz="2400" dirty="0" smtClean="0">
                <a:solidFill>
                  <a:srgbClr val="002060"/>
                </a:solidFill>
              </a:rPr>
              <a:t>September</a:t>
            </a:r>
          </a:p>
          <a:p>
            <a:pPr marL="285750" indent="-285750">
              <a:spcAft>
                <a:spcPts val="1200"/>
              </a:spcAft>
              <a:buFont typeface="Arial" panose="020B0604020202020204" pitchFamily="34" charset="0"/>
              <a:buChar char="•"/>
            </a:pPr>
            <a:r>
              <a:rPr lang="en-US" sz="2000" dirty="0" smtClean="0"/>
              <a:t>Task Force co-chairs were identified.</a:t>
            </a:r>
          </a:p>
          <a:p>
            <a:pPr marL="285750" indent="-285750">
              <a:spcAft>
                <a:spcPts val="1200"/>
              </a:spcAft>
              <a:buFont typeface="Arial" panose="020B0604020202020204" pitchFamily="34" charset="0"/>
              <a:buChar char="•"/>
            </a:pPr>
            <a:r>
              <a:rPr lang="en-US" sz="2000" dirty="0" smtClean="0"/>
              <a:t>Task Force membership was finalized.</a:t>
            </a:r>
          </a:p>
          <a:p>
            <a:pPr marL="285750" indent="-285750">
              <a:spcAft>
                <a:spcPts val="1200"/>
              </a:spcAft>
              <a:buFont typeface="Arial" panose="020B0604020202020204" pitchFamily="34" charset="0"/>
              <a:buChar char="•"/>
            </a:pPr>
            <a:r>
              <a:rPr lang="en-US" sz="2000" dirty="0" smtClean="0"/>
              <a:t>Task Force members were trained on the semester-long process for drafting the Strategic Plan.</a:t>
            </a:r>
          </a:p>
          <a:p>
            <a:pPr marL="285750" indent="-285750">
              <a:spcAft>
                <a:spcPts val="1200"/>
              </a:spcAft>
              <a:buFont typeface="Arial" panose="020B0604020202020204" pitchFamily="34" charset="0"/>
              <a:buChar char="•"/>
            </a:pPr>
            <a:r>
              <a:rPr lang="en-US" sz="2000" dirty="0" smtClean="0"/>
              <a:t>Each Task Force reviewed its goal area and progress made on the objectives and actions from the previous Strategic Plan.</a:t>
            </a:r>
          </a:p>
          <a:p>
            <a:pPr marL="285750" indent="-285750">
              <a:buFont typeface="Arial" panose="020B0604020202020204" pitchFamily="34" charset="0"/>
              <a:buChar char="•"/>
            </a:pPr>
            <a:endParaRPr lang="en-US" dirty="0"/>
          </a:p>
        </p:txBody>
      </p:sp>
      <p:sp>
        <p:nvSpPr>
          <p:cNvPr id="7" name="Title 1"/>
          <p:cNvSpPr txBox="1">
            <a:spLocks/>
          </p:cNvSpPr>
          <p:nvPr/>
        </p:nvSpPr>
        <p:spPr>
          <a:xfrm>
            <a:off x="2750974" y="1075676"/>
            <a:ext cx="6858000" cy="7933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smtClean="0">
                <a:solidFill>
                  <a:schemeClr val="accent6">
                    <a:lumMod val="75000"/>
                  </a:schemeClr>
                </a:solidFill>
                <a:latin typeface="+mn-lt"/>
              </a:rPr>
              <a:t>What has happened so far?</a:t>
            </a:r>
            <a:endParaRPr lang="en-US" sz="3600" b="1" dirty="0">
              <a:solidFill>
                <a:schemeClr val="accent6">
                  <a:lumMod val="75000"/>
                </a:schemeClr>
              </a:solidFill>
              <a:latin typeface="+mn-lt"/>
            </a:endParaRPr>
          </a:p>
        </p:txBody>
      </p:sp>
    </p:spTree>
    <p:extLst>
      <p:ext uri="{BB962C8B-B14F-4D97-AF65-F5344CB8AC3E}">
        <p14:creationId xmlns:p14="http://schemas.microsoft.com/office/powerpoint/2010/main" val="35308409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2092881"/>
          </a:xfrm>
          <a:prstGeom prst="rect">
            <a:avLst/>
          </a:prstGeom>
          <a:noFill/>
        </p:spPr>
        <p:txBody>
          <a:bodyPr wrap="square" rtlCol="0">
            <a:spAutoFit/>
          </a:bodyPr>
          <a:lstStyle/>
          <a:p>
            <a:pPr algn="ctr"/>
            <a:r>
              <a:rPr lang="en-US" sz="5400" b="1" dirty="0" smtClean="0">
                <a:solidFill>
                  <a:schemeClr val="accent2"/>
                </a:solidFill>
              </a:rPr>
              <a:t>Objective 4.1</a:t>
            </a:r>
          </a:p>
          <a:p>
            <a:pPr algn="ctr"/>
            <a:endParaRPr lang="en-US" sz="1200" dirty="0">
              <a:solidFill>
                <a:schemeClr val="accent1">
                  <a:lumMod val="50000"/>
                </a:schemeClr>
              </a:solidFill>
            </a:endParaRPr>
          </a:p>
          <a:p>
            <a:pPr algn="ctr"/>
            <a:r>
              <a:rPr lang="en-US" sz="3200" dirty="0" smtClean="0">
                <a:solidFill>
                  <a:schemeClr val="accent6"/>
                </a:solidFill>
              </a:rPr>
              <a:t>Increase </a:t>
            </a:r>
            <a:r>
              <a:rPr lang="en-US" sz="3200" dirty="0">
                <a:solidFill>
                  <a:schemeClr val="accent6"/>
                </a:solidFill>
              </a:rPr>
              <a:t>the use of data for decision-making at the District and department/unit level. </a:t>
            </a:r>
            <a:endParaRPr lang="en-US" sz="3200" dirty="0" smtClean="0">
              <a:solidFill>
                <a:schemeClr val="accent6"/>
              </a:solidFill>
            </a:endParaRPr>
          </a:p>
        </p:txBody>
      </p:sp>
      <p:sp>
        <p:nvSpPr>
          <p:cNvPr id="3" name="TextBox 2"/>
          <p:cNvSpPr txBox="1"/>
          <p:nvPr/>
        </p:nvSpPr>
        <p:spPr>
          <a:xfrm>
            <a:off x="306334" y="3093547"/>
            <a:ext cx="11764102" cy="147732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smtClean="0">
                <a:solidFill>
                  <a:schemeClr val="accent1">
                    <a:lumMod val="50000"/>
                  </a:schemeClr>
                </a:solidFill>
              </a:rPr>
              <a:t>4.1.1 - Increase </a:t>
            </a:r>
            <a:r>
              <a:rPr lang="en-US" sz="2400" dirty="0">
                <a:solidFill>
                  <a:schemeClr val="accent1">
                    <a:lumMod val="50000"/>
                  </a:schemeClr>
                </a:solidFill>
              </a:rPr>
              <a:t>the effective use of data in unit program reviews. </a:t>
            </a:r>
            <a:endParaRPr lang="en-US" sz="2400" dirty="0" smtClean="0">
              <a:solidFill>
                <a:schemeClr val="accent1">
                  <a:lumMod val="50000"/>
                </a:schemeClr>
              </a:solidFill>
            </a:endParaRPr>
          </a:p>
          <a:p>
            <a:pPr marL="285750" indent="-285750">
              <a:lnSpc>
                <a:spcPct val="150000"/>
              </a:lnSpc>
              <a:buFont typeface="Arial" panose="020B0604020202020204" pitchFamily="34" charset="0"/>
              <a:buChar char="•"/>
            </a:pPr>
            <a:r>
              <a:rPr lang="en-US" sz="2400" dirty="0" smtClean="0">
                <a:solidFill>
                  <a:schemeClr val="accent1">
                    <a:lumMod val="50000"/>
                  </a:schemeClr>
                </a:solidFill>
              </a:rPr>
              <a:t>4.1.2 - Assess </a:t>
            </a:r>
            <a:r>
              <a:rPr lang="en-US" sz="2400" dirty="0">
                <a:solidFill>
                  <a:schemeClr val="accent1">
                    <a:lumMod val="50000"/>
                  </a:schemeClr>
                </a:solidFill>
              </a:rPr>
              <a:t>the District’s progress of all actions on the objective. </a:t>
            </a:r>
            <a:endParaRPr lang="en-US" sz="2400" dirty="0" smtClean="0">
              <a:solidFill>
                <a:schemeClr val="accent1">
                  <a:lumMod val="50000"/>
                </a:schemeClr>
              </a:solidFill>
            </a:endParaRPr>
          </a:p>
          <a:p>
            <a:endParaRPr lang="en-US" dirty="0" smtClean="0">
              <a:solidFill>
                <a:schemeClr val="accent1">
                  <a:lumMod val="50000"/>
                </a:schemeClr>
              </a:solidFill>
            </a:endParaRPr>
          </a:p>
        </p:txBody>
      </p:sp>
    </p:spTree>
    <p:extLst>
      <p:ext uri="{BB962C8B-B14F-4D97-AF65-F5344CB8AC3E}">
        <p14:creationId xmlns:p14="http://schemas.microsoft.com/office/powerpoint/2010/main" val="2746005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172499" y="936593"/>
            <a:ext cx="9847000" cy="1785104"/>
          </a:xfrm>
          <a:prstGeom prst="rect">
            <a:avLst/>
          </a:prstGeom>
          <a:noFill/>
        </p:spPr>
        <p:txBody>
          <a:bodyPr wrap="square" rtlCol="0">
            <a:spAutoFit/>
          </a:bodyPr>
          <a:lstStyle/>
          <a:p>
            <a:pPr algn="ctr"/>
            <a:r>
              <a:rPr lang="en-US" sz="5400" b="1" dirty="0" smtClean="0">
                <a:solidFill>
                  <a:schemeClr val="accent2"/>
                </a:solidFill>
              </a:rPr>
              <a:t>Progress on Objective 4.1</a:t>
            </a:r>
            <a:endParaRPr lang="en-US" sz="1200" dirty="0">
              <a:solidFill>
                <a:schemeClr val="accent1">
                  <a:lumMod val="50000"/>
                </a:schemeClr>
              </a:solidFill>
            </a:endParaRPr>
          </a:p>
          <a:p>
            <a:pPr algn="ctr"/>
            <a:r>
              <a:rPr lang="en-US" sz="2800" dirty="0">
                <a:solidFill>
                  <a:schemeClr val="accent6"/>
                </a:solidFill>
              </a:rPr>
              <a:t>Increase the use of data for decision-making at the District and department/unit level. </a:t>
            </a:r>
            <a:endParaRPr lang="en-US" sz="2800" dirty="0" smtClean="0">
              <a:solidFill>
                <a:schemeClr val="accent6"/>
              </a:solidFill>
            </a:endParaRPr>
          </a:p>
        </p:txBody>
      </p:sp>
      <p:sp>
        <p:nvSpPr>
          <p:cNvPr id="3" name="TextBox 2"/>
          <p:cNvSpPr txBox="1"/>
          <p:nvPr/>
        </p:nvSpPr>
        <p:spPr>
          <a:xfrm>
            <a:off x="213948" y="3018206"/>
            <a:ext cx="11764102" cy="276998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200" dirty="0" smtClean="0">
                <a:solidFill>
                  <a:schemeClr val="accent1">
                    <a:lumMod val="50000"/>
                  </a:schemeClr>
                </a:solidFill>
              </a:rPr>
              <a:t>4.1.1 Progress – This action has been included in the 2020-2021 actions.</a:t>
            </a:r>
          </a:p>
          <a:p>
            <a:pPr marL="742950" lvl="1" indent="-285750">
              <a:spcAft>
                <a:spcPts val="1200"/>
              </a:spcAft>
              <a:buFont typeface="Arial" panose="020B0604020202020204" pitchFamily="34" charset="0"/>
              <a:buChar char="•"/>
            </a:pPr>
            <a:r>
              <a:rPr lang="en-US" sz="2200" dirty="0" smtClean="0">
                <a:solidFill>
                  <a:schemeClr val="accent1">
                    <a:lumMod val="50000"/>
                  </a:schemeClr>
                </a:solidFill>
              </a:rPr>
              <a:t>Units have continuing access to many sources for data including: Chancellor’s Office Data Mart, COS Giant Fact Book and Tableau which includes a lot of disaggregated data which allows users to view the information with attention on disproportionately impacted groups to improve equity. Using data is stressed in Program Review training, O&amp;A trainings and open office hours, and senior management training activities such as ‘Data Time’ at Management Council. </a:t>
            </a:r>
          </a:p>
          <a:p>
            <a:pPr marL="285750" indent="-285750">
              <a:spcAft>
                <a:spcPts val="1200"/>
              </a:spcAft>
              <a:buFont typeface="Arial" panose="020B0604020202020204" pitchFamily="34" charset="0"/>
              <a:buChar char="•"/>
            </a:pPr>
            <a:r>
              <a:rPr lang="en-US" sz="2200" dirty="0" smtClean="0">
                <a:solidFill>
                  <a:schemeClr val="accent1">
                    <a:lumMod val="50000"/>
                  </a:schemeClr>
                </a:solidFill>
              </a:rPr>
              <a:t>Recommendation: Keep the objective!</a:t>
            </a:r>
          </a:p>
        </p:txBody>
      </p:sp>
    </p:spTree>
    <p:extLst>
      <p:ext uri="{BB962C8B-B14F-4D97-AF65-F5344CB8AC3E}">
        <p14:creationId xmlns:p14="http://schemas.microsoft.com/office/powerpoint/2010/main" val="28936394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6" name="Content Placeholder 2"/>
          <p:cNvSpPr txBox="1">
            <a:spLocks/>
          </p:cNvSpPr>
          <p:nvPr/>
        </p:nvSpPr>
        <p:spPr>
          <a:xfrm>
            <a:off x="722697" y="3556634"/>
            <a:ext cx="10515600" cy="21824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dirty="0" smtClean="0">
                <a:solidFill>
                  <a:schemeClr val="accent1">
                    <a:lumMod val="50000"/>
                  </a:schemeClr>
                </a:solidFill>
              </a:rPr>
              <a:t>4.2.1 - Implement an awareness campaign highlighting different departments and services. </a:t>
            </a:r>
          </a:p>
          <a:p>
            <a:pPr marL="285750" indent="-285750" algn="l">
              <a:buFont typeface="Arial" panose="020B0604020202020204" pitchFamily="34" charset="0"/>
              <a:buChar char="•"/>
            </a:pPr>
            <a:r>
              <a:rPr lang="en-US" dirty="0" smtClean="0">
                <a:solidFill>
                  <a:schemeClr val="accent1">
                    <a:lumMod val="50000"/>
                  </a:schemeClr>
                </a:solidFill>
              </a:rPr>
              <a:t>4.2.2 - Ensure that the District website content is current and relevant. </a:t>
            </a:r>
          </a:p>
          <a:p>
            <a:endParaRPr lang="en-US" dirty="0"/>
          </a:p>
        </p:txBody>
      </p:sp>
      <p:sp>
        <p:nvSpPr>
          <p:cNvPr id="7" name="Title 3"/>
          <p:cNvSpPr txBox="1">
            <a:spLocks/>
          </p:cNvSpPr>
          <p:nvPr/>
        </p:nvSpPr>
        <p:spPr>
          <a:xfrm>
            <a:off x="722697" y="876645"/>
            <a:ext cx="10515600" cy="2169825"/>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smtClean="0">
                <a:solidFill>
                  <a:schemeClr val="accent2"/>
                </a:solidFill>
              </a:rPr>
              <a:t>Objective 4.2</a:t>
            </a:r>
          </a:p>
          <a:p>
            <a:endParaRPr lang="en-US" sz="1200" dirty="0" smtClean="0">
              <a:solidFill>
                <a:schemeClr val="accent1">
                  <a:lumMod val="50000"/>
                </a:schemeClr>
              </a:solidFill>
            </a:endParaRPr>
          </a:p>
          <a:p>
            <a:r>
              <a:rPr lang="en-US" sz="2800" dirty="0" smtClean="0">
                <a:solidFill>
                  <a:schemeClr val="accent6"/>
                </a:solidFill>
                <a:latin typeface="+mn-lt"/>
              </a:rPr>
              <a:t>Improve organizational effectiveness by strengthening operations of and communication between District departments, divisions, and constituents. </a:t>
            </a:r>
          </a:p>
        </p:txBody>
      </p:sp>
    </p:spTree>
    <p:extLst>
      <p:ext uri="{BB962C8B-B14F-4D97-AF65-F5344CB8AC3E}">
        <p14:creationId xmlns:p14="http://schemas.microsoft.com/office/powerpoint/2010/main" val="37550036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8" name="Title 1"/>
          <p:cNvSpPr txBox="1">
            <a:spLocks/>
          </p:cNvSpPr>
          <p:nvPr/>
        </p:nvSpPr>
        <p:spPr>
          <a:xfrm>
            <a:off x="838200" y="718188"/>
            <a:ext cx="10515600" cy="1325563"/>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smtClean="0">
                <a:solidFill>
                  <a:schemeClr val="accent2"/>
                </a:solidFill>
                <a:latin typeface="+mn-lt"/>
              </a:rPr>
              <a:t>Progress on Objective 4.2</a:t>
            </a:r>
            <a:r>
              <a:rPr lang="en-US" sz="1050" smtClean="0">
                <a:solidFill>
                  <a:schemeClr val="accent1">
                    <a:lumMod val="50000"/>
                  </a:schemeClr>
                </a:solidFill>
              </a:rPr>
              <a:t/>
            </a:r>
            <a:br>
              <a:rPr lang="en-US" sz="1050" smtClean="0">
                <a:solidFill>
                  <a:schemeClr val="accent1">
                    <a:lumMod val="50000"/>
                  </a:schemeClr>
                </a:solidFill>
              </a:rPr>
            </a:br>
            <a:r>
              <a:rPr lang="en-US" sz="2700" smtClean="0">
                <a:solidFill>
                  <a:schemeClr val="accent6"/>
                </a:solidFill>
                <a:latin typeface="+mn-lt"/>
              </a:rPr>
              <a:t>Improve organizational effectiveness by strengthening operations of and communication between District departments, divisions, and constituents. </a:t>
            </a:r>
            <a:endParaRPr lang="en-US" sz="2700" dirty="0">
              <a:solidFill>
                <a:schemeClr val="accent6"/>
              </a:solidFill>
              <a:latin typeface="+mn-lt"/>
            </a:endParaRPr>
          </a:p>
        </p:txBody>
      </p:sp>
      <p:sp>
        <p:nvSpPr>
          <p:cNvPr id="10" name="Content Placeholder 2"/>
          <p:cNvSpPr txBox="1">
            <a:spLocks/>
          </p:cNvSpPr>
          <p:nvPr/>
        </p:nvSpPr>
        <p:spPr>
          <a:xfrm>
            <a:off x="838200" y="2178688"/>
            <a:ext cx="10515600" cy="43513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dirty="0" smtClean="0">
                <a:solidFill>
                  <a:schemeClr val="accent1">
                    <a:lumMod val="50000"/>
                  </a:schemeClr>
                </a:solidFill>
              </a:rPr>
              <a:t>4.2.1 Progress – This action has been included in the 2020-2021 actions.</a:t>
            </a:r>
          </a:p>
          <a:p>
            <a:pPr marL="800100" lvl="1" indent="-342900" algn="l">
              <a:buFont typeface="Arial" panose="020B0604020202020204" pitchFamily="34" charset="0"/>
              <a:buChar char="•"/>
            </a:pPr>
            <a:r>
              <a:rPr lang="en-US" dirty="0" smtClean="0">
                <a:solidFill>
                  <a:schemeClr val="accent1">
                    <a:lumMod val="50000"/>
                  </a:schemeClr>
                </a:solidFill>
              </a:rPr>
              <a:t>Departments, programs or student services are now more frequently requesting for their areas to be featured on social media, </a:t>
            </a:r>
            <a:r>
              <a:rPr lang="en-US" dirty="0" err="1" smtClean="0">
                <a:solidFill>
                  <a:schemeClr val="accent1">
                    <a:lumMod val="50000"/>
                  </a:schemeClr>
                </a:solidFill>
              </a:rPr>
              <a:t>COSeNews</a:t>
            </a:r>
            <a:r>
              <a:rPr lang="en-US" dirty="0" smtClean="0">
                <a:solidFill>
                  <a:schemeClr val="accent1">
                    <a:lumMod val="50000"/>
                  </a:schemeClr>
                </a:solidFill>
              </a:rPr>
              <a:t>, and Press Releases. Social Media feeds to the home page of the COS website.</a:t>
            </a:r>
          </a:p>
          <a:p>
            <a:pPr marL="342900" indent="-342900" algn="l">
              <a:buFont typeface="Arial" panose="020B0604020202020204" pitchFamily="34" charset="0"/>
              <a:buChar char="•"/>
            </a:pPr>
            <a:r>
              <a:rPr lang="en-US" sz="2000" dirty="0" smtClean="0">
                <a:solidFill>
                  <a:schemeClr val="accent1">
                    <a:lumMod val="50000"/>
                  </a:schemeClr>
                </a:solidFill>
              </a:rPr>
              <a:t>4.2.2 Progress – This action is listed as ongoing.</a:t>
            </a:r>
          </a:p>
          <a:p>
            <a:pPr marL="800100" lvl="1" indent="-342900" algn="l">
              <a:buFont typeface="Arial" panose="020B0604020202020204" pitchFamily="34" charset="0"/>
              <a:buChar char="•"/>
            </a:pPr>
            <a:r>
              <a:rPr lang="en-US" dirty="0" smtClean="0">
                <a:solidFill>
                  <a:schemeClr val="accent1">
                    <a:lumMod val="50000"/>
                  </a:schemeClr>
                </a:solidFill>
              </a:rPr>
              <a:t>Since the launch of new website in Spring 2019, continuous webpage audits have occurred to assure content is up to date and relevant. Feedback will be provided each semester by the responsible parties related to respective area webpages. </a:t>
            </a:r>
          </a:p>
          <a:p>
            <a:pPr marL="342900" indent="-342900" algn="l">
              <a:buFont typeface="Arial" panose="020B0604020202020204" pitchFamily="34" charset="0"/>
              <a:buChar char="•"/>
            </a:pPr>
            <a:r>
              <a:rPr lang="en-US" sz="2000" dirty="0" smtClean="0">
                <a:solidFill>
                  <a:schemeClr val="accent1">
                    <a:lumMod val="50000"/>
                  </a:schemeClr>
                </a:solidFill>
              </a:rPr>
              <a:t>Recommendation: Keep the objective with some revisions to Action 4.2.1.</a:t>
            </a:r>
          </a:p>
        </p:txBody>
      </p:sp>
    </p:spTree>
    <p:extLst>
      <p:ext uri="{BB962C8B-B14F-4D97-AF65-F5344CB8AC3E}">
        <p14:creationId xmlns:p14="http://schemas.microsoft.com/office/powerpoint/2010/main" val="5003697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8" name="Title 1"/>
          <p:cNvSpPr txBox="1">
            <a:spLocks/>
          </p:cNvSpPr>
          <p:nvPr/>
        </p:nvSpPr>
        <p:spPr>
          <a:xfrm>
            <a:off x="751573" y="802642"/>
            <a:ext cx="10515600" cy="2383320"/>
          </a:xfrm>
          <a:prstGeom prst="rect">
            <a:avLst/>
          </a:prstGeom>
        </p:spPr>
        <p:txBody>
          <a:bodyPr vert="horz" lIns="91440" tIns="45720" rIns="91440" bIns="45720" rtlCol="0" anchor="b">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60000"/>
              </a:lnSpc>
            </a:pPr>
            <a:r>
              <a:rPr lang="en-US" sz="9800" b="1" dirty="0" smtClean="0">
                <a:solidFill>
                  <a:schemeClr val="accent2"/>
                </a:solidFill>
              </a:rPr>
              <a:t>Objective 4.3</a:t>
            </a:r>
            <a:br>
              <a:rPr lang="en-US" sz="9800" b="1" dirty="0" smtClean="0">
                <a:solidFill>
                  <a:schemeClr val="accent2"/>
                </a:solidFill>
              </a:rPr>
            </a:br>
            <a:r>
              <a:rPr lang="en-US" sz="4600" dirty="0" smtClean="0">
                <a:solidFill>
                  <a:schemeClr val="accent6"/>
                </a:solidFill>
                <a:latin typeface="+mn-lt"/>
              </a:rPr>
              <a:t>Increase professional development opportunities for and participation of District employees in support of improving operational effectiveness. </a:t>
            </a:r>
            <a:endParaRPr lang="en-US" sz="4600" dirty="0">
              <a:solidFill>
                <a:schemeClr val="accent6"/>
              </a:solidFill>
              <a:latin typeface="+mn-lt"/>
            </a:endParaRPr>
          </a:p>
        </p:txBody>
      </p:sp>
      <p:sp>
        <p:nvSpPr>
          <p:cNvPr id="10" name="Content Placeholder 2"/>
          <p:cNvSpPr txBox="1">
            <a:spLocks/>
          </p:cNvSpPr>
          <p:nvPr/>
        </p:nvSpPr>
        <p:spPr>
          <a:xfrm>
            <a:off x="751573" y="3686476"/>
            <a:ext cx="10515600" cy="29280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50000"/>
              </a:lnSpc>
              <a:spcBef>
                <a:spcPts val="0"/>
              </a:spcBef>
              <a:buFont typeface="Arial" panose="020B0604020202020204" pitchFamily="34" charset="0"/>
              <a:buChar char="•"/>
            </a:pPr>
            <a:r>
              <a:rPr lang="en-US" dirty="0" smtClean="0">
                <a:solidFill>
                  <a:schemeClr val="accent1">
                    <a:lumMod val="50000"/>
                  </a:schemeClr>
                </a:solidFill>
              </a:rPr>
              <a:t>4.3.1 - Implement a Professional Development Plan for the coordination, alignment, and management of professional development activities and new employee orientation. </a:t>
            </a:r>
          </a:p>
        </p:txBody>
      </p:sp>
    </p:spTree>
    <p:extLst>
      <p:ext uri="{BB962C8B-B14F-4D97-AF65-F5344CB8AC3E}">
        <p14:creationId xmlns:p14="http://schemas.microsoft.com/office/powerpoint/2010/main" val="3370328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6" name="Title 1"/>
          <p:cNvSpPr txBox="1">
            <a:spLocks/>
          </p:cNvSpPr>
          <p:nvPr/>
        </p:nvSpPr>
        <p:spPr>
          <a:xfrm>
            <a:off x="843668" y="1098735"/>
            <a:ext cx="10515600" cy="1685056"/>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smtClean="0">
                <a:solidFill>
                  <a:schemeClr val="accent2"/>
                </a:solidFill>
                <a:latin typeface="+mn-lt"/>
              </a:rPr>
              <a:t>Progress on Objective 4.3</a:t>
            </a:r>
            <a:br>
              <a:rPr lang="en-US" sz="5400" b="1" dirty="0" smtClean="0">
                <a:solidFill>
                  <a:schemeClr val="accent2"/>
                </a:solidFill>
                <a:latin typeface="+mn-lt"/>
              </a:rPr>
            </a:br>
            <a:r>
              <a:rPr lang="en-US" sz="3100" dirty="0" smtClean="0">
                <a:solidFill>
                  <a:schemeClr val="accent6"/>
                </a:solidFill>
                <a:latin typeface="+mn-lt"/>
              </a:rPr>
              <a:t>Increase professional development opportunities for and participation of District employees in support of improving operational effectiveness. </a:t>
            </a:r>
            <a:endParaRPr lang="en-US" sz="3100" dirty="0">
              <a:solidFill>
                <a:schemeClr val="accent6"/>
              </a:solidFill>
              <a:latin typeface="+mn-lt"/>
            </a:endParaRPr>
          </a:p>
        </p:txBody>
      </p:sp>
      <p:sp>
        <p:nvSpPr>
          <p:cNvPr id="7" name="Content Placeholder 2"/>
          <p:cNvSpPr txBox="1">
            <a:spLocks/>
          </p:cNvSpPr>
          <p:nvPr/>
        </p:nvSpPr>
        <p:spPr>
          <a:xfrm>
            <a:off x="838199" y="3301465"/>
            <a:ext cx="10515600" cy="28725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dirty="0" smtClean="0">
                <a:solidFill>
                  <a:schemeClr val="accent1">
                    <a:lumMod val="50000"/>
                  </a:schemeClr>
                </a:solidFill>
              </a:rPr>
              <a:t>4.3.1 Progress – This action was included in the 2020-2021 actions.</a:t>
            </a:r>
          </a:p>
          <a:p>
            <a:pPr marL="742950" lvl="1" indent="-285750" algn="l">
              <a:buFont typeface="Arial" panose="020B0604020202020204" pitchFamily="34" charset="0"/>
              <a:buChar char="•"/>
            </a:pPr>
            <a:r>
              <a:rPr lang="en-US" sz="2400" dirty="0" smtClean="0">
                <a:solidFill>
                  <a:schemeClr val="accent1">
                    <a:lumMod val="50000"/>
                  </a:schemeClr>
                </a:solidFill>
              </a:rPr>
              <a:t>There is not yet a District professional development plan in place, however, an IC work group has created a new faculty onboarding resource shell in Canvas. </a:t>
            </a:r>
          </a:p>
          <a:p>
            <a:pPr marL="285750" indent="-285750" algn="l">
              <a:buFont typeface="Arial" panose="020B0604020202020204" pitchFamily="34" charset="0"/>
              <a:buChar char="•"/>
            </a:pPr>
            <a:r>
              <a:rPr lang="en-US" dirty="0" smtClean="0">
                <a:solidFill>
                  <a:schemeClr val="accent1">
                    <a:lumMod val="50000"/>
                  </a:schemeClr>
                </a:solidFill>
              </a:rPr>
              <a:t>Recommendation – Keep the objective!</a:t>
            </a:r>
          </a:p>
          <a:p>
            <a:pPr marL="742950" lvl="1" indent="-285750" algn="l">
              <a:buFont typeface="Arial" panose="020B0604020202020204" pitchFamily="34" charset="0"/>
              <a:buChar char="•"/>
            </a:pPr>
            <a:r>
              <a:rPr lang="en-US" sz="2400" dirty="0" smtClean="0">
                <a:solidFill>
                  <a:schemeClr val="accent1">
                    <a:lumMod val="50000"/>
                  </a:schemeClr>
                </a:solidFill>
              </a:rPr>
              <a:t>This action should be continued to implementation.</a:t>
            </a:r>
          </a:p>
        </p:txBody>
      </p:sp>
    </p:spTree>
    <p:extLst>
      <p:ext uri="{BB962C8B-B14F-4D97-AF65-F5344CB8AC3E}">
        <p14:creationId xmlns:p14="http://schemas.microsoft.com/office/powerpoint/2010/main" val="20175006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278467" y="1472510"/>
            <a:ext cx="9414933" cy="4555093"/>
          </a:xfrm>
          <a:prstGeom prst="rect">
            <a:avLst/>
          </a:prstGeom>
          <a:noFill/>
        </p:spPr>
        <p:txBody>
          <a:bodyPr wrap="square" rtlCol="0">
            <a:spAutoFit/>
          </a:bodyPr>
          <a:lstStyle/>
          <a:p>
            <a:pPr algn="ctr"/>
            <a:r>
              <a:rPr lang="en-US" sz="8800" b="1" dirty="0" smtClean="0">
                <a:solidFill>
                  <a:schemeClr val="accent2"/>
                </a:solidFill>
              </a:rPr>
              <a:t>Goal 4</a:t>
            </a:r>
          </a:p>
          <a:p>
            <a:pPr algn="ctr"/>
            <a:r>
              <a:rPr lang="en-US" sz="8800" b="1" dirty="0" smtClean="0">
                <a:solidFill>
                  <a:srgbClr val="92D050"/>
                </a:solidFill>
              </a:rPr>
              <a:t>Q&amp;A Session</a:t>
            </a:r>
          </a:p>
          <a:p>
            <a:pPr algn="ctr"/>
            <a:endParaRPr lang="en-US" dirty="0">
              <a:solidFill>
                <a:schemeClr val="accent1">
                  <a:lumMod val="50000"/>
                </a:schemeClr>
              </a:solidFill>
            </a:endParaRPr>
          </a:p>
          <a:p>
            <a:pPr algn="ctr"/>
            <a:r>
              <a:rPr lang="en-US" sz="3200" dirty="0" smtClean="0">
                <a:solidFill>
                  <a:schemeClr val="accent1">
                    <a:lumMod val="50000"/>
                  </a:schemeClr>
                </a:solidFill>
              </a:rPr>
              <a:t>Please type your questions </a:t>
            </a:r>
          </a:p>
          <a:p>
            <a:pPr algn="ctr"/>
            <a:r>
              <a:rPr lang="en-US" sz="3200" dirty="0" smtClean="0">
                <a:solidFill>
                  <a:schemeClr val="accent1">
                    <a:lumMod val="50000"/>
                  </a:schemeClr>
                </a:solidFill>
              </a:rPr>
              <a:t>in the chat and the presenters </a:t>
            </a:r>
          </a:p>
          <a:p>
            <a:pPr algn="ctr"/>
            <a:r>
              <a:rPr lang="en-US" sz="3200" dirty="0" smtClean="0">
                <a:solidFill>
                  <a:schemeClr val="accent1">
                    <a:lumMod val="50000"/>
                  </a:schemeClr>
                </a:solidFill>
              </a:rPr>
              <a:t>will answer them aloud.</a:t>
            </a:r>
          </a:p>
        </p:txBody>
      </p:sp>
      <p:pic>
        <p:nvPicPr>
          <p:cNvPr id="4098" name="Picture 2" descr="Sustainable gardens | City of Menlo Park - Official Webs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0907" y="1826853"/>
            <a:ext cx="5131110" cy="384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0646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4" name="TextBox 3"/>
          <p:cNvSpPr txBox="1"/>
          <p:nvPr/>
        </p:nvSpPr>
        <p:spPr>
          <a:xfrm>
            <a:off x="1388532" y="1523019"/>
            <a:ext cx="9414933" cy="4678204"/>
          </a:xfrm>
          <a:prstGeom prst="rect">
            <a:avLst/>
          </a:prstGeom>
          <a:noFill/>
        </p:spPr>
        <p:txBody>
          <a:bodyPr wrap="square" rtlCol="0">
            <a:spAutoFit/>
          </a:bodyPr>
          <a:lstStyle/>
          <a:p>
            <a:pPr algn="ctr"/>
            <a:r>
              <a:rPr lang="en-US" sz="8800" b="1" dirty="0" smtClean="0">
                <a:solidFill>
                  <a:schemeClr val="accent2"/>
                </a:solidFill>
              </a:rPr>
              <a:t>Break Time</a:t>
            </a:r>
          </a:p>
          <a:p>
            <a:pPr algn="ctr"/>
            <a:endParaRPr lang="en-US" dirty="0">
              <a:solidFill>
                <a:schemeClr val="accent1">
                  <a:lumMod val="50000"/>
                </a:schemeClr>
              </a:solidFill>
            </a:endParaRPr>
          </a:p>
          <a:p>
            <a:pPr algn="ctr"/>
            <a:r>
              <a:rPr lang="en-US" sz="3200" dirty="0" smtClean="0">
                <a:solidFill>
                  <a:schemeClr val="accent1">
                    <a:lumMod val="50000"/>
                  </a:schemeClr>
                </a:solidFill>
              </a:rPr>
              <a:t>Please take a moment to complete and submit your Goal 4 survey if you have not yet done so. We will resume after 20 minutes.</a:t>
            </a:r>
          </a:p>
          <a:p>
            <a:pPr algn="ctr"/>
            <a:endParaRPr lang="en-US" sz="3200" dirty="0">
              <a:solidFill>
                <a:schemeClr val="accent1">
                  <a:lumMod val="50000"/>
                </a:schemeClr>
              </a:solidFill>
            </a:endParaRPr>
          </a:p>
          <a:p>
            <a:pPr algn="ctr"/>
            <a:r>
              <a:rPr lang="en-US" sz="3200" dirty="0">
                <a:solidFill>
                  <a:schemeClr val="accent1">
                    <a:lumMod val="50000"/>
                  </a:schemeClr>
                </a:solidFill>
              </a:rPr>
              <a:t>FLEX sign-in link is in the chat.</a:t>
            </a:r>
          </a:p>
          <a:p>
            <a:pPr algn="ctr"/>
            <a:endParaRPr lang="en-US" sz="3200" dirty="0" smtClean="0">
              <a:solidFill>
                <a:schemeClr val="accent1">
                  <a:lumMod val="50000"/>
                </a:schemeClr>
              </a:solidFill>
            </a:endParaRPr>
          </a:p>
        </p:txBody>
      </p:sp>
    </p:spTree>
    <p:extLst>
      <p:ext uri="{BB962C8B-B14F-4D97-AF65-F5344CB8AC3E}">
        <p14:creationId xmlns:p14="http://schemas.microsoft.com/office/powerpoint/2010/main" val="38167212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2DBA53-C42B-EC44-B640-BA12AEAD49A0}"/>
              </a:ext>
            </a:extLst>
          </p:cNvPr>
          <p:cNvPicPr>
            <a:picLocks noChangeAspect="1"/>
          </p:cNvPicPr>
          <p:nvPr/>
        </p:nvPicPr>
        <p:blipFill>
          <a:blip r:embed="rId2"/>
          <a:stretch>
            <a:fillRect/>
          </a:stretch>
        </p:blipFill>
        <p:spPr>
          <a:xfrm>
            <a:off x="350520" y="-417945"/>
            <a:ext cx="11490960" cy="8879378"/>
          </a:xfrm>
          <a:prstGeom prst="rect">
            <a:avLst/>
          </a:prstGeom>
        </p:spPr>
      </p:pic>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a:off x="0" y="0"/>
            <a:ext cx="5299364" cy="6858000"/>
          </a:xfrm>
          <a:prstGeom prst="rect">
            <a:avLst/>
          </a:prstGeom>
        </p:spPr>
      </p:pic>
      <p:pic>
        <p:nvPicPr>
          <p:cNvPr id="10" name="Picture 9">
            <a:extLst>
              <a:ext uri="{FF2B5EF4-FFF2-40B4-BE49-F238E27FC236}">
                <a16:creationId xmlns:a16="http://schemas.microsoft.com/office/drawing/2014/main" id="{5F8210C3-852A-FB43-86F0-BF8C21884851}"/>
              </a:ext>
            </a:extLst>
          </p:cNvPr>
          <p:cNvPicPr>
            <a:picLocks noChangeAspect="1"/>
          </p:cNvPicPr>
          <p:nvPr/>
        </p:nvPicPr>
        <p:blipFill>
          <a:blip r:embed="rId3"/>
          <a:stretch>
            <a:fillRect/>
          </a:stretch>
        </p:blipFill>
        <p:spPr>
          <a:xfrm rot="10800000">
            <a:off x="6892636" y="0"/>
            <a:ext cx="5299364" cy="6858000"/>
          </a:xfrm>
          <a:prstGeom prst="rect">
            <a:avLst/>
          </a:prstGeom>
        </p:spPr>
      </p:pic>
    </p:spTree>
    <p:extLst>
      <p:ext uri="{BB962C8B-B14F-4D97-AF65-F5344CB8AC3E}">
        <p14:creationId xmlns:p14="http://schemas.microsoft.com/office/powerpoint/2010/main" val="6622837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5422899" y="1222070"/>
            <a:ext cx="6615376" cy="5416868"/>
          </a:xfrm>
          <a:prstGeom prst="rect">
            <a:avLst/>
          </a:prstGeom>
          <a:noFill/>
        </p:spPr>
        <p:txBody>
          <a:bodyPr wrap="square" rtlCol="0">
            <a:spAutoFit/>
          </a:bodyPr>
          <a:lstStyle/>
          <a:p>
            <a:pPr algn="ctr"/>
            <a:r>
              <a:rPr lang="en-US" sz="8800" b="1" dirty="0" smtClean="0">
                <a:solidFill>
                  <a:schemeClr val="accent2"/>
                </a:solidFill>
              </a:rPr>
              <a:t>Goal 3</a:t>
            </a:r>
          </a:p>
          <a:p>
            <a:pPr algn="ctr"/>
            <a:r>
              <a:rPr lang="en-US" sz="7200" b="1" dirty="0" smtClean="0">
                <a:solidFill>
                  <a:srgbClr val="92D050"/>
                </a:solidFill>
              </a:rPr>
              <a:t>Student Equity</a:t>
            </a:r>
          </a:p>
          <a:p>
            <a:pPr algn="ctr"/>
            <a:endParaRPr lang="en-US" dirty="0">
              <a:solidFill>
                <a:schemeClr val="accent1">
                  <a:lumMod val="50000"/>
                </a:schemeClr>
              </a:solidFill>
            </a:endParaRPr>
          </a:p>
          <a:p>
            <a:pPr algn="ctr"/>
            <a:r>
              <a:rPr lang="en-US" sz="2800" dirty="0">
                <a:solidFill>
                  <a:schemeClr val="accent1">
                    <a:lumMod val="50000"/>
                  </a:schemeClr>
                </a:solidFill>
              </a:rPr>
              <a:t>College of the Sequoias will strategically tailor and implement academic programs and student services that match the unique needs of its student population and the demands of ongoing changes in workforce development.</a:t>
            </a:r>
            <a:endParaRPr lang="en-US" sz="2800" dirty="0" smtClean="0">
              <a:solidFill>
                <a:schemeClr val="accent1">
                  <a:lumMod val="50000"/>
                </a:schemeClr>
              </a:solidFill>
            </a:endParaRPr>
          </a:p>
        </p:txBody>
      </p:sp>
      <p:pic>
        <p:nvPicPr>
          <p:cNvPr id="5122" name="Picture 2" descr="Hosta So Sweet sturdy plant id tag with description, picture, and plant care  information"/>
          <p:cNvPicPr>
            <a:picLocks noChangeAspect="1" noChangeArrowheads="1"/>
          </p:cNvPicPr>
          <p:nvPr/>
        </p:nvPicPr>
        <p:blipFill rotWithShape="1">
          <a:blip r:embed="rId4">
            <a:extLst>
              <a:ext uri="{28A0092B-C50C-407E-A947-70E740481C1C}">
                <a14:useLocalDpi xmlns:a14="http://schemas.microsoft.com/office/drawing/2010/main" val="0"/>
              </a:ext>
            </a:extLst>
          </a:blip>
          <a:srcRect l="50525" r="11203"/>
          <a:stretch/>
        </p:blipFill>
        <p:spPr bwMode="auto">
          <a:xfrm>
            <a:off x="18777" y="1703496"/>
            <a:ext cx="1727201" cy="451300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chillea Moonshine sturdy plant id tag with description, picture, and plant  care information"/>
          <p:cNvPicPr>
            <a:picLocks noChangeAspect="1" noChangeArrowheads="1"/>
          </p:cNvPicPr>
          <p:nvPr/>
        </p:nvPicPr>
        <p:blipFill rotWithShape="1">
          <a:blip r:embed="rId5">
            <a:extLst>
              <a:ext uri="{28A0092B-C50C-407E-A947-70E740481C1C}">
                <a14:useLocalDpi xmlns:a14="http://schemas.microsoft.com/office/drawing/2010/main" val="0"/>
              </a:ext>
            </a:extLst>
          </a:blip>
          <a:srcRect l="50261" r="10541"/>
          <a:stretch/>
        </p:blipFill>
        <p:spPr bwMode="auto">
          <a:xfrm>
            <a:off x="1745978" y="1703496"/>
            <a:ext cx="1768990" cy="45130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Gaillardia xgrandiflora Mesa Bright Bicolor sturdy plant id tag with  description, picture, and plant care information"/>
          <p:cNvPicPr>
            <a:picLocks noChangeAspect="1" noChangeArrowheads="1"/>
          </p:cNvPicPr>
          <p:nvPr/>
        </p:nvPicPr>
        <p:blipFill rotWithShape="1">
          <a:blip r:embed="rId6">
            <a:extLst>
              <a:ext uri="{28A0092B-C50C-407E-A947-70E740481C1C}">
                <a14:useLocalDpi xmlns:a14="http://schemas.microsoft.com/office/drawing/2010/main" val="0"/>
              </a:ext>
            </a:extLst>
          </a:blip>
          <a:srcRect l="52154" r="12847"/>
          <a:stretch/>
        </p:blipFill>
        <p:spPr bwMode="auto">
          <a:xfrm>
            <a:off x="3514968" y="1644504"/>
            <a:ext cx="1600201"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8707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7" name="Title 1"/>
          <p:cNvSpPr txBox="1">
            <a:spLocks/>
          </p:cNvSpPr>
          <p:nvPr/>
        </p:nvSpPr>
        <p:spPr>
          <a:xfrm>
            <a:off x="2666999" y="802642"/>
            <a:ext cx="6858000" cy="793393"/>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smtClean="0">
                <a:solidFill>
                  <a:schemeClr val="accent6">
                    <a:lumMod val="75000"/>
                  </a:schemeClr>
                </a:solidFill>
                <a:latin typeface="+mn-lt"/>
              </a:rPr>
              <a:t>Chancellor’s Office Vision for Success</a:t>
            </a:r>
            <a:endParaRPr lang="en-US" sz="3600" b="1" dirty="0">
              <a:solidFill>
                <a:schemeClr val="accent6">
                  <a:lumMod val="75000"/>
                </a:schemeClr>
              </a:solidFill>
              <a:latin typeface="+mn-lt"/>
            </a:endParaRPr>
          </a:p>
        </p:txBody>
      </p:sp>
      <p:sp>
        <p:nvSpPr>
          <p:cNvPr id="8" name="Text Placeholder 2"/>
          <p:cNvSpPr txBox="1">
            <a:spLocks/>
          </p:cNvSpPr>
          <p:nvPr/>
        </p:nvSpPr>
        <p:spPr>
          <a:xfrm>
            <a:off x="347533" y="1881050"/>
            <a:ext cx="4040188" cy="639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smtClean="0"/>
              <a:t>Increase by 2022</a:t>
            </a:r>
            <a:endParaRPr lang="en-US" b="1" dirty="0"/>
          </a:p>
        </p:txBody>
      </p:sp>
      <p:sp>
        <p:nvSpPr>
          <p:cNvPr id="10" name="Content Placeholder 3"/>
          <p:cNvSpPr txBox="1">
            <a:spLocks/>
          </p:cNvSpPr>
          <p:nvPr/>
        </p:nvSpPr>
        <p:spPr>
          <a:xfrm>
            <a:off x="1263868" y="2372835"/>
            <a:ext cx="4497388" cy="42211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smtClean="0">
                <a:solidFill>
                  <a:srgbClr val="FF6600"/>
                </a:solidFill>
              </a:rPr>
              <a:t>Awards: </a:t>
            </a:r>
            <a:r>
              <a:rPr lang="en-US" sz="2400" dirty="0" smtClean="0"/>
              <a:t>associates degrees, credentials, certificates (20%) </a:t>
            </a:r>
          </a:p>
          <a:p>
            <a:pPr marL="0" indent="0">
              <a:buFont typeface="Arial" panose="020B0604020202020204" pitchFamily="34" charset="0"/>
              <a:buNone/>
            </a:pPr>
            <a:endParaRPr lang="en-US" sz="900" dirty="0" smtClean="0"/>
          </a:p>
          <a:p>
            <a:r>
              <a:rPr lang="en-US" sz="2400" b="1" dirty="0" smtClean="0">
                <a:solidFill>
                  <a:srgbClr val="FF6600"/>
                </a:solidFill>
              </a:rPr>
              <a:t>Transfers </a:t>
            </a:r>
            <a:r>
              <a:rPr lang="en-US" sz="2400" dirty="0" smtClean="0"/>
              <a:t>to UC/CSU (35%)</a:t>
            </a:r>
            <a:endParaRPr lang="en-US" sz="900" dirty="0" smtClean="0"/>
          </a:p>
          <a:p>
            <a:endParaRPr lang="en-US" sz="900" dirty="0" smtClean="0"/>
          </a:p>
          <a:p>
            <a:r>
              <a:rPr lang="en-US" sz="2400" b="1" dirty="0" smtClean="0">
                <a:solidFill>
                  <a:srgbClr val="FF6600"/>
                </a:solidFill>
              </a:rPr>
              <a:t>CTE Employment </a:t>
            </a:r>
            <a:r>
              <a:rPr lang="en-US" sz="2400" dirty="0" smtClean="0"/>
              <a:t>for exiting students (from 60% to 69%)</a:t>
            </a:r>
            <a:endParaRPr lang="en-US" sz="2400" dirty="0"/>
          </a:p>
        </p:txBody>
      </p:sp>
      <p:sp>
        <p:nvSpPr>
          <p:cNvPr id="11" name="Text Placeholder 4"/>
          <p:cNvSpPr txBox="1">
            <a:spLocks/>
          </p:cNvSpPr>
          <p:nvPr/>
        </p:nvSpPr>
        <p:spPr>
          <a:xfrm>
            <a:off x="6341706" y="1881050"/>
            <a:ext cx="4041775" cy="639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smtClean="0"/>
              <a:t>Reduce/Decrease</a:t>
            </a:r>
            <a:endParaRPr lang="en-US" sz="2400" b="1" dirty="0"/>
          </a:p>
        </p:txBody>
      </p:sp>
      <p:sp>
        <p:nvSpPr>
          <p:cNvPr id="12" name="Content Placeholder 5"/>
          <p:cNvSpPr txBox="1">
            <a:spLocks/>
          </p:cNvSpPr>
          <p:nvPr/>
        </p:nvSpPr>
        <p:spPr>
          <a:xfrm>
            <a:off x="6473923" y="2374045"/>
            <a:ext cx="4498975" cy="4221163"/>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smtClean="0">
                <a:solidFill>
                  <a:srgbClr val="FF6600"/>
                </a:solidFill>
              </a:rPr>
              <a:t>Equity Gaps </a:t>
            </a:r>
            <a:r>
              <a:rPr lang="en-US" sz="2400" dirty="0" smtClean="0"/>
              <a:t>for all groups (40% within 5 years; eliminate within 10 years)</a:t>
            </a:r>
          </a:p>
          <a:p>
            <a:endParaRPr lang="en-US" sz="700" dirty="0" smtClean="0"/>
          </a:p>
          <a:p>
            <a:r>
              <a:rPr lang="en-US" sz="2400" b="1" dirty="0" smtClean="0">
                <a:solidFill>
                  <a:srgbClr val="FF6600"/>
                </a:solidFill>
              </a:rPr>
              <a:t>Regional Achievement Gaps </a:t>
            </a:r>
            <a:r>
              <a:rPr lang="en-US" sz="2400" dirty="0" smtClean="0"/>
              <a:t>(closing regional achievement gaps in places with the lowest educational attainment within 10 years)</a:t>
            </a:r>
          </a:p>
          <a:p>
            <a:endParaRPr lang="en-US" sz="500" dirty="0" smtClean="0"/>
          </a:p>
          <a:p>
            <a:r>
              <a:rPr lang="en-US" sz="2400" b="1" dirty="0" smtClean="0">
                <a:solidFill>
                  <a:srgbClr val="FF6600"/>
                </a:solidFill>
              </a:rPr>
              <a:t>Average Number of Units-to-Degree </a:t>
            </a:r>
            <a:r>
              <a:rPr lang="en-US" sz="2400" dirty="0" smtClean="0"/>
              <a:t>(from 87 units to 79 units</a:t>
            </a:r>
            <a:endParaRPr lang="en-US" sz="2400"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0730" y="5198733"/>
            <a:ext cx="2843453" cy="13952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20725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2339102"/>
          </a:xfrm>
          <a:prstGeom prst="rect">
            <a:avLst/>
          </a:prstGeom>
          <a:noFill/>
        </p:spPr>
        <p:txBody>
          <a:bodyPr wrap="square" rtlCol="0">
            <a:spAutoFit/>
          </a:bodyPr>
          <a:lstStyle/>
          <a:p>
            <a:pPr algn="ctr"/>
            <a:r>
              <a:rPr lang="en-US" sz="6000" b="1" dirty="0" smtClean="0">
                <a:solidFill>
                  <a:schemeClr val="accent2"/>
                </a:solidFill>
              </a:rPr>
              <a:t>Objective 3.1</a:t>
            </a:r>
          </a:p>
          <a:p>
            <a:pPr algn="ctr"/>
            <a:endParaRPr lang="en-US" sz="1400" dirty="0">
              <a:solidFill>
                <a:schemeClr val="accent1">
                  <a:lumMod val="50000"/>
                </a:schemeClr>
              </a:solidFill>
            </a:endParaRPr>
          </a:p>
          <a:p>
            <a:pPr algn="ctr"/>
            <a:r>
              <a:rPr lang="en-US" sz="2400" dirty="0">
                <a:solidFill>
                  <a:schemeClr val="accent6"/>
                </a:solidFill>
              </a:rPr>
              <a:t>By 2021, increase the placement rates into transfer-level English by 10 percentage points and transfer-level math by 15 percentage points for targeted groups that fall below the District average. </a:t>
            </a:r>
            <a:endParaRPr lang="en-US" sz="2400" dirty="0" smtClean="0">
              <a:solidFill>
                <a:schemeClr val="accent6"/>
              </a:solidFill>
            </a:endParaRPr>
          </a:p>
        </p:txBody>
      </p:sp>
      <p:sp>
        <p:nvSpPr>
          <p:cNvPr id="3" name="TextBox 2"/>
          <p:cNvSpPr txBox="1"/>
          <p:nvPr/>
        </p:nvSpPr>
        <p:spPr>
          <a:xfrm>
            <a:off x="1047239" y="3503873"/>
            <a:ext cx="9963821" cy="2585323"/>
          </a:xfrm>
          <a:prstGeom prst="rect">
            <a:avLst/>
          </a:prstGeom>
          <a:noFill/>
        </p:spPr>
        <p:txBody>
          <a:bodyPr wrap="square" rtlCol="0">
            <a:spAutoFit/>
          </a:bodyPr>
          <a:lstStyle/>
          <a:p>
            <a:r>
              <a:rPr lang="en-US" sz="2400" dirty="0">
                <a:solidFill>
                  <a:schemeClr val="accent1">
                    <a:lumMod val="50000"/>
                  </a:schemeClr>
                </a:solidFill>
              </a:rPr>
              <a:t>Actions</a:t>
            </a:r>
          </a:p>
          <a:p>
            <a:pPr marL="285750" indent="-285750">
              <a:buFont typeface="Arial" panose="020B0604020202020204" pitchFamily="34" charset="0"/>
              <a:buChar char="•"/>
            </a:pPr>
            <a:r>
              <a:rPr lang="en-US" sz="2400" dirty="0">
                <a:solidFill>
                  <a:schemeClr val="accent1">
                    <a:lumMod val="50000"/>
                  </a:schemeClr>
                </a:solidFill>
              </a:rPr>
              <a:t>3.1.1 - Determine which groups fall below the District’s placement rates into transfer-level English and math.</a:t>
            </a:r>
          </a:p>
          <a:p>
            <a:r>
              <a:rPr lang="en-US" sz="2400" dirty="0">
                <a:solidFill>
                  <a:schemeClr val="accent1">
                    <a:lumMod val="50000"/>
                  </a:schemeClr>
                </a:solidFill>
              </a:rPr>
              <a:t> </a:t>
            </a:r>
          </a:p>
          <a:p>
            <a:pPr marL="285750" indent="-285750">
              <a:buFont typeface="Arial" panose="020B0604020202020204" pitchFamily="34" charset="0"/>
              <a:buChar char="•"/>
            </a:pPr>
            <a:r>
              <a:rPr lang="en-US" sz="2400" dirty="0">
                <a:solidFill>
                  <a:schemeClr val="accent1">
                    <a:lumMod val="50000"/>
                  </a:schemeClr>
                </a:solidFill>
              </a:rPr>
              <a:t>3.1.2 - Implement best practices to increase placement rates for targeted groups.</a:t>
            </a:r>
          </a:p>
          <a:p>
            <a:endParaRPr lang="en-US" dirty="0" smtClean="0">
              <a:solidFill>
                <a:schemeClr val="accent1">
                  <a:lumMod val="50000"/>
                </a:schemeClr>
              </a:solidFill>
            </a:endParaRPr>
          </a:p>
        </p:txBody>
      </p:sp>
    </p:spTree>
    <p:extLst>
      <p:ext uri="{BB962C8B-B14F-4D97-AF65-F5344CB8AC3E}">
        <p14:creationId xmlns:p14="http://schemas.microsoft.com/office/powerpoint/2010/main" val="3451273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70216" y="721363"/>
            <a:ext cx="11851566" cy="2215991"/>
          </a:xfrm>
          <a:prstGeom prst="rect">
            <a:avLst/>
          </a:prstGeom>
          <a:noFill/>
        </p:spPr>
        <p:txBody>
          <a:bodyPr wrap="square" rtlCol="0">
            <a:spAutoFit/>
          </a:bodyPr>
          <a:lstStyle/>
          <a:p>
            <a:pPr algn="ctr"/>
            <a:r>
              <a:rPr lang="en-US" sz="5400" b="1" dirty="0" smtClean="0">
                <a:solidFill>
                  <a:schemeClr val="accent2"/>
                </a:solidFill>
              </a:rPr>
              <a:t>Progress on Objective 3.1</a:t>
            </a:r>
          </a:p>
          <a:p>
            <a:pPr algn="ctr"/>
            <a:r>
              <a:rPr lang="en-US" sz="2400" dirty="0">
                <a:solidFill>
                  <a:schemeClr val="accent6"/>
                </a:solidFill>
              </a:rPr>
              <a:t>By 2021, increase the placement rates into transfer-level English by 10 percentage points and transfer-level math by 15 percentage points for targeted groups that fall below the District average. </a:t>
            </a:r>
          </a:p>
          <a:p>
            <a:pPr algn="ctr"/>
            <a:endParaRPr lang="en-US" sz="1200" dirty="0">
              <a:solidFill>
                <a:schemeClr val="accent1">
                  <a:lumMod val="50000"/>
                </a:schemeClr>
              </a:solidFill>
            </a:endParaRPr>
          </a:p>
        </p:txBody>
      </p:sp>
      <p:sp>
        <p:nvSpPr>
          <p:cNvPr id="3" name="TextBox 2"/>
          <p:cNvSpPr txBox="1"/>
          <p:nvPr/>
        </p:nvSpPr>
        <p:spPr>
          <a:xfrm>
            <a:off x="213948" y="2856414"/>
            <a:ext cx="11764102"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accent1">
                    <a:lumMod val="50000"/>
                  </a:schemeClr>
                </a:solidFill>
              </a:rPr>
              <a:t>Action 3.1.1 was included in the 2020-2021 actions and Action 3.1.2 was listed as ongoing.</a:t>
            </a:r>
          </a:p>
          <a:p>
            <a:pPr marL="742950" lvl="1" indent="-285750">
              <a:buFont typeface="Arial" panose="020B0604020202020204" pitchFamily="34" charset="0"/>
              <a:buChar char="•"/>
            </a:pPr>
            <a:r>
              <a:rPr lang="en-US" sz="2000" dirty="0" smtClean="0">
                <a:solidFill>
                  <a:schemeClr val="accent1">
                    <a:lumMod val="50000"/>
                  </a:schemeClr>
                </a:solidFill>
              </a:rPr>
              <a:t>AB 705 played a major role in the placement rates into transfer-level English and Math.  In compliance with AB 705, English increased by 40 percentage points and Math increased by 35 percentage points. </a:t>
            </a:r>
          </a:p>
          <a:p>
            <a:pPr marL="1200150" lvl="2" indent="-285750">
              <a:buFont typeface="Arial" panose="020B0604020202020204" pitchFamily="34" charset="0"/>
              <a:buChar char="•"/>
            </a:pPr>
            <a:r>
              <a:rPr lang="en-US" sz="2000" dirty="0" smtClean="0">
                <a:solidFill>
                  <a:schemeClr val="accent1">
                    <a:lumMod val="50000"/>
                  </a:schemeClr>
                </a:solidFill>
              </a:rPr>
              <a:t>These increases are exclusive to English and Math without support. </a:t>
            </a:r>
          </a:p>
        </p:txBody>
      </p:sp>
      <p:sp>
        <p:nvSpPr>
          <p:cNvPr id="4" name="TextBox 3"/>
          <p:cNvSpPr txBox="1"/>
          <p:nvPr/>
        </p:nvSpPr>
        <p:spPr>
          <a:xfrm>
            <a:off x="1501542" y="4252462"/>
            <a:ext cx="4022350" cy="1477328"/>
          </a:xfrm>
          <a:prstGeom prst="rect">
            <a:avLst/>
          </a:prstGeom>
          <a:noFill/>
        </p:spPr>
        <p:txBody>
          <a:bodyPr wrap="square" rtlCol="0">
            <a:spAutoFit/>
          </a:bodyPr>
          <a:lstStyle/>
          <a:p>
            <a:pPr marL="231775" lvl="2" indent="-231775">
              <a:buFont typeface="Arial" panose="020B0604020202020204" pitchFamily="34" charset="0"/>
              <a:buChar char="•"/>
            </a:pPr>
            <a:r>
              <a:rPr lang="en-US" dirty="0">
                <a:solidFill>
                  <a:schemeClr val="accent1">
                    <a:lumMod val="50000"/>
                  </a:schemeClr>
                </a:solidFill>
              </a:rPr>
              <a:t>English</a:t>
            </a:r>
          </a:p>
          <a:p>
            <a:pPr marL="461963" lvl="3" indent="-230188">
              <a:buFont typeface="Arial" panose="020B0604020202020204" pitchFamily="34" charset="0"/>
              <a:buChar char="•"/>
            </a:pPr>
            <a:r>
              <a:rPr lang="en-US" dirty="0">
                <a:solidFill>
                  <a:schemeClr val="accent1">
                    <a:lumMod val="50000"/>
                  </a:schemeClr>
                </a:solidFill>
              </a:rPr>
              <a:t>District average 41% - 81% (+40%)</a:t>
            </a:r>
          </a:p>
          <a:p>
            <a:pPr marL="461963" lvl="3" indent="-230188">
              <a:buFont typeface="Arial" panose="020B0604020202020204" pitchFamily="34" charset="0"/>
              <a:buChar char="•"/>
            </a:pPr>
            <a:r>
              <a:rPr lang="en-US" dirty="0">
                <a:solidFill>
                  <a:schemeClr val="accent1">
                    <a:lumMod val="50000"/>
                  </a:schemeClr>
                </a:solidFill>
              </a:rPr>
              <a:t>African American, 35%- 88%  (+53%)</a:t>
            </a:r>
          </a:p>
          <a:p>
            <a:pPr marL="461963" lvl="3" indent="-230188">
              <a:buFont typeface="Arial" panose="020B0604020202020204" pitchFamily="34" charset="0"/>
              <a:buChar char="•"/>
            </a:pPr>
            <a:r>
              <a:rPr lang="en-US" dirty="0">
                <a:solidFill>
                  <a:schemeClr val="accent1">
                    <a:lumMod val="50000"/>
                  </a:schemeClr>
                </a:solidFill>
              </a:rPr>
              <a:t>Hispanic, 36%-79%  (+43%)</a:t>
            </a:r>
          </a:p>
          <a:p>
            <a:pPr marL="461963" lvl="3" indent="-230188">
              <a:buFont typeface="Arial" panose="020B0604020202020204" pitchFamily="34" charset="0"/>
              <a:buChar char="•"/>
            </a:pPr>
            <a:r>
              <a:rPr lang="en-US" dirty="0">
                <a:solidFill>
                  <a:schemeClr val="accent1">
                    <a:lumMod val="50000"/>
                  </a:schemeClr>
                </a:solidFill>
              </a:rPr>
              <a:t>White, 56%-89%  (+33</a:t>
            </a:r>
            <a:r>
              <a:rPr lang="en-US" dirty="0" smtClean="0">
                <a:solidFill>
                  <a:schemeClr val="accent1">
                    <a:lumMod val="50000"/>
                  </a:schemeClr>
                </a:solidFill>
              </a:rPr>
              <a:t>%)</a:t>
            </a:r>
            <a:endParaRPr lang="en-US" dirty="0">
              <a:solidFill>
                <a:schemeClr val="accent1">
                  <a:lumMod val="50000"/>
                </a:schemeClr>
              </a:solidFill>
            </a:endParaRPr>
          </a:p>
        </p:txBody>
      </p:sp>
      <p:sp>
        <p:nvSpPr>
          <p:cNvPr id="6" name="TextBox 5"/>
          <p:cNvSpPr txBox="1"/>
          <p:nvPr/>
        </p:nvSpPr>
        <p:spPr>
          <a:xfrm>
            <a:off x="6487429" y="4256014"/>
            <a:ext cx="4052236" cy="1754326"/>
          </a:xfrm>
          <a:prstGeom prst="rect">
            <a:avLst/>
          </a:prstGeom>
          <a:noFill/>
        </p:spPr>
        <p:txBody>
          <a:bodyPr wrap="square" rtlCol="0">
            <a:spAutoFit/>
          </a:bodyPr>
          <a:lstStyle/>
          <a:p>
            <a:pPr marL="231775" lvl="2" indent="-231775">
              <a:buFont typeface="Arial" panose="020B0604020202020204" pitchFamily="34" charset="0"/>
              <a:buChar char="•"/>
            </a:pPr>
            <a:r>
              <a:rPr lang="en-US" dirty="0">
                <a:solidFill>
                  <a:schemeClr val="accent1">
                    <a:lumMod val="50000"/>
                  </a:schemeClr>
                </a:solidFill>
              </a:rPr>
              <a:t>Math </a:t>
            </a:r>
          </a:p>
          <a:p>
            <a:pPr marL="461963" lvl="3" indent="-230188">
              <a:buFont typeface="Arial" panose="020B0604020202020204" pitchFamily="34" charset="0"/>
              <a:buChar char="•"/>
            </a:pPr>
            <a:r>
              <a:rPr lang="en-US" dirty="0">
                <a:solidFill>
                  <a:schemeClr val="accent1">
                    <a:lumMod val="50000"/>
                  </a:schemeClr>
                </a:solidFill>
              </a:rPr>
              <a:t>District average 16% - 51% (+35%)</a:t>
            </a:r>
          </a:p>
          <a:p>
            <a:pPr marL="461963" lvl="3" indent="-230188">
              <a:buFont typeface="Arial" panose="020B0604020202020204" pitchFamily="34" charset="0"/>
              <a:buChar char="•"/>
            </a:pPr>
            <a:r>
              <a:rPr lang="en-US" dirty="0">
                <a:solidFill>
                  <a:schemeClr val="accent1">
                    <a:lumMod val="50000"/>
                  </a:schemeClr>
                </a:solidFill>
              </a:rPr>
              <a:t>African America, 10%-42%  (+32%)</a:t>
            </a:r>
          </a:p>
          <a:p>
            <a:pPr marL="461963" lvl="3" indent="-230188">
              <a:buFont typeface="Arial" panose="020B0604020202020204" pitchFamily="34" charset="0"/>
              <a:buChar char="•"/>
            </a:pPr>
            <a:r>
              <a:rPr lang="en-US" dirty="0">
                <a:solidFill>
                  <a:schemeClr val="accent1">
                    <a:lumMod val="50000"/>
                  </a:schemeClr>
                </a:solidFill>
              </a:rPr>
              <a:t>Hispanic, 13%-48%  (+35%)</a:t>
            </a:r>
          </a:p>
          <a:p>
            <a:pPr marL="461963" lvl="3" indent="-230188">
              <a:buFont typeface="Arial" panose="020B0604020202020204" pitchFamily="34" charset="0"/>
              <a:buChar char="•"/>
            </a:pPr>
            <a:r>
              <a:rPr lang="en-US" dirty="0">
                <a:solidFill>
                  <a:schemeClr val="accent1">
                    <a:lumMod val="50000"/>
                  </a:schemeClr>
                </a:solidFill>
              </a:rPr>
              <a:t>White, 22%-63%  (+41%)</a:t>
            </a:r>
          </a:p>
          <a:p>
            <a:endParaRPr lang="en-US" dirty="0"/>
          </a:p>
        </p:txBody>
      </p:sp>
      <p:sp>
        <p:nvSpPr>
          <p:cNvPr id="7" name="TextBox 6"/>
          <p:cNvSpPr txBox="1"/>
          <p:nvPr/>
        </p:nvSpPr>
        <p:spPr>
          <a:xfrm>
            <a:off x="213948" y="5910459"/>
            <a:ext cx="9942897" cy="67710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accent1">
                    <a:lumMod val="50000"/>
                  </a:schemeClr>
                </a:solidFill>
              </a:rPr>
              <a:t>Recommendation</a:t>
            </a:r>
            <a:r>
              <a:rPr lang="en-US" sz="2000" dirty="0">
                <a:solidFill>
                  <a:schemeClr val="accent1">
                    <a:lumMod val="50000"/>
                  </a:schemeClr>
                </a:solidFill>
              </a:rPr>
              <a:t>: </a:t>
            </a:r>
            <a:r>
              <a:rPr lang="en-US" sz="2000" dirty="0" smtClean="0">
                <a:solidFill>
                  <a:schemeClr val="accent1">
                    <a:lumMod val="50000"/>
                  </a:schemeClr>
                </a:solidFill>
              </a:rPr>
              <a:t>Remove </a:t>
            </a:r>
            <a:r>
              <a:rPr lang="en-US" sz="2000" dirty="0">
                <a:solidFill>
                  <a:schemeClr val="accent1">
                    <a:lumMod val="50000"/>
                  </a:schemeClr>
                </a:solidFill>
              </a:rPr>
              <a:t>3.1 (AB 705)</a:t>
            </a:r>
          </a:p>
          <a:p>
            <a:endParaRPr lang="en-US" dirty="0"/>
          </a:p>
        </p:txBody>
      </p:sp>
    </p:spTree>
    <p:extLst>
      <p:ext uri="{BB962C8B-B14F-4D97-AF65-F5344CB8AC3E}">
        <p14:creationId xmlns:p14="http://schemas.microsoft.com/office/powerpoint/2010/main" val="38874744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70216" y="721363"/>
            <a:ext cx="11851566" cy="2215991"/>
          </a:xfrm>
          <a:prstGeom prst="rect">
            <a:avLst/>
          </a:prstGeom>
          <a:noFill/>
        </p:spPr>
        <p:txBody>
          <a:bodyPr wrap="square" rtlCol="0">
            <a:spAutoFit/>
          </a:bodyPr>
          <a:lstStyle/>
          <a:p>
            <a:pPr algn="ctr"/>
            <a:r>
              <a:rPr lang="en-US" sz="5400" b="1" dirty="0" smtClean="0">
                <a:solidFill>
                  <a:schemeClr val="accent2"/>
                </a:solidFill>
              </a:rPr>
              <a:t>Progress on Objective 3.1</a:t>
            </a:r>
            <a:endParaRPr lang="en-US" sz="2000" dirty="0" smtClean="0"/>
          </a:p>
          <a:p>
            <a:pPr algn="ctr"/>
            <a:r>
              <a:rPr lang="en-US" sz="2800" dirty="0" smtClean="0">
                <a:solidFill>
                  <a:schemeClr val="accent6"/>
                </a:solidFill>
              </a:rPr>
              <a:t>By </a:t>
            </a:r>
            <a:r>
              <a:rPr lang="en-US" sz="2800" dirty="0">
                <a:solidFill>
                  <a:schemeClr val="accent6"/>
                </a:solidFill>
              </a:rPr>
              <a:t>2021, increase the placement rates into transfer-level English by 10 percentage points and transfer-level math by 15 percentage points for targeted groups that fall below the District average. </a:t>
            </a:r>
            <a:endParaRPr lang="en-US" sz="2800" dirty="0" smtClean="0">
              <a:solidFill>
                <a:schemeClr val="accent6"/>
              </a:solidFill>
            </a:endParaRPr>
          </a:p>
        </p:txBody>
      </p:sp>
      <p:pic>
        <p:nvPicPr>
          <p:cNvPr id="6" name="Picture 5"/>
          <p:cNvPicPr>
            <a:picLocks noChangeAspect="1"/>
          </p:cNvPicPr>
          <p:nvPr/>
        </p:nvPicPr>
        <p:blipFill rotWithShape="1">
          <a:blip r:embed="rId4"/>
          <a:srcRect l="58781" t="34375" r="20662" b="31286"/>
          <a:stretch/>
        </p:blipFill>
        <p:spPr>
          <a:xfrm>
            <a:off x="2560320" y="2937354"/>
            <a:ext cx="7071165" cy="3691139"/>
          </a:xfrm>
          <a:prstGeom prst="rect">
            <a:avLst/>
          </a:prstGeom>
        </p:spPr>
      </p:pic>
    </p:spTree>
    <p:extLst>
      <p:ext uri="{BB962C8B-B14F-4D97-AF65-F5344CB8AC3E}">
        <p14:creationId xmlns:p14="http://schemas.microsoft.com/office/powerpoint/2010/main" val="3869776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721057" y="802642"/>
            <a:ext cx="10703649" cy="2215991"/>
          </a:xfrm>
          <a:prstGeom prst="rect">
            <a:avLst/>
          </a:prstGeom>
          <a:noFill/>
        </p:spPr>
        <p:txBody>
          <a:bodyPr wrap="square" rtlCol="0">
            <a:spAutoFit/>
          </a:bodyPr>
          <a:lstStyle/>
          <a:p>
            <a:pPr algn="ctr"/>
            <a:r>
              <a:rPr lang="en-US" sz="5400" b="1" dirty="0" smtClean="0">
                <a:solidFill>
                  <a:schemeClr val="accent2"/>
                </a:solidFill>
              </a:rPr>
              <a:t>Objective 3.2</a:t>
            </a:r>
          </a:p>
          <a:p>
            <a:pPr algn="ctr"/>
            <a:endParaRPr lang="en-US" sz="1200" dirty="0">
              <a:solidFill>
                <a:schemeClr val="accent1">
                  <a:lumMod val="50000"/>
                </a:schemeClr>
              </a:solidFill>
            </a:endParaRPr>
          </a:p>
          <a:p>
            <a:pPr algn="ctr"/>
            <a:r>
              <a:rPr lang="en-US" sz="2400" dirty="0">
                <a:solidFill>
                  <a:schemeClr val="accent6"/>
                </a:solidFill>
              </a:rPr>
              <a:t>By 2021, increase the percentage of students in targeted groups who complete transfer-level English (by 10 percentage points) and transfer-level math (by 5 percentage points) within their first year. </a:t>
            </a:r>
            <a:endParaRPr lang="en-US" sz="2400" dirty="0" smtClean="0">
              <a:solidFill>
                <a:schemeClr val="accent6"/>
              </a:solidFill>
            </a:endParaRPr>
          </a:p>
        </p:txBody>
      </p:sp>
      <p:sp>
        <p:nvSpPr>
          <p:cNvPr id="3" name="TextBox 2"/>
          <p:cNvSpPr txBox="1"/>
          <p:nvPr/>
        </p:nvSpPr>
        <p:spPr>
          <a:xfrm>
            <a:off x="490620" y="3099912"/>
            <a:ext cx="11210758" cy="3323987"/>
          </a:xfrm>
          <a:prstGeom prst="rect">
            <a:avLst/>
          </a:prstGeom>
          <a:noFill/>
        </p:spPr>
        <p:txBody>
          <a:bodyPr wrap="square" rtlCol="0">
            <a:spAutoFit/>
          </a:bodyPr>
          <a:lstStyle/>
          <a:p>
            <a:pPr>
              <a:lnSpc>
                <a:spcPct val="150000"/>
              </a:lnSpc>
            </a:pPr>
            <a:r>
              <a:rPr lang="en-US" sz="2000" dirty="0" smtClean="0">
                <a:solidFill>
                  <a:schemeClr val="accent1">
                    <a:lumMod val="50000"/>
                  </a:schemeClr>
                </a:solidFill>
              </a:rPr>
              <a:t>Actions</a:t>
            </a:r>
          </a:p>
          <a:p>
            <a:pPr marL="285750" indent="-285750">
              <a:lnSpc>
                <a:spcPct val="150000"/>
              </a:lnSpc>
              <a:buFont typeface="Arial" panose="020B0604020202020204" pitchFamily="34" charset="0"/>
              <a:buChar char="•"/>
            </a:pPr>
            <a:r>
              <a:rPr lang="en-US" sz="2000" dirty="0">
                <a:solidFill>
                  <a:schemeClr val="accent1">
                    <a:lumMod val="50000"/>
                  </a:schemeClr>
                </a:solidFill>
              </a:rPr>
              <a:t>3.2.1 </a:t>
            </a:r>
            <a:r>
              <a:rPr lang="en-US" sz="2000" dirty="0" smtClean="0">
                <a:solidFill>
                  <a:schemeClr val="accent1">
                    <a:lumMod val="50000"/>
                  </a:schemeClr>
                </a:solidFill>
              </a:rPr>
              <a:t>- </a:t>
            </a:r>
            <a:r>
              <a:rPr lang="en-US" sz="2000" dirty="0">
                <a:solidFill>
                  <a:schemeClr val="accent1">
                    <a:lumMod val="50000"/>
                  </a:schemeClr>
                </a:solidFill>
              </a:rPr>
              <a:t>Determine which groups fall below the District’s completion rates in transfer-level English and math. </a:t>
            </a:r>
            <a:endParaRPr lang="en-US" sz="2000" dirty="0" smtClean="0">
              <a:solidFill>
                <a:schemeClr val="accent1">
                  <a:lumMod val="50000"/>
                </a:schemeClr>
              </a:solidFill>
            </a:endParaRPr>
          </a:p>
          <a:p>
            <a:pPr marL="285750" indent="-285750">
              <a:lnSpc>
                <a:spcPct val="150000"/>
              </a:lnSpc>
              <a:buFont typeface="Arial" panose="020B0604020202020204" pitchFamily="34" charset="0"/>
              <a:buChar char="•"/>
            </a:pPr>
            <a:r>
              <a:rPr lang="en-US" sz="2000" dirty="0">
                <a:solidFill>
                  <a:schemeClr val="accent1">
                    <a:lumMod val="50000"/>
                  </a:schemeClr>
                </a:solidFill>
              </a:rPr>
              <a:t>3.2.2 </a:t>
            </a:r>
            <a:r>
              <a:rPr lang="en-US" sz="2000" dirty="0" smtClean="0">
                <a:solidFill>
                  <a:schemeClr val="accent1">
                    <a:lumMod val="50000"/>
                  </a:schemeClr>
                </a:solidFill>
              </a:rPr>
              <a:t>- </a:t>
            </a:r>
            <a:r>
              <a:rPr lang="en-US" sz="2000" dirty="0">
                <a:solidFill>
                  <a:schemeClr val="accent1">
                    <a:lumMod val="50000"/>
                  </a:schemeClr>
                </a:solidFill>
              </a:rPr>
              <a:t>Implement best practices/interventions to increase completion rates for targeted student groups. </a:t>
            </a:r>
          </a:p>
          <a:p>
            <a:pPr marL="285750" indent="-285750">
              <a:lnSpc>
                <a:spcPct val="150000"/>
              </a:lnSpc>
              <a:buFont typeface="Arial" panose="020B0604020202020204" pitchFamily="34" charset="0"/>
              <a:buChar char="•"/>
            </a:pPr>
            <a:r>
              <a:rPr lang="en-US" sz="2000" dirty="0" smtClean="0">
                <a:solidFill>
                  <a:schemeClr val="accent1">
                    <a:lumMod val="50000"/>
                  </a:schemeClr>
                </a:solidFill>
              </a:rPr>
              <a:t>3.2.3 - Improve/increase </a:t>
            </a:r>
            <a:r>
              <a:rPr lang="en-US" sz="2000" dirty="0">
                <a:solidFill>
                  <a:schemeClr val="accent1">
                    <a:lumMod val="50000"/>
                  </a:schemeClr>
                </a:solidFill>
              </a:rPr>
              <a:t>collaboration between District faculty and feeder high school teachers to better align high school exit and college entry </a:t>
            </a:r>
            <a:r>
              <a:rPr lang="en-US" sz="2000" dirty="0" smtClean="0">
                <a:solidFill>
                  <a:schemeClr val="accent1">
                    <a:lumMod val="50000"/>
                  </a:schemeClr>
                </a:solidFill>
              </a:rPr>
              <a:t>standards.</a:t>
            </a:r>
          </a:p>
        </p:txBody>
      </p:sp>
    </p:spTree>
    <p:extLst>
      <p:ext uri="{BB962C8B-B14F-4D97-AF65-F5344CB8AC3E}">
        <p14:creationId xmlns:p14="http://schemas.microsoft.com/office/powerpoint/2010/main" val="10668596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776785" y="737091"/>
            <a:ext cx="10638427" cy="2215991"/>
          </a:xfrm>
          <a:prstGeom prst="rect">
            <a:avLst/>
          </a:prstGeom>
          <a:noFill/>
        </p:spPr>
        <p:txBody>
          <a:bodyPr wrap="square" rtlCol="0">
            <a:spAutoFit/>
          </a:bodyPr>
          <a:lstStyle/>
          <a:p>
            <a:pPr algn="ctr"/>
            <a:r>
              <a:rPr lang="en-US" sz="5400" b="1" dirty="0" smtClean="0">
                <a:solidFill>
                  <a:schemeClr val="accent2"/>
                </a:solidFill>
              </a:rPr>
              <a:t>Objective 3.2</a:t>
            </a:r>
          </a:p>
          <a:p>
            <a:pPr algn="ctr"/>
            <a:endParaRPr lang="en-US" sz="1200" dirty="0">
              <a:solidFill>
                <a:schemeClr val="accent1">
                  <a:lumMod val="50000"/>
                </a:schemeClr>
              </a:solidFill>
            </a:endParaRPr>
          </a:p>
          <a:p>
            <a:pPr algn="ctr"/>
            <a:r>
              <a:rPr lang="en-US" sz="2400" dirty="0">
                <a:solidFill>
                  <a:schemeClr val="accent6"/>
                </a:solidFill>
              </a:rPr>
              <a:t>By 2021, increase the percentage of students in targeted groups who complete transfer-level English (by 10 percentage points) and transfer-level math (by 5 percentage points) within their first year. </a:t>
            </a:r>
            <a:endParaRPr lang="en-US" sz="2400" dirty="0" smtClean="0">
              <a:solidFill>
                <a:schemeClr val="accent6"/>
              </a:solidFill>
            </a:endParaRPr>
          </a:p>
        </p:txBody>
      </p:sp>
      <p:sp>
        <p:nvSpPr>
          <p:cNvPr id="4" name="Rectangle 3"/>
          <p:cNvSpPr/>
          <p:nvPr/>
        </p:nvSpPr>
        <p:spPr>
          <a:xfrm>
            <a:off x="658367" y="3065992"/>
            <a:ext cx="10593565" cy="923330"/>
          </a:xfrm>
          <a:prstGeom prst="rect">
            <a:avLst/>
          </a:prstGeom>
        </p:spPr>
        <p:txBody>
          <a:bodyPr wrap="square">
            <a:spAutoFit/>
          </a:bodyPr>
          <a:lstStyle/>
          <a:p>
            <a:pPr marL="285750" indent="-285750">
              <a:buFont typeface="Arial" panose="020B0604020202020204" pitchFamily="34" charset="0"/>
              <a:buChar char="•"/>
            </a:pPr>
            <a:r>
              <a:rPr lang="en-US" dirty="0" smtClean="0">
                <a:solidFill>
                  <a:schemeClr val="accent1">
                    <a:lumMod val="50000"/>
                  </a:schemeClr>
                </a:solidFill>
              </a:rPr>
              <a:t>Action 3.2.1 was completed, Action 3.2.2 is ongoing, and Action 3.2.3 was included in the 2020-2021 actions.</a:t>
            </a:r>
          </a:p>
          <a:p>
            <a:pPr marL="742950" lvl="1" indent="-285750">
              <a:buFont typeface="Arial" panose="020B0604020202020204" pitchFamily="34" charset="0"/>
              <a:buChar char="•"/>
            </a:pPr>
            <a:r>
              <a:rPr lang="en-US" dirty="0" smtClean="0">
                <a:solidFill>
                  <a:schemeClr val="accent1">
                    <a:lumMod val="50000"/>
                  </a:schemeClr>
                </a:solidFill>
              </a:rPr>
              <a:t>AB </a:t>
            </a:r>
            <a:r>
              <a:rPr lang="en-US" dirty="0">
                <a:solidFill>
                  <a:schemeClr val="accent1">
                    <a:lumMod val="50000"/>
                  </a:schemeClr>
                </a:solidFill>
              </a:rPr>
              <a:t>705 played a major role in the </a:t>
            </a:r>
            <a:r>
              <a:rPr lang="en-US" dirty="0" smtClean="0">
                <a:solidFill>
                  <a:schemeClr val="accent1">
                    <a:lumMod val="50000"/>
                  </a:schemeClr>
                </a:solidFill>
              </a:rPr>
              <a:t>completion </a:t>
            </a:r>
            <a:r>
              <a:rPr lang="en-US" dirty="0">
                <a:solidFill>
                  <a:schemeClr val="accent1">
                    <a:lumMod val="50000"/>
                  </a:schemeClr>
                </a:solidFill>
              </a:rPr>
              <a:t>rates </a:t>
            </a:r>
            <a:r>
              <a:rPr lang="en-US" dirty="0" smtClean="0">
                <a:solidFill>
                  <a:schemeClr val="accent1">
                    <a:lumMod val="50000"/>
                  </a:schemeClr>
                </a:solidFill>
              </a:rPr>
              <a:t>for </a:t>
            </a:r>
            <a:r>
              <a:rPr lang="en-US" dirty="0">
                <a:solidFill>
                  <a:schemeClr val="accent1">
                    <a:lumMod val="50000"/>
                  </a:schemeClr>
                </a:solidFill>
              </a:rPr>
              <a:t>transfer-level English and Math.  In compliance with AB 705, English increased by </a:t>
            </a:r>
            <a:r>
              <a:rPr lang="en-US" dirty="0" smtClean="0">
                <a:solidFill>
                  <a:schemeClr val="accent1">
                    <a:lumMod val="50000"/>
                  </a:schemeClr>
                </a:solidFill>
              </a:rPr>
              <a:t>11 </a:t>
            </a:r>
            <a:r>
              <a:rPr lang="en-US" dirty="0">
                <a:solidFill>
                  <a:schemeClr val="accent1">
                    <a:lumMod val="50000"/>
                  </a:schemeClr>
                </a:solidFill>
              </a:rPr>
              <a:t>percentage points and Math increased by </a:t>
            </a:r>
            <a:r>
              <a:rPr lang="en-US" dirty="0" smtClean="0">
                <a:solidFill>
                  <a:schemeClr val="accent1">
                    <a:lumMod val="50000"/>
                  </a:schemeClr>
                </a:solidFill>
              </a:rPr>
              <a:t>16 </a:t>
            </a:r>
            <a:r>
              <a:rPr lang="en-US" dirty="0">
                <a:solidFill>
                  <a:schemeClr val="accent1">
                    <a:lumMod val="50000"/>
                  </a:schemeClr>
                </a:solidFill>
              </a:rPr>
              <a:t>percentage points. </a:t>
            </a:r>
          </a:p>
        </p:txBody>
      </p:sp>
      <p:sp>
        <p:nvSpPr>
          <p:cNvPr id="3" name="TextBox 2"/>
          <p:cNvSpPr txBox="1"/>
          <p:nvPr/>
        </p:nvSpPr>
        <p:spPr>
          <a:xfrm>
            <a:off x="658367" y="5766212"/>
            <a:ext cx="9519386"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accent1">
                    <a:lumMod val="50000"/>
                  </a:schemeClr>
                </a:solidFill>
              </a:rPr>
              <a:t>Recommendation</a:t>
            </a:r>
            <a:r>
              <a:rPr lang="en-US" dirty="0">
                <a:solidFill>
                  <a:schemeClr val="accent1">
                    <a:lumMod val="50000"/>
                  </a:schemeClr>
                </a:solidFill>
              </a:rPr>
              <a:t>: </a:t>
            </a:r>
            <a:r>
              <a:rPr lang="en-US" dirty="0" smtClean="0">
                <a:solidFill>
                  <a:schemeClr val="accent1">
                    <a:lumMod val="50000"/>
                  </a:schemeClr>
                </a:solidFill>
              </a:rPr>
              <a:t>Revise 3.2</a:t>
            </a:r>
            <a:endParaRPr lang="en-US" dirty="0">
              <a:solidFill>
                <a:schemeClr val="accent1">
                  <a:lumMod val="50000"/>
                </a:schemeClr>
              </a:solidFill>
            </a:endParaRPr>
          </a:p>
        </p:txBody>
      </p:sp>
      <p:sp>
        <p:nvSpPr>
          <p:cNvPr id="6" name="TextBox 5"/>
          <p:cNvSpPr txBox="1"/>
          <p:nvPr/>
        </p:nvSpPr>
        <p:spPr>
          <a:xfrm>
            <a:off x="1405288" y="4102232"/>
            <a:ext cx="5008746" cy="1477328"/>
          </a:xfrm>
          <a:prstGeom prst="rect">
            <a:avLst/>
          </a:prstGeom>
          <a:noFill/>
        </p:spPr>
        <p:txBody>
          <a:bodyPr wrap="square" rtlCol="0">
            <a:spAutoFit/>
          </a:bodyPr>
          <a:lstStyle/>
          <a:p>
            <a:pPr marL="231775" lvl="1" indent="-231775">
              <a:buFont typeface="Arial" panose="020B0604020202020204" pitchFamily="34" charset="0"/>
              <a:buChar char="•"/>
            </a:pPr>
            <a:r>
              <a:rPr lang="en-US" dirty="0">
                <a:solidFill>
                  <a:schemeClr val="accent1">
                    <a:lumMod val="50000"/>
                  </a:schemeClr>
                </a:solidFill>
              </a:rPr>
              <a:t>English (18-19)</a:t>
            </a:r>
          </a:p>
          <a:p>
            <a:pPr marL="461963" lvl="2" indent="-230188">
              <a:buFont typeface="Arial" panose="020B0604020202020204" pitchFamily="34" charset="0"/>
              <a:buChar char="•"/>
            </a:pPr>
            <a:r>
              <a:rPr lang="en-US" dirty="0">
                <a:solidFill>
                  <a:schemeClr val="accent1">
                    <a:lumMod val="50000"/>
                  </a:schemeClr>
                </a:solidFill>
              </a:rPr>
              <a:t>District average 38% - 49% (+11%)</a:t>
            </a:r>
          </a:p>
          <a:p>
            <a:pPr marL="461963" lvl="2" indent="-230188">
              <a:buFont typeface="Arial" panose="020B0604020202020204" pitchFamily="34" charset="0"/>
              <a:buChar char="•"/>
            </a:pPr>
            <a:r>
              <a:rPr lang="en-US" dirty="0">
                <a:solidFill>
                  <a:schemeClr val="accent1">
                    <a:lumMod val="50000"/>
                  </a:schemeClr>
                </a:solidFill>
              </a:rPr>
              <a:t>African American, 14%- 42%  (+28%)</a:t>
            </a:r>
          </a:p>
          <a:p>
            <a:pPr marL="461963" lvl="2" indent="-230188">
              <a:buFont typeface="Arial" panose="020B0604020202020204" pitchFamily="34" charset="0"/>
              <a:buChar char="•"/>
            </a:pPr>
            <a:r>
              <a:rPr lang="en-US" dirty="0">
                <a:solidFill>
                  <a:schemeClr val="accent1">
                    <a:lumMod val="50000"/>
                  </a:schemeClr>
                </a:solidFill>
              </a:rPr>
              <a:t>Hispanic, 36%-49%  (+13%)</a:t>
            </a:r>
          </a:p>
          <a:p>
            <a:pPr marL="461963" lvl="2" indent="-230188">
              <a:buFont typeface="Arial" panose="020B0604020202020204" pitchFamily="34" charset="0"/>
              <a:buChar char="•"/>
            </a:pPr>
            <a:r>
              <a:rPr lang="en-US" dirty="0">
                <a:solidFill>
                  <a:schemeClr val="accent1">
                    <a:lumMod val="50000"/>
                  </a:schemeClr>
                </a:solidFill>
              </a:rPr>
              <a:t>White, 46%-54%  (+8</a:t>
            </a:r>
            <a:r>
              <a:rPr lang="en-US" dirty="0" smtClean="0">
                <a:solidFill>
                  <a:schemeClr val="accent1">
                    <a:lumMod val="50000"/>
                  </a:schemeClr>
                </a:solidFill>
              </a:rPr>
              <a:t>%)</a:t>
            </a:r>
            <a:endParaRPr lang="en-US" dirty="0">
              <a:solidFill>
                <a:schemeClr val="accent1">
                  <a:lumMod val="50000"/>
                </a:schemeClr>
              </a:solidFill>
            </a:endParaRPr>
          </a:p>
        </p:txBody>
      </p:sp>
      <p:sp>
        <p:nvSpPr>
          <p:cNvPr id="7" name="TextBox 6"/>
          <p:cNvSpPr txBox="1"/>
          <p:nvPr/>
        </p:nvSpPr>
        <p:spPr>
          <a:xfrm>
            <a:off x="6095998" y="4102232"/>
            <a:ext cx="4674671" cy="1477328"/>
          </a:xfrm>
          <a:prstGeom prst="rect">
            <a:avLst/>
          </a:prstGeom>
          <a:noFill/>
        </p:spPr>
        <p:txBody>
          <a:bodyPr wrap="square" rtlCol="0">
            <a:spAutoFit/>
          </a:bodyPr>
          <a:lstStyle/>
          <a:p>
            <a:pPr marL="231775" lvl="1" indent="-231775">
              <a:buFont typeface="Arial" panose="020B0604020202020204" pitchFamily="34" charset="0"/>
              <a:buChar char="•"/>
            </a:pPr>
            <a:r>
              <a:rPr lang="en-US" dirty="0">
                <a:solidFill>
                  <a:schemeClr val="accent1">
                    <a:lumMod val="50000"/>
                  </a:schemeClr>
                </a:solidFill>
              </a:rPr>
              <a:t>Math  (18-19)</a:t>
            </a:r>
          </a:p>
          <a:p>
            <a:pPr marL="461963" lvl="2" indent="-230188">
              <a:buFont typeface="Arial" panose="020B0604020202020204" pitchFamily="34" charset="0"/>
              <a:buChar char="•"/>
            </a:pPr>
            <a:r>
              <a:rPr lang="en-US" dirty="0">
                <a:solidFill>
                  <a:schemeClr val="accent1">
                    <a:lumMod val="50000"/>
                  </a:schemeClr>
                </a:solidFill>
              </a:rPr>
              <a:t>District average 15% - 31% (+16%)</a:t>
            </a:r>
          </a:p>
          <a:p>
            <a:pPr marL="461963" lvl="2" indent="-230188">
              <a:buFont typeface="Arial" panose="020B0604020202020204" pitchFamily="34" charset="0"/>
              <a:buChar char="•"/>
            </a:pPr>
            <a:r>
              <a:rPr lang="en-US" dirty="0">
                <a:solidFill>
                  <a:schemeClr val="accent1">
                    <a:lumMod val="50000"/>
                  </a:schemeClr>
                </a:solidFill>
              </a:rPr>
              <a:t>African America, 5%-30%  (+25%)</a:t>
            </a:r>
          </a:p>
          <a:p>
            <a:pPr marL="461963" lvl="2" indent="-230188">
              <a:buFont typeface="Arial" panose="020B0604020202020204" pitchFamily="34" charset="0"/>
              <a:buChar char="•"/>
            </a:pPr>
            <a:r>
              <a:rPr lang="en-US" dirty="0">
                <a:solidFill>
                  <a:schemeClr val="accent1">
                    <a:lumMod val="50000"/>
                  </a:schemeClr>
                </a:solidFill>
              </a:rPr>
              <a:t>Hispanic, 14%-31%  (+17%)</a:t>
            </a:r>
          </a:p>
          <a:p>
            <a:pPr marL="461963" lvl="2" indent="-230188">
              <a:buFont typeface="Arial" panose="020B0604020202020204" pitchFamily="34" charset="0"/>
              <a:buChar char="•"/>
            </a:pPr>
            <a:r>
              <a:rPr lang="en-US" dirty="0">
                <a:solidFill>
                  <a:schemeClr val="accent1">
                    <a:lumMod val="50000"/>
                  </a:schemeClr>
                </a:solidFill>
              </a:rPr>
              <a:t>White, 19%-33%  (+14</a:t>
            </a:r>
            <a:r>
              <a:rPr lang="en-US" dirty="0" smtClean="0">
                <a:solidFill>
                  <a:schemeClr val="accent1">
                    <a:lumMod val="50000"/>
                  </a:schemeClr>
                </a:solidFill>
              </a:rPr>
              <a:t>%)</a:t>
            </a:r>
            <a:endParaRPr lang="en-US" dirty="0">
              <a:solidFill>
                <a:schemeClr val="accent1">
                  <a:lumMod val="50000"/>
                </a:schemeClr>
              </a:solidFill>
            </a:endParaRPr>
          </a:p>
        </p:txBody>
      </p:sp>
    </p:spTree>
    <p:extLst>
      <p:ext uri="{BB962C8B-B14F-4D97-AF65-F5344CB8AC3E}">
        <p14:creationId xmlns:p14="http://schemas.microsoft.com/office/powerpoint/2010/main" val="40618339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70216" y="721363"/>
            <a:ext cx="11851566" cy="3477875"/>
          </a:xfrm>
          <a:prstGeom prst="rect">
            <a:avLst/>
          </a:prstGeom>
          <a:noFill/>
        </p:spPr>
        <p:txBody>
          <a:bodyPr wrap="square" rtlCol="0">
            <a:spAutoFit/>
          </a:bodyPr>
          <a:lstStyle/>
          <a:p>
            <a:pPr algn="ctr"/>
            <a:r>
              <a:rPr lang="en-US" sz="5400" b="1" dirty="0" smtClean="0">
                <a:solidFill>
                  <a:schemeClr val="accent2"/>
                </a:solidFill>
              </a:rPr>
              <a:t>Progress on Objective 3.2</a:t>
            </a:r>
          </a:p>
          <a:p>
            <a:endParaRPr lang="en-US" dirty="0" smtClean="0"/>
          </a:p>
          <a:p>
            <a:pPr algn="ctr"/>
            <a:r>
              <a:rPr lang="en-US" sz="2400" dirty="0" smtClean="0">
                <a:solidFill>
                  <a:schemeClr val="accent6"/>
                </a:solidFill>
              </a:rPr>
              <a:t>By </a:t>
            </a:r>
            <a:r>
              <a:rPr lang="en-US" sz="2400" dirty="0">
                <a:solidFill>
                  <a:schemeClr val="accent6"/>
                </a:solidFill>
              </a:rPr>
              <a:t>2021, increase the percentage of students in targeted groups who complete transfer-level English (by 10 percentage points) and transfer-level math (by 5 percentage points) within their first year. </a:t>
            </a:r>
          </a:p>
          <a:p>
            <a:pPr algn="ctr"/>
            <a:endParaRPr lang="en-US" sz="2000" dirty="0" smtClean="0">
              <a:solidFill>
                <a:srgbClr val="92D050"/>
              </a:solidFill>
            </a:endParaRPr>
          </a:p>
          <a:p>
            <a:pPr algn="ctr"/>
            <a:endParaRPr lang="en-US" sz="2000" dirty="0">
              <a:solidFill>
                <a:srgbClr val="92D050"/>
              </a:solidFill>
            </a:endParaRPr>
          </a:p>
          <a:p>
            <a:pPr algn="ctr"/>
            <a:endParaRPr lang="en-US" sz="1200" dirty="0" smtClean="0">
              <a:solidFill>
                <a:schemeClr val="accent1">
                  <a:lumMod val="50000"/>
                </a:schemeClr>
              </a:solidFill>
            </a:endParaRPr>
          </a:p>
          <a:p>
            <a:pPr algn="ctr"/>
            <a:endParaRPr lang="en-US" sz="1200" dirty="0" smtClean="0">
              <a:solidFill>
                <a:schemeClr val="accent1">
                  <a:lumMod val="50000"/>
                </a:schemeClr>
              </a:solidFill>
            </a:endParaRPr>
          </a:p>
          <a:p>
            <a:pPr algn="ctr"/>
            <a:endParaRPr lang="en-US" sz="1200" dirty="0">
              <a:solidFill>
                <a:schemeClr val="accent1">
                  <a:lumMod val="50000"/>
                </a:schemeClr>
              </a:solidFill>
            </a:endParaRPr>
          </a:p>
        </p:txBody>
      </p:sp>
      <p:pic>
        <p:nvPicPr>
          <p:cNvPr id="3" name="Picture 2"/>
          <p:cNvPicPr>
            <a:picLocks noChangeAspect="1"/>
          </p:cNvPicPr>
          <p:nvPr/>
        </p:nvPicPr>
        <p:blipFill rotWithShape="1">
          <a:blip r:embed="rId4"/>
          <a:srcRect l="59501" t="23568" r="20223" b="37429"/>
          <a:stretch/>
        </p:blipFill>
        <p:spPr>
          <a:xfrm>
            <a:off x="2896254" y="2945331"/>
            <a:ext cx="6389398" cy="3840790"/>
          </a:xfrm>
          <a:prstGeom prst="rect">
            <a:avLst/>
          </a:prstGeom>
        </p:spPr>
      </p:pic>
    </p:spTree>
    <p:extLst>
      <p:ext uri="{BB962C8B-B14F-4D97-AF65-F5344CB8AC3E}">
        <p14:creationId xmlns:p14="http://schemas.microsoft.com/office/powerpoint/2010/main" val="39943726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829460" y="721363"/>
            <a:ext cx="10533077" cy="5847755"/>
          </a:xfrm>
          <a:prstGeom prst="rect">
            <a:avLst/>
          </a:prstGeom>
          <a:noFill/>
        </p:spPr>
        <p:txBody>
          <a:bodyPr wrap="square" rtlCol="0">
            <a:spAutoFit/>
          </a:bodyPr>
          <a:lstStyle/>
          <a:p>
            <a:pPr algn="ctr"/>
            <a:r>
              <a:rPr lang="en-US" sz="5400" b="1" dirty="0" smtClean="0">
                <a:solidFill>
                  <a:schemeClr val="accent2"/>
                </a:solidFill>
              </a:rPr>
              <a:t>Considerations for Objective 3</a:t>
            </a:r>
            <a:endParaRPr lang="en-US" sz="2000" dirty="0" smtClean="0"/>
          </a:p>
          <a:p>
            <a:endParaRPr lang="en-US" sz="2000" dirty="0" smtClean="0">
              <a:solidFill>
                <a:schemeClr val="accent6"/>
              </a:solidFill>
            </a:endParaRPr>
          </a:p>
          <a:p>
            <a:r>
              <a:rPr lang="en-US" sz="2000" dirty="0" smtClean="0">
                <a:solidFill>
                  <a:schemeClr val="accent6"/>
                </a:solidFill>
              </a:rPr>
              <a:t>3.1 - By </a:t>
            </a:r>
            <a:r>
              <a:rPr lang="en-US" sz="2000" dirty="0">
                <a:solidFill>
                  <a:schemeClr val="accent6"/>
                </a:solidFill>
              </a:rPr>
              <a:t>2021, increase the placement rates into transfer-level English by 10 percentage points and transfer-level math by 15 percentage points for targeted groups that fall below the District average. </a:t>
            </a:r>
          </a:p>
          <a:p>
            <a:endParaRPr lang="en-US" sz="2000" dirty="0" smtClean="0">
              <a:solidFill>
                <a:schemeClr val="accent6"/>
              </a:solidFill>
            </a:endParaRPr>
          </a:p>
          <a:p>
            <a:r>
              <a:rPr lang="en-US" sz="2000" dirty="0" smtClean="0">
                <a:solidFill>
                  <a:schemeClr val="accent6"/>
                </a:solidFill>
              </a:rPr>
              <a:t>3.2 - By </a:t>
            </a:r>
            <a:r>
              <a:rPr lang="en-US" sz="2000" dirty="0">
                <a:solidFill>
                  <a:schemeClr val="accent6"/>
                </a:solidFill>
              </a:rPr>
              <a:t>2021, increase the percentage of students in targeted groups who complete transfer-level English (by 10 percentage points) and transfer-level math (by 5 percentage points) within their first year.</a:t>
            </a:r>
            <a:r>
              <a:rPr lang="en-US" sz="2000" dirty="0"/>
              <a:t> </a:t>
            </a:r>
            <a:endParaRPr lang="en-US" sz="2000" dirty="0">
              <a:solidFill>
                <a:srgbClr val="92D050"/>
              </a:solidFill>
            </a:endParaRPr>
          </a:p>
          <a:p>
            <a:pPr algn="ctr"/>
            <a:endParaRPr lang="en-US" sz="2400" dirty="0" smtClean="0">
              <a:solidFill>
                <a:srgbClr val="92D050"/>
              </a:solidFill>
            </a:endParaRPr>
          </a:p>
          <a:p>
            <a:pPr marL="800100" lvl="1" indent="-342900">
              <a:buFont typeface="Arial" panose="020B0604020202020204" pitchFamily="34" charset="0"/>
              <a:buChar char="•"/>
            </a:pPr>
            <a:r>
              <a:rPr lang="en-US" sz="2400" dirty="0" smtClean="0">
                <a:solidFill>
                  <a:schemeClr val="accent1">
                    <a:lumMod val="50000"/>
                  </a:schemeClr>
                </a:solidFill>
              </a:rPr>
              <a:t>COVID-19</a:t>
            </a:r>
          </a:p>
          <a:p>
            <a:pPr marL="800100" lvl="1" indent="-342900">
              <a:buFont typeface="Arial" panose="020B0604020202020204" pitchFamily="34" charset="0"/>
              <a:buChar char="•"/>
            </a:pPr>
            <a:r>
              <a:rPr lang="en-US" sz="2400" dirty="0" smtClean="0">
                <a:solidFill>
                  <a:schemeClr val="accent1">
                    <a:lumMod val="50000"/>
                  </a:schemeClr>
                </a:solidFill>
              </a:rPr>
              <a:t>Online Learning</a:t>
            </a:r>
          </a:p>
          <a:p>
            <a:pPr marL="800100" lvl="1" indent="-342900">
              <a:buFont typeface="Arial" panose="020B0604020202020204" pitchFamily="34" charset="0"/>
              <a:buChar char="•"/>
            </a:pPr>
            <a:r>
              <a:rPr lang="en-US" sz="2400" dirty="0" smtClean="0">
                <a:solidFill>
                  <a:schemeClr val="accent1">
                    <a:lumMod val="50000"/>
                  </a:schemeClr>
                </a:solidFill>
              </a:rPr>
              <a:t>Social Climate</a:t>
            </a:r>
          </a:p>
          <a:p>
            <a:pPr marL="800100" lvl="1" indent="-342900">
              <a:buFont typeface="Arial" panose="020B0604020202020204" pitchFamily="34" charset="0"/>
              <a:buChar char="•"/>
            </a:pPr>
            <a:r>
              <a:rPr lang="en-US" sz="2400" dirty="0" smtClean="0">
                <a:solidFill>
                  <a:schemeClr val="accent1">
                    <a:lumMod val="50000"/>
                  </a:schemeClr>
                </a:solidFill>
              </a:rPr>
              <a:t>Equity Plan</a:t>
            </a:r>
          </a:p>
          <a:p>
            <a:pPr marL="800100" lvl="1" indent="-342900">
              <a:buFont typeface="Arial" panose="020B0604020202020204" pitchFamily="34" charset="0"/>
              <a:buChar char="•"/>
            </a:pPr>
            <a:r>
              <a:rPr lang="en-US" sz="2400" dirty="0" smtClean="0">
                <a:solidFill>
                  <a:schemeClr val="accent1">
                    <a:lumMod val="50000"/>
                  </a:schemeClr>
                </a:solidFill>
              </a:rPr>
              <a:t>Vision for Success</a:t>
            </a:r>
          </a:p>
          <a:p>
            <a:pPr marL="800100" lvl="1" indent="-342900">
              <a:buFont typeface="Arial" panose="020B0604020202020204" pitchFamily="34" charset="0"/>
              <a:buChar char="•"/>
            </a:pPr>
            <a:r>
              <a:rPr lang="en-US" sz="2400" dirty="0" smtClean="0">
                <a:solidFill>
                  <a:schemeClr val="accent1">
                    <a:lumMod val="50000"/>
                  </a:schemeClr>
                </a:solidFill>
              </a:rPr>
              <a:t>Other relevant efforts for Equity</a:t>
            </a:r>
            <a:endParaRPr lang="en-US" sz="2400" dirty="0">
              <a:solidFill>
                <a:schemeClr val="accent1">
                  <a:lumMod val="50000"/>
                </a:schemeClr>
              </a:solidFill>
            </a:endParaRPr>
          </a:p>
          <a:p>
            <a:pPr algn="ctr"/>
            <a:endParaRPr lang="en-US" sz="1200" dirty="0">
              <a:solidFill>
                <a:schemeClr val="accent1">
                  <a:lumMod val="50000"/>
                </a:schemeClr>
              </a:solidFill>
            </a:endParaRPr>
          </a:p>
        </p:txBody>
      </p:sp>
    </p:spTree>
    <p:extLst>
      <p:ext uri="{BB962C8B-B14F-4D97-AF65-F5344CB8AC3E}">
        <p14:creationId xmlns:p14="http://schemas.microsoft.com/office/powerpoint/2010/main" val="23421058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5422899" y="1380066"/>
            <a:ext cx="6239933" cy="4555093"/>
          </a:xfrm>
          <a:prstGeom prst="rect">
            <a:avLst/>
          </a:prstGeom>
          <a:noFill/>
        </p:spPr>
        <p:txBody>
          <a:bodyPr wrap="square" rtlCol="0">
            <a:spAutoFit/>
          </a:bodyPr>
          <a:lstStyle/>
          <a:p>
            <a:pPr algn="ctr"/>
            <a:r>
              <a:rPr lang="en-US" sz="8800" b="1" dirty="0" smtClean="0">
                <a:solidFill>
                  <a:schemeClr val="accent2"/>
                </a:solidFill>
              </a:rPr>
              <a:t>Goal 3</a:t>
            </a:r>
          </a:p>
          <a:p>
            <a:pPr algn="ctr"/>
            <a:r>
              <a:rPr lang="en-US" sz="8800" b="1" dirty="0" smtClean="0">
                <a:solidFill>
                  <a:srgbClr val="92D050"/>
                </a:solidFill>
              </a:rPr>
              <a:t>Q&amp;A Session</a:t>
            </a:r>
          </a:p>
          <a:p>
            <a:pPr algn="ctr"/>
            <a:endParaRPr lang="en-US" dirty="0">
              <a:solidFill>
                <a:schemeClr val="accent1">
                  <a:lumMod val="50000"/>
                </a:schemeClr>
              </a:solidFill>
            </a:endParaRPr>
          </a:p>
          <a:p>
            <a:pPr algn="ctr"/>
            <a:r>
              <a:rPr lang="en-US" sz="3200" dirty="0" smtClean="0">
                <a:solidFill>
                  <a:schemeClr val="accent1">
                    <a:lumMod val="50000"/>
                  </a:schemeClr>
                </a:solidFill>
              </a:rPr>
              <a:t>Please type your questions </a:t>
            </a:r>
          </a:p>
          <a:p>
            <a:pPr algn="ctr"/>
            <a:r>
              <a:rPr lang="en-US" sz="3200" dirty="0" smtClean="0">
                <a:solidFill>
                  <a:schemeClr val="accent1">
                    <a:lumMod val="50000"/>
                  </a:schemeClr>
                </a:solidFill>
              </a:rPr>
              <a:t>in the chat and the presenters </a:t>
            </a:r>
          </a:p>
          <a:p>
            <a:pPr algn="ctr"/>
            <a:r>
              <a:rPr lang="en-US" sz="3200" dirty="0" smtClean="0">
                <a:solidFill>
                  <a:schemeClr val="accent1">
                    <a:lumMod val="50000"/>
                  </a:schemeClr>
                </a:solidFill>
              </a:rPr>
              <a:t>will answer them aloud.</a:t>
            </a:r>
          </a:p>
        </p:txBody>
      </p:sp>
      <p:pic>
        <p:nvPicPr>
          <p:cNvPr id="5122" name="Picture 2" descr="Hosta So Sweet sturdy plant id tag with description, picture, and plant care  information"/>
          <p:cNvPicPr>
            <a:picLocks noChangeAspect="1" noChangeArrowheads="1"/>
          </p:cNvPicPr>
          <p:nvPr/>
        </p:nvPicPr>
        <p:blipFill rotWithShape="1">
          <a:blip r:embed="rId4">
            <a:extLst>
              <a:ext uri="{28A0092B-C50C-407E-A947-70E740481C1C}">
                <a14:useLocalDpi xmlns:a14="http://schemas.microsoft.com/office/drawing/2010/main" val="0"/>
              </a:ext>
            </a:extLst>
          </a:blip>
          <a:srcRect l="50525" r="11203"/>
          <a:stretch/>
        </p:blipFill>
        <p:spPr bwMode="auto">
          <a:xfrm>
            <a:off x="18777" y="1703496"/>
            <a:ext cx="1727201" cy="451300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chillea Moonshine sturdy plant id tag with description, picture, and plant  care information"/>
          <p:cNvPicPr>
            <a:picLocks noChangeAspect="1" noChangeArrowheads="1"/>
          </p:cNvPicPr>
          <p:nvPr/>
        </p:nvPicPr>
        <p:blipFill rotWithShape="1">
          <a:blip r:embed="rId5">
            <a:extLst>
              <a:ext uri="{28A0092B-C50C-407E-A947-70E740481C1C}">
                <a14:useLocalDpi xmlns:a14="http://schemas.microsoft.com/office/drawing/2010/main" val="0"/>
              </a:ext>
            </a:extLst>
          </a:blip>
          <a:srcRect l="50261" r="10541"/>
          <a:stretch/>
        </p:blipFill>
        <p:spPr bwMode="auto">
          <a:xfrm>
            <a:off x="1745978" y="1703496"/>
            <a:ext cx="1768990" cy="45130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Gaillardia xgrandiflora Mesa Bright Bicolor sturdy plant id tag with  description, picture, and plant care information"/>
          <p:cNvPicPr>
            <a:picLocks noChangeAspect="1" noChangeArrowheads="1"/>
          </p:cNvPicPr>
          <p:nvPr/>
        </p:nvPicPr>
        <p:blipFill rotWithShape="1">
          <a:blip r:embed="rId6">
            <a:extLst>
              <a:ext uri="{28A0092B-C50C-407E-A947-70E740481C1C}">
                <a14:useLocalDpi xmlns:a14="http://schemas.microsoft.com/office/drawing/2010/main" val="0"/>
              </a:ext>
            </a:extLst>
          </a:blip>
          <a:srcRect l="52154" r="12847"/>
          <a:stretch/>
        </p:blipFill>
        <p:spPr bwMode="auto">
          <a:xfrm>
            <a:off x="3514968" y="1644504"/>
            <a:ext cx="1600201"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9072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4" name="TextBox 3"/>
          <p:cNvSpPr txBox="1"/>
          <p:nvPr/>
        </p:nvSpPr>
        <p:spPr>
          <a:xfrm>
            <a:off x="1388532" y="1425253"/>
            <a:ext cx="9414933" cy="4185761"/>
          </a:xfrm>
          <a:prstGeom prst="rect">
            <a:avLst/>
          </a:prstGeom>
          <a:noFill/>
        </p:spPr>
        <p:txBody>
          <a:bodyPr wrap="square" rtlCol="0">
            <a:spAutoFit/>
          </a:bodyPr>
          <a:lstStyle/>
          <a:p>
            <a:pPr algn="ctr"/>
            <a:r>
              <a:rPr lang="en-US" sz="8800" b="1" dirty="0" smtClean="0">
                <a:solidFill>
                  <a:schemeClr val="accent2"/>
                </a:solidFill>
              </a:rPr>
              <a:t>Break Time</a:t>
            </a:r>
          </a:p>
          <a:p>
            <a:pPr algn="ctr"/>
            <a:endParaRPr lang="en-US" dirty="0">
              <a:solidFill>
                <a:schemeClr val="accent1">
                  <a:lumMod val="50000"/>
                </a:schemeClr>
              </a:solidFill>
            </a:endParaRPr>
          </a:p>
          <a:p>
            <a:pPr algn="ctr"/>
            <a:r>
              <a:rPr lang="en-US" sz="3200" dirty="0" smtClean="0">
                <a:solidFill>
                  <a:schemeClr val="accent1">
                    <a:lumMod val="50000"/>
                  </a:schemeClr>
                </a:solidFill>
              </a:rPr>
              <a:t>Please take a moment to complete and submit your Goal 3 survey if you have not yet done so. We will resume after 10 minutes.</a:t>
            </a:r>
          </a:p>
          <a:p>
            <a:pPr algn="ctr"/>
            <a:endParaRPr lang="en-US" sz="3200" dirty="0">
              <a:solidFill>
                <a:schemeClr val="accent1">
                  <a:lumMod val="50000"/>
                </a:schemeClr>
              </a:solidFill>
            </a:endParaRPr>
          </a:p>
          <a:p>
            <a:pPr algn="ctr"/>
            <a:r>
              <a:rPr lang="en-US" sz="3200" dirty="0">
                <a:solidFill>
                  <a:schemeClr val="accent1">
                    <a:lumMod val="50000"/>
                  </a:schemeClr>
                </a:solidFill>
              </a:rPr>
              <a:t>FLEX sign-in link is in the chat</a:t>
            </a:r>
            <a:r>
              <a:rPr lang="en-US" sz="3200" dirty="0" smtClean="0">
                <a:solidFill>
                  <a:schemeClr val="accent1">
                    <a:lumMod val="50000"/>
                  </a:schemeClr>
                </a:solidFill>
              </a:rPr>
              <a:t>.</a:t>
            </a:r>
            <a:endParaRPr lang="en-US" sz="3200" dirty="0">
              <a:solidFill>
                <a:schemeClr val="accent1">
                  <a:lumMod val="50000"/>
                </a:schemeClr>
              </a:solidFill>
            </a:endParaRPr>
          </a:p>
        </p:txBody>
      </p:sp>
    </p:spTree>
    <p:extLst>
      <p:ext uri="{BB962C8B-B14F-4D97-AF65-F5344CB8AC3E}">
        <p14:creationId xmlns:p14="http://schemas.microsoft.com/office/powerpoint/2010/main" val="2488021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2DBA53-C42B-EC44-B640-BA12AEAD49A0}"/>
              </a:ext>
            </a:extLst>
          </p:cNvPr>
          <p:cNvPicPr>
            <a:picLocks noChangeAspect="1"/>
          </p:cNvPicPr>
          <p:nvPr/>
        </p:nvPicPr>
        <p:blipFill>
          <a:blip r:embed="rId2"/>
          <a:stretch>
            <a:fillRect/>
          </a:stretch>
        </p:blipFill>
        <p:spPr>
          <a:xfrm>
            <a:off x="350520" y="-417945"/>
            <a:ext cx="11490960" cy="8879378"/>
          </a:xfrm>
          <a:prstGeom prst="rect">
            <a:avLst/>
          </a:prstGeom>
        </p:spPr>
      </p:pic>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a:off x="0" y="0"/>
            <a:ext cx="5299364" cy="6858000"/>
          </a:xfrm>
          <a:prstGeom prst="rect">
            <a:avLst/>
          </a:prstGeom>
        </p:spPr>
      </p:pic>
      <p:pic>
        <p:nvPicPr>
          <p:cNvPr id="10" name="Picture 9">
            <a:extLst>
              <a:ext uri="{FF2B5EF4-FFF2-40B4-BE49-F238E27FC236}">
                <a16:creationId xmlns:a16="http://schemas.microsoft.com/office/drawing/2014/main" id="{5F8210C3-852A-FB43-86F0-BF8C21884851}"/>
              </a:ext>
            </a:extLst>
          </p:cNvPr>
          <p:cNvPicPr>
            <a:picLocks noChangeAspect="1"/>
          </p:cNvPicPr>
          <p:nvPr/>
        </p:nvPicPr>
        <p:blipFill>
          <a:blip r:embed="rId3"/>
          <a:stretch>
            <a:fillRect/>
          </a:stretch>
        </p:blipFill>
        <p:spPr>
          <a:xfrm rot="10800000">
            <a:off x="6892636" y="0"/>
            <a:ext cx="5299364" cy="6858000"/>
          </a:xfrm>
          <a:prstGeom prst="rect">
            <a:avLst/>
          </a:prstGeom>
        </p:spPr>
      </p:pic>
    </p:spTree>
    <p:extLst>
      <p:ext uri="{BB962C8B-B14F-4D97-AF65-F5344CB8AC3E}">
        <p14:creationId xmlns:p14="http://schemas.microsoft.com/office/powerpoint/2010/main" val="23473130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rot="16200000">
            <a:off x="1349894" y="-10120744"/>
            <a:ext cx="9492212" cy="12192000"/>
          </a:xfrm>
          <a:prstGeom prst="rect">
            <a:avLst/>
          </a:prstGeom>
        </p:spPr>
      </p:pic>
      <p:sp>
        <p:nvSpPr>
          <p:cNvPr id="2" name="AutoShape 4" descr="Simple Ways to Straighten a Tree: 12 Steps (with Pictu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7" descr="A close up of text on a white background&#10;&#10;Description automatically generated">
            <a:extLst>
              <a:ext uri="{FF2B5EF4-FFF2-40B4-BE49-F238E27FC236}">
                <a16:creationId xmlns:a16="http://schemas.microsoft.com/office/drawing/2014/main" id="{0868785A-20DD-4237-9A60-2D144ADB7030}"/>
              </a:ext>
            </a:extLst>
          </p:cNvPr>
          <p:cNvPicPr>
            <a:picLocks noChangeAspect="1"/>
          </p:cNvPicPr>
          <p:nvPr/>
        </p:nvPicPr>
        <p:blipFill>
          <a:blip r:embed="rId4"/>
          <a:stretch>
            <a:fillRect/>
          </a:stretch>
        </p:blipFill>
        <p:spPr>
          <a:xfrm>
            <a:off x="1908597" y="1089102"/>
            <a:ext cx="8374804" cy="5592296"/>
          </a:xfrm>
          <a:prstGeom prst="rect">
            <a:avLst/>
          </a:prstGeom>
        </p:spPr>
      </p:pic>
      <p:pic>
        <p:nvPicPr>
          <p:cNvPr id="11" name="Picture 10">
            <a:extLst>
              <a:ext uri="{FF2B5EF4-FFF2-40B4-BE49-F238E27FC236}">
                <a16:creationId xmlns:a16="http://schemas.microsoft.com/office/drawing/2014/main" id="{782C5836-C3F2-6648-9699-A010E9569470}"/>
              </a:ext>
            </a:extLst>
          </p:cNvPr>
          <p:cNvPicPr>
            <a:picLocks noChangeAspect="1"/>
          </p:cNvPicPr>
          <p:nvPr/>
        </p:nvPicPr>
        <p:blipFill>
          <a:blip r:embed="rId5"/>
          <a:stretch>
            <a:fillRect/>
          </a:stretch>
        </p:blipFill>
        <p:spPr>
          <a:xfrm>
            <a:off x="-526242" y="-6055358"/>
            <a:ext cx="5299364" cy="6858000"/>
          </a:xfrm>
          <a:prstGeom prst="rect">
            <a:avLst/>
          </a:prstGeom>
        </p:spPr>
      </p:pic>
    </p:spTree>
    <p:extLst>
      <p:ext uri="{BB962C8B-B14F-4D97-AF65-F5344CB8AC3E}">
        <p14:creationId xmlns:p14="http://schemas.microsoft.com/office/powerpoint/2010/main" val="26766070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440268" y="1376459"/>
            <a:ext cx="6146800" cy="4555093"/>
          </a:xfrm>
          <a:prstGeom prst="rect">
            <a:avLst/>
          </a:prstGeom>
          <a:noFill/>
        </p:spPr>
        <p:txBody>
          <a:bodyPr wrap="square" rtlCol="0">
            <a:spAutoFit/>
          </a:bodyPr>
          <a:lstStyle/>
          <a:p>
            <a:pPr algn="ctr"/>
            <a:r>
              <a:rPr lang="en-US" sz="8800" b="1" dirty="0" smtClean="0">
                <a:solidFill>
                  <a:schemeClr val="accent2"/>
                </a:solidFill>
              </a:rPr>
              <a:t>Goal 1</a:t>
            </a:r>
          </a:p>
          <a:p>
            <a:pPr algn="ctr"/>
            <a:r>
              <a:rPr lang="en-US" sz="7200" b="1" dirty="0" smtClean="0">
                <a:solidFill>
                  <a:srgbClr val="92D050"/>
                </a:solidFill>
              </a:rPr>
              <a:t>Growth</a:t>
            </a:r>
          </a:p>
          <a:p>
            <a:pPr algn="ctr"/>
            <a:endParaRPr lang="en-US" dirty="0">
              <a:solidFill>
                <a:schemeClr val="accent1">
                  <a:lumMod val="50000"/>
                </a:schemeClr>
              </a:solidFill>
            </a:endParaRPr>
          </a:p>
          <a:p>
            <a:pPr algn="ctr"/>
            <a:r>
              <a:rPr lang="en-US" sz="2800" dirty="0">
                <a:solidFill>
                  <a:schemeClr val="accent1">
                    <a:lumMod val="50000"/>
                  </a:schemeClr>
                </a:solidFill>
              </a:rPr>
              <a:t>College of the Sequoias will increase student enrollment relative to population growth and educational and workforce development needs.</a:t>
            </a:r>
            <a:endParaRPr lang="en-US" sz="2800" dirty="0" smtClean="0">
              <a:solidFill>
                <a:schemeClr val="accent1">
                  <a:lumMod val="50000"/>
                </a:schemeClr>
              </a:solidFill>
            </a:endParaRPr>
          </a:p>
        </p:txBody>
      </p:sp>
      <p:pic>
        <p:nvPicPr>
          <p:cNvPr id="6" name="Picture 2" descr="Yes, You Really Do Need to Fertilize Your Plants | Better Homes &amp; Garde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75" y="3588058"/>
            <a:ext cx="4825770" cy="30273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alloway's Premium Tropical Plant Fo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2261" y="868280"/>
            <a:ext cx="2812308" cy="2568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miraclegro.com/sites/g/files/oydgjc111/files/styles/scotts_product_image/public/asset_images/products/Miracle-Gro/US-Miracle-Gro-Water-Soluble-Bloom-Booster-Flower-Food-1001921-Main-Xlg.png?itok=Cur7OyG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1175" y="1038980"/>
            <a:ext cx="1763532" cy="23791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Scotts Citrus Avocado and Mango Plant Food - Plant Food - Scot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2123" y="864323"/>
            <a:ext cx="1591022" cy="2562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2939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1477328"/>
          </a:xfrm>
          <a:prstGeom prst="rect">
            <a:avLst/>
          </a:prstGeom>
          <a:noFill/>
        </p:spPr>
        <p:txBody>
          <a:bodyPr wrap="square" rtlCol="0">
            <a:spAutoFit/>
          </a:bodyPr>
          <a:lstStyle/>
          <a:p>
            <a:pPr algn="ctr"/>
            <a:r>
              <a:rPr lang="en-US" sz="5400" b="1" dirty="0">
                <a:solidFill>
                  <a:schemeClr val="accent2"/>
                </a:solidFill>
              </a:rPr>
              <a:t>Objective 1.1</a:t>
            </a:r>
          </a:p>
          <a:p>
            <a:pPr algn="ctr"/>
            <a:endParaRPr lang="en-US" sz="1200" dirty="0">
              <a:solidFill>
                <a:schemeClr val="accent1">
                  <a:lumMod val="50000"/>
                </a:schemeClr>
              </a:solidFill>
            </a:endParaRPr>
          </a:p>
          <a:p>
            <a:pPr algn="ctr"/>
            <a:r>
              <a:rPr lang="en-US" sz="2400" dirty="0">
                <a:solidFill>
                  <a:schemeClr val="accent6"/>
                </a:solidFill>
              </a:rPr>
              <a:t>The District will increase FTES 1.75% over the three years.</a:t>
            </a:r>
          </a:p>
        </p:txBody>
      </p:sp>
      <p:sp>
        <p:nvSpPr>
          <p:cNvPr id="3" name="TextBox 2"/>
          <p:cNvSpPr txBox="1"/>
          <p:nvPr/>
        </p:nvSpPr>
        <p:spPr>
          <a:xfrm>
            <a:off x="190831" y="2309142"/>
            <a:ext cx="11444251" cy="3416320"/>
          </a:xfrm>
          <a:prstGeom prst="rect">
            <a:avLst/>
          </a:prstGeom>
          <a:noFill/>
        </p:spPr>
        <p:txBody>
          <a:bodyPr wrap="square" lIns="91440" tIns="45720" rIns="91440" bIns="45720" rtlCol="0" anchor="t">
            <a:spAutoFit/>
          </a:bodyPr>
          <a:lstStyle/>
          <a:p>
            <a:r>
              <a:rPr lang="en-US" b="1" dirty="0">
                <a:solidFill>
                  <a:schemeClr val="accent1">
                    <a:lumMod val="50000"/>
                  </a:schemeClr>
                </a:solidFill>
              </a:rPr>
              <a:t>Actions</a:t>
            </a:r>
          </a:p>
          <a:p>
            <a:pPr marL="742950" lvl="1" indent="-285750">
              <a:buFont typeface="Arial" panose="020B0604020202020204" pitchFamily="34" charset="0"/>
              <a:buChar char="•"/>
            </a:pPr>
            <a:r>
              <a:rPr lang="en-US" dirty="0" smtClean="0">
                <a:solidFill>
                  <a:schemeClr val="accent1">
                    <a:lumMod val="50000"/>
                  </a:schemeClr>
                </a:solidFill>
              </a:rPr>
              <a:t>1.1.1 - Implement </a:t>
            </a:r>
            <a:r>
              <a:rPr lang="en-US" dirty="0">
                <a:solidFill>
                  <a:schemeClr val="accent1">
                    <a:lumMod val="50000"/>
                  </a:schemeClr>
                </a:solidFill>
              </a:rPr>
              <a:t>best practices for student fulltime enrollment, graduation, or transfer in two-year.</a:t>
            </a:r>
            <a:endParaRPr lang="en-US" dirty="0">
              <a:solidFill>
                <a:schemeClr val="accent1">
                  <a:lumMod val="50000"/>
                </a:schemeClr>
              </a:solidFill>
              <a:cs typeface="Calibri"/>
            </a:endParaRPr>
          </a:p>
          <a:p>
            <a:pPr marL="742950" lvl="1" indent="-285750">
              <a:buFont typeface="Arial" panose="020B0604020202020204" pitchFamily="34" charset="0"/>
              <a:buChar char="•"/>
            </a:pPr>
            <a:endParaRPr lang="en-US" dirty="0">
              <a:solidFill>
                <a:schemeClr val="accent1">
                  <a:lumMod val="50000"/>
                </a:schemeClr>
              </a:solidFill>
            </a:endParaRPr>
          </a:p>
          <a:p>
            <a:pPr marL="742950" lvl="1" indent="-285750">
              <a:buFont typeface="Arial" panose="020B0604020202020204" pitchFamily="34" charset="0"/>
              <a:buChar char="•"/>
            </a:pPr>
            <a:r>
              <a:rPr lang="en-US" dirty="0" smtClean="0">
                <a:solidFill>
                  <a:schemeClr val="accent1">
                    <a:lumMod val="50000"/>
                  </a:schemeClr>
                </a:solidFill>
              </a:rPr>
              <a:t>1.1.2 - Develop </a:t>
            </a:r>
            <a:r>
              <a:rPr lang="en-US" dirty="0">
                <a:solidFill>
                  <a:schemeClr val="accent1">
                    <a:lumMod val="50000"/>
                  </a:schemeClr>
                </a:solidFill>
              </a:rPr>
              <a:t>a plan to reduce attrition rates from application to enrollment.</a:t>
            </a:r>
            <a:endParaRPr lang="en-US" dirty="0">
              <a:solidFill>
                <a:schemeClr val="accent1">
                  <a:lumMod val="50000"/>
                </a:schemeClr>
              </a:solidFill>
              <a:cs typeface="Calibri"/>
            </a:endParaRPr>
          </a:p>
          <a:p>
            <a:pPr marL="742950" lvl="1" indent="-285750">
              <a:buFont typeface="Arial" panose="020B0604020202020204" pitchFamily="34" charset="0"/>
              <a:buChar char="•"/>
            </a:pPr>
            <a:endParaRPr lang="en-US" dirty="0">
              <a:solidFill>
                <a:schemeClr val="accent1">
                  <a:lumMod val="50000"/>
                </a:schemeClr>
              </a:solidFill>
            </a:endParaRPr>
          </a:p>
          <a:p>
            <a:pPr marL="742950" lvl="1" indent="-285750">
              <a:buFont typeface="Arial" panose="020B0604020202020204" pitchFamily="34" charset="0"/>
              <a:buChar char="•"/>
            </a:pPr>
            <a:r>
              <a:rPr lang="en-US" dirty="0" smtClean="0">
                <a:solidFill>
                  <a:schemeClr val="accent1">
                    <a:lumMod val="50000"/>
                  </a:schemeClr>
                </a:solidFill>
              </a:rPr>
              <a:t>1.1.3 - Implement </a:t>
            </a:r>
            <a:r>
              <a:rPr lang="en-US" dirty="0">
                <a:solidFill>
                  <a:schemeClr val="accent1">
                    <a:lumMod val="50000"/>
                  </a:schemeClr>
                </a:solidFill>
              </a:rPr>
              <a:t>student centered schedule planning to maximize </a:t>
            </a:r>
            <a:r>
              <a:rPr lang="en-US" dirty="0" smtClean="0">
                <a:solidFill>
                  <a:schemeClr val="accent1">
                    <a:lumMod val="50000"/>
                  </a:schemeClr>
                </a:solidFill>
              </a:rPr>
              <a:t>full-time enrollment. (Student </a:t>
            </a:r>
            <a:r>
              <a:rPr lang="en-US" dirty="0">
                <a:solidFill>
                  <a:schemeClr val="accent1">
                    <a:lumMod val="50000"/>
                  </a:schemeClr>
                </a:solidFill>
              </a:rPr>
              <a:t>Education Plan data, previous semester classes, placement data, etc.).</a:t>
            </a:r>
            <a:endParaRPr lang="en-US" dirty="0">
              <a:solidFill>
                <a:schemeClr val="accent1">
                  <a:lumMod val="50000"/>
                </a:schemeClr>
              </a:solidFill>
              <a:cs typeface="Calibri"/>
            </a:endParaRPr>
          </a:p>
          <a:p>
            <a:pPr marL="742950" lvl="1" indent="-285750">
              <a:buFont typeface="Arial" panose="020B0604020202020204" pitchFamily="34" charset="0"/>
              <a:buChar char="•"/>
            </a:pPr>
            <a:endParaRPr lang="en-US" dirty="0">
              <a:solidFill>
                <a:schemeClr val="accent1">
                  <a:lumMod val="50000"/>
                </a:schemeClr>
              </a:solidFill>
            </a:endParaRPr>
          </a:p>
          <a:p>
            <a:pPr marL="742950" lvl="1" indent="-285750">
              <a:buFont typeface="Arial" panose="020B0604020202020204" pitchFamily="34" charset="0"/>
              <a:buChar char="•"/>
            </a:pPr>
            <a:r>
              <a:rPr lang="en-US" dirty="0" smtClean="0">
                <a:solidFill>
                  <a:schemeClr val="accent1">
                    <a:lumMod val="50000"/>
                  </a:schemeClr>
                </a:solidFill>
              </a:rPr>
              <a:t>1.1.4 - Increase </a:t>
            </a:r>
            <a:r>
              <a:rPr lang="en-US" dirty="0">
                <a:solidFill>
                  <a:schemeClr val="accent1">
                    <a:lumMod val="50000"/>
                  </a:schemeClr>
                </a:solidFill>
              </a:rPr>
              <a:t>opportunities to maximize concurrent and dual enrollment.</a:t>
            </a:r>
            <a:endParaRPr lang="en-US" dirty="0">
              <a:solidFill>
                <a:schemeClr val="accent1">
                  <a:lumMod val="50000"/>
                </a:schemeClr>
              </a:solidFill>
              <a:cs typeface="Calibri"/>
            </a:endParaRPr>
          </a:p>
          <a:p>
            <a:pPr marL="742950" lvl="1" indent="-285750">
              <a:buFont typeface="Arial" panose="020B0604020202020204" pitchFamily="34" charset="0"/>
              <a:buChar char="•"/>
            </a:pPr>
            <a:endParaRPr lang="en-US" dirty="0">
              <a:solidFill>
                <a:schemeClr val="accent1">
                  <a:lumMod val="50000"/>
                </a:schemeClr>
              </a:solidFill>
            </a:endParaRPr>
          </a:p>
          <a:p>
            <a:pPr marL="742950" lvl="1" indent="-285750">
              <a:buFont typeface="Arial" panose="020B0604020202020204" pitchFamily="34" charset="0"/>
              <a:buChar char="•"/>
            </a:pPr>
            <a:r>
              <a:rPr lang="en-US" dirty="0" smtClean="0">
                <a:solidFill>
                  <a:schemeClr val="accent1">
                    <a:lumMod val="50000"/>
                  </a:schemeClr>
                </a:solidFill>
              </a:rPr>
              <a:t>1.1.5 - Assess </a:t>
            </a:r>
            <a:r>
              <a:rPr lang="en-US" dirty="0">
                <a:solidFill>
                  <a:schemeClr val="accent1">
                    <a:lumMod val="50000"/>
                  </a:schemeClr>
                </a:solidFill>
              </a:rPr>
              <a:t>the District’s progress of all actions on the objective.</a:t>
            </a:r>
            <a:endParaRPr lang="en-US" dirty="0">
              <a:solidFill>
                <a:schemeClr val="accent1">
                  <a:lumMod val="50000"/>
                </a:schemeClr>
              </a:solidFill>
              <a:cs typeface="Calibri"/>
            </a:endParaRPr>
          </a:p>
          <a:p>
            <a:pPr marL="0" lvl="1"/>
            <a:endParaRPr lang="en-US" dirty="0">
              <a:solidFill>
                <a:schemeClr val="accent1">
                  <a:lumMod val="50000"/>
                </a:schemeClr>
              </a:solidFill>
            </a:endParaRPr>
          </a:p>
        </p:txBody>
      </p:sp>
      <p:grpSp>
        <p:nvGrpSpPr>
          <p:cNvPr id="12" name="Group 11">
            <a:extLst>
              <a:ext uri="{FF2B5EF4-FFF2-40B4-BE49-F238E27FC236}">
                <a16:creationId xmlns:a16="http://schemas.microsoft.com/office/drawing/2014/main" id="{977418F6-1131-4F7F-B473-6EA3E46917B6}"/>
              </a:ext>
            </a:extLst>
          </p:cNvPr>
          <p:cNvGrpSpPr/>
          <p:nvPr/>
        </p:nvGrpSpPr>
        <p:grpSpPr>
          <a:xfrm>
            <a:off x="219546" y="5774799"/>
            <a:ext cx="10937133" cy="769441"/>
            <a:chOff x="152871" y="5650974"/>
            <a:chExt cx="10937133" cy="769441"/>
          </a:xfrm>
        </p:grpSpPr>
        <p:sp>
          <p:nvSpPr>
            <p:cNvPr id="4" name="TextBox 3">
              <a:extLst>
                <a:ext uri="{FF2B5EF4-FFF2-40B4-BE49-F238E27FC236}">
                  <a16:creationId xmlns:a16="http://schemas.microsoft.com/office/drawing/2014/main" id="{1D4B5CDF-A451-4407-9CA9-151855EE295A}"/>
                </a:ext>
              </a:extLst>
            </p:cNvPr>
            <p:cNvSpPr txBox="1"/>
            <p:nvPr/>
          </p:nvSpPr>
          <p:spPr>
            <a:xfrm>
              <a:off x="922922" y="5650974"/>
              <a:ext cx="10167082" cy="769441"/>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How are FTES (Full-Time Equivalent Students) calculated?</a:t>
              </a:r>
              <a:endParaRPr lang="en-US" sz="1600">
                <a:cs typeface="Calibri"/>
              </a:endParaRPr>
            </a:p>
            <a:p>
              <a:endParaRPr lang="en-US" sz="1200" b="1">
                <a:cs typeface="Calibri"/>
              </a:endParaRPr>
            </a:p>
            <a:p>
              <a:endParaRPr lang="en-US" sz="1600" i="1">
                <a:cs typeface="Calibri"/>
              </a:endParaRPr>
            </a:p>
          </p:txBody>
        </p:sp>
        <p:sp>
          <p:nvSpPr>
            <p:cNvPr id="6" name="TextBox 5">
              <a:extLst>
                <a:ext uri="{FF2B5EF4-FFF2-40B4-BE49-F238E27FC236}">
                  <a16:creationId xmlns:a16="http://schemas.microsoft.com/office/drawing/2014/main" id="{85E580DC-03DC-4895-AB94-2E9919C7AD19}"/>
                </a:ext>
              </a:extLst>
            </p:cNvPr>
            <p:cNvSpPr txBox="1"/>
            <p:nvPr/>
          </p:nvSpPr>
          <p:spPr>
            <a:xfrm>
              <a:off x="6222413" y="5834826"/>
              <a:ext cx="24233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ea typeface="+mn-lt"/>
                  <a:cs typeface="+mn-lt"/>
                </a:rPr>
                <a:t>(30 x 3 x 17.5 </a:t>
              </a:r>
              <a:r>
                <a:rPr lang="en-US" sz="1600" i="1" err="1">
                  <a:ea typeface="+mn-lt"/>
                  <a:cs typeface="+mn-lt"/>
                </a:rPr>
                <a:t>hrs</a:t>
              </a:r>
              <a:r>
                <a:rPr lang="en-US" sz="1600" i="1">
                  <a:ea typeface="+mn-lt"/>
                  <a:cs typeface="+mn-lt"/>
                </a:rPr>
                <a:t>/unit) </a:t>
              </a:r>
              <a:endParaRPr lang="en-US" sz="1600">
                <a:ea typeface="+mn-lt"/>
                <a:cs typeface="+mn-lt"/>
              </a:endParaRPr>
            </a:p>
            <a:p>
              <a:pPr algn="ctr"/>
              <a:r>
                <a:rPr lang="en-US" sz="1600" i="1">
                  <a:ea typeface="+mn-lt"/>
                  <a:cs typeface="+mn-lt"/>
                </a:rPr>
                <a:t>525 WSCH</a:t>
              </a:r>
              <a:endParaRPr lang="en-US" sz="1600" i="1">
                <a:cs typeface="Calibri"/>
              </a:endParaRPr>
            </a:p>
          </p:txBody>
        </p:sp>
        <p:sp>
          <p:nvSpPr>
            <p:cNvPr id="8" name="TextBox 7">
              <a:extLst>
                <a:ext uri="{FF2B5EF4-FFF2-40B4-BE49-F238E27FC236}">
                  <a16:creationId xmlns:a16="http://schemas.microsoft.com/office/drawing/2014/main" id="{28221220-CA22-417B-BB56-A65949C1E1B3}"/>
                </a:ext>
              </a:extLst>
            </p:cNvPr>
            <p:cNvSpPr txBox="1"/>
            <p:nvPr/>
          </p:nvSpPr>
          <p:spPr>
            <a:xfrm>
              <a:off x="152871" y="5956888"/>
              <a:ext cx="1006757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ea typeface="+mn-lt"/>
                  <a:cs typeface="+mn-lt"/>
                </a:rPr>
                <a:t>Example:  A 3-unit class with 30 students would be 3 FTES.                                                   =  3 FTES</a:t>
              </a:r>
              <a:endParaRPr lang="en-US" sz="1600">
                <a:cs typeface="Calibri"/>
              </a:endParaRPr>
            </a:p>
          </p:txBody>
        </p:sp>
        <p:cxnSp>
          <p:nvCxnSpPr>
            <p:cNvPr id="7" name="Straight Arrow Connector 6">
              <a:extLst>
                <a:ext uri="{FF2B5EF4-FFF2-40B4-BE49-F238E27FC236}">
                  <a16:creationId xmlns:a16="http://schemas.microsoft.com/office/drawing/2014/main" id="{9BB5D1BE-39BD-47AF-8A02-FBE16176FA7C}"/>
                </a:ext>
              </a:extLst>
            </p:cNvPr>
            <p:cNvCxnSpPr/>
            <p:nvPr/>
          </p:nvCxnSpPr>
          <p:spPr>
            <a:xfrm>
              <a:off x="6483233" y="6125045"/>
              <a:ext cx="1847967" cy="9407"/>
            </a:xfrm>
            <a:prstGeom prst="straightConnector1">
              <a:avLst/>
            </a:prstGeom>
          </p:spPr>
          <p:style>
            <a:lnRef idx="2">
              <a:schemeClr val="dk1"/>
            </a:lnRef>
            <a:fillRef idx="0">
              <a:schemeClr val="dk1"/>
            </a:fillRef>
            <a:effectRef idx="1">
              <a:schemeClr val="dk1"/>
            </a:effectRef>
            <a:fontRef idx="minor">
              <a:schemeClr val="tx1"/>
            </a:fontRef>
          </p:style>
        </p:cxnSp>
      </p:grpSp>
      <p:sp>
        <p:nvSpPr>
          <p:cNvPr id="11" name="TextBox 10">
            <a:extLst>
              <a:ext uri="{FF2B5EF4-FFF2-40B4-BE49-F238E27FC236}">
                <a16:creationId xmlns:a16="http://schemas.microsoft.com/office/drawing/2014/main" id="{B75F5986-B782-4205-8F68-9B1F0105DD8E}"/>
              </a:ext>
            </a:extLst>
          </p:cNvPr>
          <p:cNvSpPr txBox="1"/>
          <p:nvPr/>
        </p:nvSpPr>
        <p:spPr>
          <a:xfrm>
            <a:off x="8628475" y="5741106"/>
            <a:ext cx="267734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ea typeface="+mn-lt"/>
                <a:cs typeface="+mn-lt"/>
              </a:rPr>
              <a:t>WSCH = Weekly Student Contact Hours</a:t>
            </a:r>
            <a:endParaRPr lang="en-US" sz="1200">
              <a:cs typeface="Calibri"/>
            </a:endParaRPr>
          </a:p>
        </p:txBody>
      </p:sp>
    </p:spTree>
    <p:extLst>
      <p:ext uri="{BB962C8B-B14F-4D97-AF65-F5344CB8AC3E}">
        <p14:creationId xmlns:p14="http://schemas.microsoft.com/office/powerpoint/2010/main" val="24000646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1477328"/>
          </a:xfrm>
          <a:prstGeom prst="rect">
            <a:avLst/>
          </a:prstGeom>
          <a:noFill/>
        </p:spPr>
        <p:txBody>
          <a:bodyPr wrap="square" rtlCol="0">
            <a:spAutoFit/>
          </a:bodyPr>
          <a:lstStyle/>
          <a:p>
            <a:pPr algn="ctr"/>
            <a:r>
              <a:rPr lang="en-US" sz="5400" b="1" dirty="0">
                <a:solidFill>
                  <a:schemeClr val="accent2"/>
                </a:solidFill>
              </a:rPr>
              <a:t>Progress on Objective 1.1</a:t>
            </a:r>
            <a:endParaRPr lang="en-US" sz="1200" dirty="0">
              <a:solidFill>
                <a:schemeClr val="accent1">
                  <a:lumMod val="50000"/>
                </a:schemeClr>
              </a:solidFill>
            </a:endParaRPr>
          </a:p>
          <a:p>
            <a:pPr algn="ctr"/>
            <a:endParaRPr lang="en-US" sz="1200" dirty="0">
              <a:solidFill>
                <a:srgbClr val="92D050"/>
              </a:solidFill>
            </a:endParaRPr>
          </a:p>
          <a:p>
            <a:pPr algn="ctr"/>
            <a:r>
              <a:rPr lang="en-US" sz="2400" dirty="0">
                <a:solidFill>
                  <a:schemeClr val="accent6"/>
                </a:solidFill>
              </a:rPr>
              <a:t>The District will increase FTES 1.75% over the three years.</a:t>
            </a:r>
          </a:p>
        </p:txBody>
      </p:sp>
      <p:sp>
        <p:nvSpPr>
          <p:cNvPr id="3" name="TextBox 2"/>
          <p:cNvSpPr txBox="1"/>
          <p:nvPr/>
        </p:nvSpPr>
        <p:spPr>
          <a:xfrm>
            <a:off x="190831" y="2309142"/>
            <a:ext cx="11764102" cy="4524315"/>
          </a:xfrm>
          <a:prstGeom prst="rect">
            <a:avLst/>
          </a:prstGeom>
          <a:noFill/>
        </p:spPr>
        <p:txBody>
          <a:bodyPr wrap="square" lIns="91440" tIns="45720" rIns="91440" bIns="45720" rtlCol="0" anchor="t">
            <a:spAutoFit/>
          </a:bodyPr>
          <a:lstStyle/>
          <a:p>
            <a:pPr marL="742950" lvl="1" indent="-285750">
              <a:buFont typeface="Arial" panose="020B0604020202020204" pitchFamily="34" charset="0"/>
              <a:buChar char="•"/>
            </a:pPr>
            <a:r>
              <a:rPr lang="en-US" dirty="0" smtClean="0">
                <a:solidFill>
                  <a:schemeClr val="accent1">
                    <a:lumMod val="50000"/>
                  </a:schemeClr>
                </a:solidFill>
              </a:rPr>
              <a:t>Action 1.1.1 is ongoing, Action 1.1.2 is completed, and Actions 1.1.3 and 1.1.4 were included in the 2020-2021 actions.</a:t>
            </a:r>
          </a:p>
          <a:p>
            <a:pPr marL="1200150" lvl="2" indent="-285750">
              <a:buFont typeface="Arial" panose="020B0604020202020204" pitchFamily="34" charset="0"/>
              <a:buChar char="•"/>
            </a:pPr>
            <a:r>
              <a:rPr lang="en-US" dirty="0" smtClean="0">
                <a:solidFill>
                  <a:schemeClr val="accent1">
                    <a:lumMod val="50000"/>
                  </a:schemeClr>
                </a:solidFill>
              </a:rPr>
              <a:t>The </a:t>
            </a:r>
            <a:r>
              <a:rPr lang="en-US" dirty="0">
                <a:solidFill>
                  <a:schemeClr val="accent1">
                    <a:lumMod val="50000"/>
                  </a:schemeClr>
                </a:solidFill>
              </a:rPr>
              <a:t>District experienced a 2.7% growth in FTES from 2018-19 (10,380) to 2019-20 (10,655).  Over the past six years, the District’s FTES has increased 19%.</a:t>
            </a:r>
            <a:endParaRPr lang="en-US" dirty="0">
              <a:solidFill>
                <a:schemeClr val="accent1">
                  <a:lumMod val="50000"/>
                </a:schemeClr>
              </a:solidFill>
              <a:cs typeface="Calibri"/>
            </a:endParaRPr>
          </a:p>
          <a:p>
            <a:pPr marL="1376045" lvl="1"/>
            <a:endParaRPr lang="en-US" dirty="0">
              <a:solidFill>
                <a:schemeClr val="accent1">
                  <a:lumMod val="50000"/>
                </a:schemeClr>
              </a:solidFill>
              <a:cs typeface="Calibri"/>
            </a:endParaRPr>
          </a:p>
          <a:p>
            <a:pPr marL="1376045" lvl="1"/>
            <a:endParaRPr lang="en-US" dirty="0">
              <a:solidFill>
                <a:schemeClr val="accent1">
                  <a:lumMod val="50000"/>
                </a:schemeClr>
              </a:solidFill>
              <a:cs typeface="Calibri"/>
            </a:endParaRPr>
          </a:p>
          <a:p>
            <a:pPr marL="1376045" lvl="1"/>
            <a:endParaRPr lang="en-US" dirty="0">
              <a:solidFill>
                <a:schemeClr val="accent1">
                  <a:lumMod val="50000"/>
                </a:schemeClr>
              </a:solidFill>
              <a:cs typeface="Calibri"/>
            </a:endParaRPr>
          </a:p>
          <a:p>
            <a:pPr marL="1376045" lvl="1"/>
            <a:endParaRPr lang="en-US" dirty="0">
              <a:solidFill>
                <a:schemeClr val="accent1">
                  <a:lumMod val="50000"/>
                </a:schemeClr>
              </a:solidFill>
              <a:cs typeface="Calibri"/>
            </a:endParaRPr>
          </a:p>
          <a:p>
            <a:pPr marL="1376045" lvl="1"/>
            <a:endParaRPr lang="en-US" dirty="0">
              <a:solidFill>
                <a:schemeClr val="accent1">
                  <a:lumMod val="50000"/>
                </a:schemeClr>
              </a:solidFill>
              <a:cs typeface="Calibri"/>
            </a:endParaRPr>
          </a:p>
          <a:p>
            <a:pPr marL="1376045" lvl="1"/>
            <a:endParaRPr lang="en-US" dirty="0">
              <a:solidFill>
                <a:schemeClr val="accent1">
                  <a:lumMod val="50000"/>
                </a:schemeClr>
              </a:solidFill>
              <a:cs typeface="Calibri"/>
            </a:endParaRPr>
          </a:p>
          <a:p>
            <a:pPr marL="742950" lvl="1" indent="-285750">
              <a:buFont typeface="Arial" panose="020B0604020202020204" pitchFamily="34" charset="0"/>
              <a:buChar char="•"/>
            </a:pPr>
            <a:r>
              <a:rPr lang="en-US" dirty="0">
                <a:solidFill>
                  <a:schemeClr val="accent1">
                    <a:lumMod val="50000"/>
                  </a:schemeClr>
                </a:solidFill>
              </a:rPr>
              <a:t>What are we doing different?</a:t>
            </a:r>
            <a:endParaRPr lang="en-US" dirty="0">
              <a:solidFill>
                <a:schemeClr val="accent1">
                  <a:lumMod val="50000"/>
                </a:schemeClr>
              </a:solidFill>
              <a:cs typeface="Calibri"/>
            </a:endParaRPr>
          </a:p>
          <a:p>
            <a:pPr marL="1200150" lvl="2" indent="-285750">
              <a:buFont typeface="Courier New" panose="02070309020205020404" pitchFamily="49" charset="0"/>
              <a:buChar char="o"/>
            </a:pPr>
            <a:r>
              <a:rPr lang="en-US" dirty="0">
                <a:solidFill>
                  <a:schemeClr val="accent1">
                    <a:lumMod val="50000"/>
                  </a:schemeClr>
                </a:solidFill>
              </a:rPr>
              <a:t>Improving communication/outreach with feeder high school students.</a:t>
            </a:r>
            <a:endParaRPr lang="en-US" dirty="0">
              <a:solidFill>
                <a:schemeClr val="accent1">
                  <a:lumMod val="50000"/>
                </a:schemeClr>
              </a:solidFill>
              <a:cs typeface="Calibri"/>
            </a:endParaRPr>
          </a:p>
          <a:p>
            <a:pPr marL="1200150" lvl="2" indent="-285750">
              <a:buFont typeface="Courier New" panose="02070309020205020404" pitchFamily="49" charset="0"/>
              <a:buChar char="o"/>
            </a:pPr>
            <a:r>
              <a:rPr lang="en-US" dirty="0">
                <a:solidFill>
                  <a:schemeClr val="accent1">
                    <a:lumMod val="50000"/>
                  </a:schemeClr>
                </a:solidFill>
              </a:rPr>
              <a:t>Encouraging students to take 12+ units per semester.</a:t>
            </a:r>
            <a:endParaRPr lang="en-US" dirty="0">
              <a:solidFill>
                <a:schemeClr val="accent1">
                  <a:lumMod val="50000"/>
                </a:schemeClr>
              </a:solidFill>
              <a:cs typeface="Calibri"/>
            </a:endParaRPr>
          </a:p>
          <a:p>
            <a:pPr marL="1200150" lvl="2" indent="-285750">
              <a:buFont typeface="Courier New" panose="02070309020205020404" pitchFamily="49" charset="0"/>
              <a:buChar char="o"/>
            </a:pPr>
            <a:r>
              <a:rPr lang="en-US" dirty="0">
                <a:solidFill>
                  <a:schemeClr val="accent1">
                    <a:lumMod val="50000"/>
                  </a:schemeClr>
                </a:solidFill>
              </a:rPr>
              <a:t>Increasing awareness of educational support services (SSP, Tutoring, Financial Aid, EOPS, Degree Works, T&amp;CC).</a:t>
            </a:r>
            <a:endParaRPr lang="en-US" dirty="0">
              <a:solidFill>
                <a:schemeClr val="accent1">
                  <a:lumMod val="50000"/>
                </a:schemeClr>
              </a:solidFill>
              <a:cs typeface="Calibri"/>
            </a:endParaRPr>
          </a:p>
          <a:p>
            <a:pPr marL="1200150" lvl="2" indent="-285750">
              <a:buFont typeface="Courier New" panose="02070309020205020404" pitchFamily="49" charset="0"/>
              <a:buChar char="o"/>
            </a:pPr>
            <a:r>
              <a:rPr lang="en-US" dirty="0">
                <a:solidFill>
                  <a:schemeClr val="accent1">
                    <a:lumMod val="50000"/>
                  </a:schemeClr>
                </a:solidFill>
              </a:rPr>
              <a:t>Improving course scheduling through Guided Pathways and Meta Majors. </a:t>
            </a:r>
            <a:endParaRPr lang="en-US" dirty="0">
              <a:solidFill>
                <a:schemeClr val="accent1">
                  <a:lumMod val="50000"/>
                </a:schemeClr>
              </a:solidFill>
              <a:cs typeface="Calibri"/>
            </a:endParaRPr>
          </a:p>
          <a:p>
            <a:pPr marL="1200150" lvl="2" indent="-285750">
              <a:buFont typeface="Courier New" panose="02070309020205020404" pitchFamily="49" charset="0"/>
              <a:buChar char="o"/>
            </a:pPr>
            <a:r>
              <a:rPr lang="en-US" dirty="0">
                <a:solidFill>
                  <a:schemeClr val="accent1">
                    <a:lumMod val="50000"/>
                  </a:schemeClr>
                </a:solidFill>
              </a:rPr>
              <a:t>Increasing opportunities to maximize concurrent and dual enrollment</a:t>
            </a:r>
            <a:r>
              <a:rPr lang="en-US" dirty="0" smtClean="0">
                <a:solidFill>
                  <a:schemeClr val="accent1">
                    <a:lumMod val="50000"/>
                  </a:schemeClr>
                </a:solidFill>
              </a:rPr>
              <a:t>.</a:t>
            </a:r>
            <a:endParaRPr lang="en-US" dirty="0">
              <a:solidFill>
                <a:schemeClr val="accent1">
                  <a:lumMod val="50000"/>
                </a:schemeClr>
              </a:solidFill>
              <a:cs typeface="Calibri"/>
            </a:endParaRPr>
          </a:p>
        </p:txBody>
      </p:sp>
      <p:pic>
        <p:nvPicPr>
          <p:cNvPr id="4" name="Picture 3">
            <a:extLst>
              <a:ext uri="{FF2B5EF4-FFF2-40B4-BE49-F238E27FC236}">
                <a16:creationId xmlns:a16="http://schemas.microsoft.com/office/drawing/2014/main" id="{CE3B98BA-D77B-4338-9C03-0177A64FC3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0395" b="46289"/>
          <a:stretch/>
        </p:blipFill>
        <p:spPr>
          <a:xfrm>
            <a:off x="878538" y="3634676"/>
            <a:ext cx="10434922" cy="1159776"/>
          </a:xfrm>
          <a:prstGeom prst="rect">
            <a:avLst/>
          </a:prstGeom>
          <a:ln w="28575">
            <a:solidFill>
              <a:schemeClr val="accent1">
                <a:lumMod val="50000"/>
              </a:schemeClr>
            </a:solidFill>
          </a:ln>
        </p:spPr>
      </p:pic>
    </p:spTree>
    <p:extLst>
      <p:ext uri="{BB962C8B-B14F-4D97-AF65-F5344CB8AC3E}">
        <p14:creationId xmlns:p14="http://schemas.microsoft.com/office/powerpoint/2010/main" val="2532098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1538883"/>
          </a:xfrm>
          <a:prstGeom prst="rect">
            <a:avLst/>
          </a:prstGeom>
          <a:noFill/>
        </p:spPr>
        <p:txBody>
          <a:bodyPr wrap="square" rtlCol="0">
            <a:spAutoFit/>
          </a:bodyPr>
          <a:lstStyle/>
          <a:p>
            <a:pPr algn="ctr"/>
            <a:r>
              <a:rPr lang="en-US" sz="5400" b="1" dirty="0" smtClean="0">
                <a:solidFill>
                  <a:schemeClr val="accent2"/>
                </a:solidFill>
              </a:rPr>
              <a:t>Considerations for Objective </a:t>
            </a:r>
            <a:r>
              <a:rPr lang="en-US" sz="5400" b="1" dirty="0">
                <a:solidFill>
                  <a:schemeClr val="accent2"/>
                </a:solidFill>
              </a:rPr>
              <a:t>1.1</a:t>
            </a:r>
            <a:endParaRPr lang="en-US" sz="1200" dirty="0">
              <a:solidFill>
                <a:schemeClr val="accent1">
                  <a:lumMod val="50000"/>
                </a:schemeClr>
              </a:solidFill>
            </a:endParaRPr>
          </a:p>
          <a:p>
            <a:pPr algn="ctr"/>
            <a:endParaRPr lang="en-US" sz="1200" dirty="0">
              <a:solidFill>
                <a:srgbClr val="92D050"/>
              </a:solidFill>
            </a:endParaRPr>
          </a:p>
          <a:p>
            <a:pPr algn="ctr"/>
            <a:r>
              <a:rPr lang="en-US" sz="2800" dirty="0">
                <a:solidFill>
                  <a:schemeClr val="accent6"/>
                </a:solidFill>
              </a:rPr>
              <a:t>The District will increase FTES 1.75% over the three years.</a:t>
            </a:r>
          </a:p>
        </p:txBody>
      </p:sp>
      <p:sp>
        <p:nvSpPr>
          <p:cNvPr id="3" name="TextBox 2"/>
          <p:cNvSpPr txBox="1"/>
          <p:nvPr/>
        </p:nvSpPr>
        <p:spPr>
          <a:xfrm>
            <a:off x="1703690" y="2260246"/>
            <a:ext cx="8650919" cy="4524315"/>
          </a:xfrm>
          <a:prstGeom prst="rect">
            <a:avLst/>
          </a:prstGeom>
          <a:noFill/>
        </p:spPr>
        <p:txBody>
          <a:bodyPr wrap="square" lIns="91440" tIns="45720" rIns="91440" bIns="45720" rtlCol="0" anchor="t">
            <a:spAutoFit/>
          </a:bodyPr>
          <a:lstStyle/>
          <a:p>
            <a:pPr marL="0" lvl="1"/>
            <a:r>
              <a:rPr lang="en-US" b="1" dirty="0">
                <a:solidFill>
                  <a:schemeClr val="accent1">
                    <a:lumMod val="50000"/>
                  </a:schemeClr>
                </a:solidFill>
              </a:rPr>
              <a:t>Projections, Uncertainties, Limitations, etc.</a:t>
            </a:r>
          </a:p>
          <a:p>
            <a:pPr marL="742950" lvl="1" indent="-285750">
              <a:buFont typeface="Arial" panose="020B0604020202020204" pitchFamily="34" charset="0"/>
              <a:buChar char="•"/>
            </a:pPr>
            <a:r>
              <a:rPr lang="en-US" dirty="0">
                <a:solidFill>
                  <a:schemeClr val="accent1">
                    <a:lumMod val="50000"/>
                  </a:schemeClr>
                </a:solidFill>
              </a:rPr>
              <a:t>Population growth, demographics, etc</a:t>
            </a:r>
            <a:r>
              <a:rPr lang="en-US" dirty="0" smtClean="0">
                <a:solidFill>
                  <a:schemeClr val="accent1">
                    <a:lumMod val="50000"/>
                  </a:schemeClr>
                </a:solidFill>
              </a:rPr>
              <a:t>.</a:t>
            </a:r>
          </a:p>
          <a:p>
            <a:pPr marL="1200150" lvl="2" indent="-285750">
              <a:buFont typeface="Arial" panose="020B0604020202020204" pitchFamily="34" charset="0"/>
              <a:buChar char="•"/>
            </a:pPr>
            <a:r>
              <a:rPr lang="en-US" dirty="0" smtClean="0">
                <a:solidFill>
                  <a:schemeClr val="accent1">
                    <a:lumMod val="50000"/>
                  </a:schemeClr>
                </a:solidFill>
                <a:cs typeface="Calibri"/>
              </a:rPr>
              <a:t>Control growth through course offerings</a:t>
            </a:r>
            <a:endParaRPr lang="en-US" dirty="0">
              <a:solidFill>
                <a:schemeClr val="accent1">
                  <a:lumMod val="50000"/>
                </a:schemeClr>
              </a:solidFill>
              <a:cs typeface="Calibri"/>
            </a:endParaRPr>
          </a:p>
          <a:p>
            <a:pPr marL="742950" lvl="1" indent="-285750">
              <a:buFont typeface="Arial" panose="020B0604020202020204" pitchFamily="34" charset="0"/>
              <a:buChar char="•"/>
            </a:pPr>
            <a:r>
              <a:rPr lang="en-US" dirty="0">
                <a:solidFill>
                  <a:schemeClr val="accent1">
                    <a:lumMod val="50000"/>
                  </a:schemeClr>
                </a:solidFill>
              </a:rPr>
              <a:t>Workforce demands (current and projected) – </a:t>
            </a:r>
            <a:r>
              <a:rPr lang="en-US" i="1" dirty="0">
                <a:solidFill>
                  <a:schemeClr val="accent1">
                    <a:lumMod val="50000"/>
                  </a:schemeClr>
                </a:solidFill>
              </a:rPr>
              <a:t>Do COS programs align? </a:t>
            </a:r>
            <a:endParaRPr lang="en-US" i="1" dirty="0">
              <a:solidFill>
                <a:schemeClr val="accent1">
                  <a:lumMod val="50000"/>
                </a:schemeClr>
              </a:solidFill>
              <a:ea typeface="+mn-lt"/>
              <a:cs typeface="+mn-lt"/>
            </a:endParaRPr>
          </a:p>
          <a:p>
            <a:pPr marL="742950" lvl="1" indent="-285750">
              <a:buFont typeface="Arial" panose="020B0604020202020204" pitchFamily="34" charset="0"/>
              <a:buChar char="•"/>
            </a:pPr>
            <a:r>
              <a:rPr lang="en-US" dirty="0">
                <a:solidFill>
                  <a:schemeClr val="accent1">
                    <a:lumMod val="50000"/>
                  </a:schemeClr>
                </a:solidFill>
              </a:rPr>
              <a:t>AB 705</a:t>
            </a:r>
            <a:endParaRPr lang="en-US" dirty="0">
              <a:solidFill>
                <a:schemeClr val="accent1">
                  <a:lumMod val="50000"/>
                </a:schemeClr>
              </a:solidFill>
              <a:cs typeface="Calibri"/>
            </a:endParaRPr>
          </a:p>
          <a:p>
            <a:pPr marL="742950" lvl="1" indent="-285750">
              <a:buFont typeface="Arial" panose="020B0604020202020204" pitchFamily="34" charset="0"/>
              <a:buChar char="•"/>
            </a:pPr>
            <a:r>
              <a:rPr lang="en-US" dirty="0">
                <a:solidFill>
                  <a:schemeClr val="accent1">
                    <a:lumMod val="50000"/>
                  </a:schemeClr>
                </a:solidFill>
              </a:rPr>
              <a:t>Guided Pathways</a:t>
            </a:r>
            <a:endParaRPr lang="en-US" dirty="0">
              <a:solidFill>
                <a:schemeClr val="accent1">
                  <a:lumMod val="50000"/>
                </a:schemeClr>
              </a:solidFill>
              <a:cs typeface="Calibri"/>
            </a:endParaRPr>
          </a:p>
          <a:p>
            <a:pPr marL="742950" lvl="1" indent="-285750">
              <a:buFont typeface="Arial" panose="020B0604020202020204" pitchFamily="34" charset="0"/>
              <a:buChar char="•"/>
            </a:pPr>
            <a:r>
              <a:rPr lang="en-US" dirty="0">
                <a:solidFill>
                  <a:schemeClr val="accent1">
                    <a:lumMod val="50000"/>
                  </a:schemeClr>
                </a:solidFill>
                <a:cs typeface="Calibri"/>
              </a:rPr>
              <a:t>K12 Strong Work Force</a:t>
            </a:r>
            <a:endParaRPr lang="en-US" dirty="0">
              <a:solidFill>
                <a:schemeClr val="accent1">
                  <a:lumMod val="50000"/>
                </a:schemeClr>
              </a:solidFill>
            </a:endParaRPr>
          </a:p>
          <a:p>
            <a:pPr marL="742950" lvl="1" indent="-285750">
              <a:buFont typeface="Arial" panose="020B0604020202020204" pitchFamily="34" charset="0"/>
              <a:buChar char="•"/>
            </a:pPr>
            <a:r>
              <a:rPr lang="en-US" dirty="0">
                <a:solidFill>
                  <a:schemeClr val="accent1">
                    <a:lumMod val="50000"/>
                  </a:schemeClr>
                </a:solidFill>
                <a:cs typeface="Calibri"/>
              </a:rPr>
              <a:t>College &amp; Career Indicators</a:t>
            </a:r>
            <a:endParaRPr lang="en-US" dirty="0">
              <a:solidFill>
                <a:schemeClr val="accent1">
                  <a:lumMod val="50000"/>
                </a:schemeClr>
              </a:solidFill>
            </a:endParaRPr>
          </a:p>
          <a:p>
            <a:pPr marL="742950" lvl="1" indent="-285750">
              <a:buFont typeface="Arial" panose="020B0604020202020204" pitchFamily="34" charset="0"/>
              <a:buChar char="•"/>
            </a:pPr>
            <a:r>
              <a:rPr lang="en-US" dirty="0">
                <a:solidFill>
                  <a:schemeClr val="accent1">
                    <a:lumMod val="50000"/>
                  </a:schemeClr>
                </a:solidFill>
              </a:rPr>
              <a:t>State </a:t>
            </a:r>
            <a:r>
              <a:rPr lang="en-US" dirty="0" smtClean="0">
                <a:solidFill>
                  <a:schemeClr val="accent1">
                    <a:lumMod val="50000"/>
                  </a:schemeClr>
                </a:solidFill>
              </a:rPr>
              <a:t>funding</a:t>
            </a:r>
          </a:p>
          <a:p>
            <a:pPr marL="1200150" lvl="2" indent="-285750">
              <a:buFont typeface="Arial" panose="020B0604020202020204" pitchFamily="34" charset="0"/>
              <a:buChar char="•"/>
            </a:pPr>
            <a:r>
              <a:rPr lang="en-US" dirty="0" smtClean="0">
                <a:solidFill>
                  <a:schemeClr val="accent1">
                    <a:lumMod val="50000"/>
                  </a:schemeClr>
                </a:solidFill>
              </a:rPr>
              <a:t>Annual </a:t>
            </a:r>
            <a:r>
              <a:rPr lang="en-US" dirty="0">
                <a:solidFill>
                  <a:schemeClr val="accent1">
                    <a:lumMod val="50000"/>
                  </a:schemeClr>
                </a:solidFill>
              </a:rPr>
              <a:t>funding allocations are based on enrollment projections (FTES)</a:t>
            </a:r>
            <a:endParaRPr lang="en-US" dirty="0">
              <a:solidFill>
                <a:schemeClr val="accent1">
                  <a:lumMod val="50000"/>
                </a:schemeClr>
              </a:solidFill>
              <a:cs typeface="Calibri"/>
            </a:endParaRPr>
          </a:p>
          <a:p>
            <a:pPr marL="742950" lvl="1" indent="-285750">
              <a:buFont typeface="Arial" panose="020B0604020202020204" pitchFamily="34" charset="0"/>
              <a:buChar char="•"/>
            </a:pPr>
            <a:r>
              <a:rPr lang="en-US" dirty="0">
                <a:solidFill>
                  <a:schemeClr val="accent1">
                    <a:lumMod val="50000"/>
                  </a:schemeClr>
                </a:solidFill>
              </a:rPr>
              <a:t>COVID-19 impact</a:t>
            </a:r>
            <a:endParaRPr lang="en-US" dirty="0">
              <a:solidFill>
                <a:schemeClr val="accent1">
                  <a:lumMod val="50000"/>
                </a:schemeClr>
              </a:solidFill>
              <a:cs typeface="Calibri"/>
            </a:endParaRPr>
          </a:p>
          <a:p>
            <a:pPr marL="742950" lvl="1" indent="-285750">
              <a:buFont typeface="Arial" panose="020B0604020202020204" pitchFamily="34" charset="0"/>
              <a:buChar char="•"/>
            </a:pPr>
            <a:r>
              <a:rPr lang="en-US" dirty="0">
                <a:solidFill>
                  <a:schemeClr val="accent1">
                    <a:lumMod val="50000"/>
                  </a:schemeClr>
                </a:solidFill>
              </a:rPr>
              <a:t>Physical capacity of District </a:t>
            </a:r>
            <a:r>
              <a:rPr lang="en-US" dirty="0" smtClean="0">
                <a:solidFill>
                  <a:schemeClr val="accent1">
                    <a:lumMod val="50000"/>
                  </a:schemeClr>
                </a:solidFill>
              </a:rPr>
              <a:t>facilities</a:t>
            </a:r>
          </a:p>
          <a:p>
            <a:pPr marL="1200150" lvl="2" indent="-285750">
              <a:buFont typeface="Arial" panose="020B0604020202020204" pitchFamily="34" charset="0"/>
              <a:buChar char="•"/>
            </a:pPr>
            <a:r>
              <a:rPr lang="en-US" dirty="0">
                <a:solidFill>
                  <a:schemeClr val="accent1">
                    <a:lumMod val="50000"/>
                  </a:schemeClr>
                </a:solidFill>
                <a:cs typeface="Calibri"/>
              </a:rPr>
              <a:t>Evaluate course offerings prioritizing courses needed for transfer/certificates.</a:t>
            </a:r>
          </a:p>
          <a:p>
            <a:pPr marL="1200150" lvl="2" indent="-285750">
              <a:buFont typeface="Arial" panose="020B0604020202020204" pitchFamily="34" charset="0"/>
              <a:buChar char="•"/>
            </a:pPr>
            <a:r>
              <a:rPr lang="en-US" dirty="0">
                <a:solidFill>
                  <a:schemeClr val="accent1">
                    <a:lumMod val="50000"/>
                  </a:schemeClr>
                </a:solidFill>
                <a:cs typeface="Calibri"/>
              </a:rPr>
              <a:t>Compare enrollment rates to room assignments by department</a:t>
            </a:r>
          </a:p>
          <a:p>
            <a:pPr marL="742950" lvl="1" indent="-285750">
              <a:buFont typeface="Arial" panose="020B0604020202020204" pitchFamily="34" charset="0"/>
              <a:buChar char="•"/>
            </a:pPr>
            <a:r>
              <a:rPr lang="en-US" dirty="0">
                <a:solidFill>
                  <a:schemeClr val="accent1">
                    <a:lumMod val="50000"/>
                  </a:schemeClr>
                </a:solidFill>
              </a:rPr>
              <a:t>Are hybrid/online classes the future? </a:t>
            </a:r>
            <a:endParaRPr lang="en-US" dirty="0" smtClean="0">
              <a:solidFill>
                <a:schemeClr val="accent1">
                  <a:lumMod val="50000"/>
                </a:schemeClr>
              </a:solidFill>
            </a:endParaRPr>
          </a:p>
          <a:p>
            <a:pPr marL="1200150" lvl="2" indent="-285750">
              <a:buFont typeface="Arial" panose="020B0604020202020204" pitchFamily="34" charset="0"/>
              <a:buChar char="•"/>
            </a:pPr>
            <a:r>
              <a:rPr lang="en-US" i="1" dirty="0" smtClean="0">
                <a:solidFill>
                  <a:schemeClr val="accent1">
                    <a:lumMod val="50000"/>
                  </a:schemeClr>
                </a:solidFill>
              </a:rPr>
              <a:t>State </a:t>
            </a:r>
            <a:r>
              <a:rPr lang="en-US" i="1" dirty="0">
                <a:solidFill>
                  <a:schemeClr val="accent1">
                    <a:lumMod val="50000"/>
                  </a:schemeClr>
                </a:solidFill>
              </a:rPr>
              <a:t>funding formula would need to be revised to support this model.</a:t>
            </a:r>
            <a:r>
              <a:rPr lang="en-US" dirty="0">
                <a:solidFill>
                  <a:schemeClr val="accent1">
                    <a:lumMod val="50000"/>
                  </a:schemeClr>
                </a:solidFill>
              </a:rPr>
              <a:t>   </a:t>
            </a:r>
            <a:endParaRPr lang="en-US" dirty="0">
              <a:solidFill>
                <a:schemeClr val="accent1">
                  <a:lumMod val="50000"/>
                </a:schemeClr>
              </a:solidFill>
              <a:cs typeface="Calibri"/>
            </a:endParaRPr>
          </a:p>
        </p:txBody>
      </p:sp>
    </p:spTree>
    <p:extLst>
      <p:ext uri="{BB962C8B-B14F-4D97-AF65-F5344CB8AC3E}">
        <p14:creationId xmlns:p14="http://schemas.microsoft.com/office/powerpoint/2010/main" val="22087387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1415772"/>
          </a:xfrm>
          <a:prstGeom prst="rect">
            <a:avLst/>
          </a:prstGeom>
          <a:noFill/>
        </p:spPr>
        <p:txBody>
          <a:bodyPr wrap="square" rtlCol="0">
            <a:spAutoFit/>
          </a:bodyPr>
          <a:lstStyle/>
          <a:p>
            <a:pPr algn="ctr"/>
            <a:r>
              <a:rPr lang="en-US" sz="5400" b="1" dirty="0" smtClean="0">
                <a:solidFill>
                  <a:schemeClr val="accent2"/>
                </a:solidFill>
              </a:rPr>
              <a:t>Data for </a:t>
            </a:r>
            <a:r>
              <a:rPr lang="en-US" sz="5400" b="1" dirty="0">
                <a:solidFill>
                  <a:schemeClr val="accent2"/>
                </a:solidFill>
              </a:rPr>
              <a:t>Objective 1.1</a:t>
            </a:r>
            <a:endParaRPr lang="en-US" sz="1200" dirty="0">
              <a:solidFill>
                <a:schemeClr val="accent1">
                  <a:lumMod val="50000"/>
                </a:schemeClr>
              </a:solidFill>
            </a:endParaRPr>
          </a:p>
          <a:p>
            <a:pPr algn="ctr"/>
            <a:endParaRPr lang="en-US" sz="1200" dirty="0">
              <a:solidFill>
                <a:srgbClr val="92D050"/>
              </a:solidFill>
            </a:endParaRPr>
          </a:p>
          <a:p>
            <a:pPr algn="ctr"/>
            <a:r>
              <a:rPr lang="en-US" sz="2000" dirty="0">
                <a:solidFill>
                  <a:srgbClr val="92D050"/>
                </a:solidFill>
              </a:rPr>
              <a:t>The District will increase FTES 1.75% over the three years.</a:t>
            </a:r>
          </a:p>
        </p:txBody>
      </p:sp>
      <p:sp>
        <p:nvSpPr>
          <p:cNvPr id="3" name="TextBox 2"/>
          <p:cNvSpPr txBox="1"/>
          <p:nvPr/>
        </p:nvSpPr>
        <p:spPr>
          <a:xfrm>
            <a:off x="190831" y="2309142"/>
            <a:ext cx="11764102" cy="369332"/>
          </a:xfrm>
          <a:prstGeom prst="rect">
            <a:avLst/>
          </a:prstGeom>
          <a:noFill/>
        </p:spPr>
        <p:txBody>
          <a:bodyPr wrap="square" lIns="91440" tIns="45720" rIns="91440" bIns="45720" rtlCol="0" anchor="t">
            <a:spAutoFit/>
          </a:bodyPr>
          <a:lstStyle/>
          <a:p>
            <a:pPr marL="0" lvl="1"/>
            <a:r>
              <a:rPr lang="en-US" b="1">
                <a:solidFill>
                  <a:schemeClr val="accent1">
                    <a:lumMod val="50000"/>
                  </a:schemeClr>
                </a:solidFill>
              </a:rPr>
              <a:t>Projected Population Growth &amp; Demographics</a:t>
            </a:r>
          </a:p>
        </p:txBody>
      </p:sp>
      <p:pic>
        <p:nvPicPr>
          <p:cNvPr id="6" name="Picture 6" descr="Table&#10;&#10;Description automatically generated">
            <a:extLst>
              <a:ext uri="{FF2B5EF4-FFF2-40B4-BE49-F238E27FC236}">
                <a16:creationId xmlns:a16="http://schemas.microsoft.com/office/drawing/2014/main" id="{F29C6924-1D30-429A-9C47-4C036D55E421}"/>
              </a:ext>
            </a:extLst>
          </p:cNvPr>
          <p:cNvPicPr>
            <a:picLocks noChangeAspect="1"/>
          </p:cNvPicPr>
          <p:nvPr/>
        </p:nvPicPr>
        <p:blipFill rotWithShape="1">
          <a:blip r:embed="rId4"/>
          <a:srcRect t="5572" b="-293"/>
          <a:stretch/>
        </p:blipFill>
        <p:spPr>
          <a:xfrm>
            <a:off x="277905" y="3165082"/>
            <a:ext cx="6364942" cy="2943411"/>
          </a:xfrm>
          <a:prstGeom prst="rect">
            <a:avLst/>
          </a:prstGeom>
        </p:spPr>
      </p:pic>
      <p:pic>
        <p:nvPicPr>
          <p:cNvPr id="7" name="Picture 7" descr="Table&#10;&#10;Description automatically generated">
            <a:extLst>
              <a:ext uri="{FF2B5EF4-FFF2-40B4-BE49-F238E27FC236}">
                <a16:creationId xmlns:a16="http://schemas.microsoft.com/office/drawing/2014/main" id="{3F3E26ED-7710-43EC-A6A9-F0BFAD0D6D05}"/>
              </a:ext>
            </a:extLst>
          </p:cNvPr>
          <p:cNvPicPr>
            <a:picLocks noChangeAspect="1"/>
          </p:cNvPicPr>
          <p:nvPr/>
        </p:nvPicPr>
        <p:blipFill rotWithShape="1">
          <a:blip r:embed="rId5"/>
          <a:srcRect l="21446" t="6122" r="123" b="291"/>
          <a:stretch/>
        </p:blipFill>
        <p:spPr>
          <a:xfrm>
            <a:off x="6831103" y="3191310"/>
            <a:ext cx="4995287" cy="2909861"/>
          </a:xfrm>
          <a:prstGeom prst="rect">
            <a:avLst/>
          </a:prstGeom>
        </p:spPr>
      </p:pic>
      <p:sp>
        <p:nvSpPr>
          <p:cNvPr id="8" name="TextBox 7">
            <a:extLst>
              <a:ext uri="{FF2B5EF4-FFF2-40B4-BE49-F238E27FC236}">
                <a16:creationId xmlns:a16="http://schemas.microsoft.com/office/drawing/2014/main" id="{8D18E381-7471-48D5-8050-6EE3103EBFAE}"/>
              </a:ext>
            </a:extLst>
          </p:cNvPr>
          <p:cNvSpPr txBox="1"/>
          <p:nvPr/>
        </p:nvSpPr>
        <p:spPr>
          <a:xfrm>
            <a:off x="286872" y="2832846"/>
            <a:ext cx="6338046" cy="369332"/>
          </a:xfrm>
          <a:prstGeom prst="rect">
            <a:avLst/>
          </a:prstGeom>
          <a:solidFill>
            <a:schemeClr val="accent5">
              <a:lumMod val="75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TULARE COUNTY</a:t>
            </a:r>
            <a:r>
              <a:rPr lang="en-US" sz="1600">
                <a:solidFill>
                  <a:schemeClr val="bg1"/>
                </a:solidFill>
              </a:rPr>
              <a:t>  </a:t>
            </a:r>
            <a:r>
              <a:rPr lang="en-US" sz="1400" i="1">
                <a:solidFill>
                  <a:schemeClr val="bg1"/>
                </a:solidFill>
              </a:rPr>
              <a:t>Projected Growth (2018-2030)</a:t>
            </a:r>
            <a:endParaRPr lang="en-US" sz="1400" i="1">
              <a:solidFill>
                <a:schemeClr val="bg1"/>
              </a:solidFill>
              <a:cs typeface="Calibri"/>
            </a:endParaRPr>
          </a:p>
        </p:txBody>
      </p:sp>
      <p:sp>
        <p:nvSpPr>
          <p:cNvPr id="10" name="TextBox 9">
            <a:extLst>
              <a:ext uri="{FF2B5EF4-FFF2-40B4-BE49-F238E27FC236}">
                <a16:creationId xmlns:a16="http://schemas.microsoft.com/office/drawing/2014/main" id="{4E70645B-D7A1-4C1F-92A5-1EF9B2E7121A}"/>
              </a:ext>
            </a:extLst>
          </p:cNvPr>
          <p:cNvSpPr txBox="1"/>
          <p:nvPr/>
        </p:nvSpPr>
        <p:spPr>
          <a:xfrm>
            <a:off x="6831110" y="2832846"/>
            <a:ext cx="4993339" cy="369332"/>
          </a:xfrm>
          <a:prstGeom prst="rect">
            <a:avLst/>
          </a:prstGeom>
          <a:solidFill>
            <a:schemeClr val="accent5">
              <a:lumMod val="75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KINGS COUNTY</a:t>
            </a:r>
            <a:r>
              <a:rPr lang="en-US" sz="1600">
                <a:solidFill>
                  <a:schemeClr val="bg1"/>
                </a:solidFill>
              </a:rPr>
              <a:t>  </a:t>
            </a:r>
            <a:r>
              <a:rPr lang="en-US" sz="1400" i="1">
                <a:solidFill>
                  <a:schemeClr val="bg1"/>
                </a:solidFill>
              </a:rPr>
              <a:t>Projected Growth (2018-2030)</a:t>
            </a:r>
            <a:endParaRPr lang="en-US" sz="1400" i="1">
              <a:solidFill>
                <a:schemeClr val="bg1"/>
              </a:solidFill>
              <a:cs typeface="Calibri"/>
            </a:endParaRPr>
          </a:p>
        </p:txBody>
      </p:sp>
      <p:sp>
        <p:nvSpPr>
          <p:cNvPr id="11" name="Rectangle 10">
            <a:extLst>
              <a:ext uri="{FF2B5EF4-FFF2-40B4-BE49-F238E27FC236}">
                <a16:creationId xmlns:a16="http://schemas.microsoft.com/office/drawing/2014/main" id="{2D6735AA-4277-4017-A007-39DA7093DC6F}"/>
              </a:ext>
            </a:extLst>
          </p:cNvPr>
          <p:cNvSpPr/>
          <p:nvPr/>
        </p:nvSpPr>
        <p:spPr>
          <a:xfrm>
            <a:off x="268381" y="3571873"/>
            <a:ext cx="6364941" cy="206190"/>
          </a:xfrm>
          <a:prstGeom prst="rect">
            <a:avLst/>
          </a:prstGeom>
          <a:noFill/>
          <a:ln w="28575">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ECB96A0F-45DB-4E75-979D-C2D7207A505E}"/>
              </a:ext>
            </a:extLst>
          </p:cNvPr>
          <p:cNvSpPr/>
          <p:nvPr/>
        </p:nvSpPr>
        <p:spPr>
          <a:xfrm>
            <a:off x="6830545" y="3571873"/>
            <a:ext cx="4993341" cy="206190"/>
          </a:xfrm>
          <a:prstGeom prst="rect">
            <a:avLst/>
          </a:prstGeom>
          <a:noFill/>
          <a:ln w="28575">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61277508-FA27-45A0-B2EA-BE49E63BCE9E}"/>
              </a:ext>
            </a:extLst>
          </p:cNvPr>
          <p:cNvSpPr txBox="1"/>
          <p:nvPr/>
        </p:nvSpPr>
        <p:spPr>
          <a:xfrm>
            <a:off x="9152350" y="2559756"/>
            <a:ext cx="267734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i="1">
                <a:ea typeface="+mn-lt"/>
                <a:cs typeface="+mn-lt"/>
              </a:rPr>
              <a:t>Source:  COS Giant Fact Book</a:t>
            </a:r>
            <a:endParaRPr lang="en-US">
              <a:cs typeface="Calibri"/>
            </a:endParaRPr>
          </a:p>
        </p:txBody>
      </p:sp>
    </p:spTree>
    <p:extLst>
      <p:ext uri="{BB962C8B-B14F-4D97-AF65-F5344CB8AC3E}">
        <p14:creationId xmlns:p14="http://schemas.microsoft.com/office/powerpoint/2010/main" val="31819374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B359FE9A-B9CE-4F0A-B3F5-3E5D30D0E4B1}"/>
              </a:ext>
            </a:extLst>
          </p:cNvPr>
          <p:cNvGraphicFramePr>
            <a:graphicFrameLocks noGrp="1"/>
          </p:cNvGraphicFramePr>
          <p:nvPr>
            <p:extLst/>
          </p:nvPr>
        </p:nvGraphicFramePr>
        <p:xfrm>
          <a:off x="295835" y="3191435"/>
          <a:ext cx="11401347" cy="3212928"/>
        </p:xfrm>
        <a:graphic>
          <a:graphicData uri="http://schemas.openxmlformats.org/drawingml/2006/table">
            <a:tbl>
              <a:tblPr firstRow="1">
                <a:tableStyleId>{5C22544A-7EE6-4342-B048-85BDC9FD1C3A}</a:tableStyleId>
              </a:tblPr>
              <a:tblGrid>
                <a:gridCol w="1452461">
                  <a:extLst>
                    <a:ext uri="{9D8B030D-6E8A-4147-A177-3AD203B41FA5}">
                      <a16:colId xmlns:a16="http://schemas.microsoft.com/office/drawing/2014/main" val="4027844571"/>
                    </a:ext>
                  </a:extLst>
                </a:gridCol>
                <a:gridCol w="4505325">
                  <a:extLst>
                    <a:ext uri="{9D8B030D-6E8A-4147-A177-3AD203B41FA5}">
                      <a16:colId xmlns:a16="http://schemas.microsoft.com/office/drawing/2014/main" val="2202098656"/>
                    </a:ext>
                  </a:extLst>
                </a:gridCol>
                <a:gridCol w="1399454">
                  <a:extLst>
                    <a:ext uri="{9D8B030D-6E8A-4147-A177-3AD203B41FA5}">
                      <a16:colId xmlns:a16="http://schemas.microsoft.com/office/drawing/2014/main" val="4149649780"/>
                    </a:ext>
                  </a:extLst>
                </a:gridCol>
                <a:gridCol w="246822">
                  <a:extLst>
                    <a:ext uri="{9D8B030D-6E8A-4147-A177-3AD203B41FA5}">
                      <a16:colId xmlns:a16="http://schemas.microsoft.com/office/drawing/2014/main" val="4195669057"/>
                    </a:ext>
                  </a:extLst>
                </a:gridCol>
                <a:gridCol w="3113775">
                  <a:extLst>
                    <a:ext uri="{9D8B030D-6E8A-4147-A177-3AD203B41FA5}">
                      <a16:colId xmlns:a16="http://schemas.microsoft.com/office/drawing/2014/main" val="840229143"/>
                    </a:ext>
                  </a:extLst>
                </a:gridCol>
                <a:gridCol w="683510">
                  <a:extLst>
                    <a:ext uri="{9D8B030D-6E8A-4147-A177-3AD203B41FA5}">
                      <a16:colId xmlns:a16="http://schemas.microsoft.com/office/drawing/2014/main" val="771841767"/>
                    </a:ext>
                  </a:extLst>
                </a:gridCol>
              </a:tblGrid>
              <a:tr h="297024">
                <a:tc>
                  <a:txBody>
                    <a:bodyPr/>
                    <a:lstStyle/>
                    <a:p>
                      <a:r>
                        <a:rPr lang="en-US" sz="1100" b="0">
                          <a:solidFill>
                            <a:schemeClr val="bg1"/>
                          </a:solidFill>
                          <a:effectLst/>
                        </a:rPr>
                        <a:t>  Entry Level Education</a:t>
                      </a:r>
                    </a:p>
                  </a:txBody>
                  <a:tcPr marL="0" marR="0" marT="0" marB="0" anchor="ctr">
                    <a:solidFill>
                      <a:schemeClr val="accent1"/>
                    </a:solidFill>
                  </a:tcPr>
                </a:tc>
                <a:tc>
                  <a:txBody>
                    <a:bodyPr/>
                    <a:lstStyle/>
                    <a:p>
                      <a:r>
                        <a:rPr lang="en-US" sz="1100" b="0">
                          <a:solidFill>
                            <a:schemeClr val="bg1"/>
                          </a:solidFill>
                          <a:effectLst/>
                        </a:rPr>
                        <a:t>Fastest Growing (New Jobs from Industry Growth)</a:t>
                      </a:r>
                      <a:endParaRPr lang="en-US" b="0">
                        <a:solidFill>
                          <a:schemeClr val="bg1"/>
                        </a:solidFill>
                      </a:endParaRPr>
                    </a:p>
                  </a:txBody>
                  <a:tcPr marL="0" marR="0" marT="0" marB="0" anchor="ctr">
                    <a:solidFill>
                      <a:schemeClr val="accent1"/>
                    </a:solidFill>
                  </a:tcPr>
                </a:tc>
                <a:tc>
                  <a:txBody>
                    <a:bodyPr/>
                    <a:lstStyle/>
                    <a:p>
                      <a:pPr algn="ctr"/>
                      <a:r>
                        <a:rPr lang="en-US" sz="1100" b="0">
                          <a:solidFill>
                            <a:schemeClr val="bg1"/>
                          </a:solidFill>
                          <a:effectLst/>
                        </a:rPr>
                        <a:t>Growth and Jobs</a:t>
                      </a:r>
                    </a:p>
                  </a:txBody>
                  <a:tcPr marL="0" marR="0" marT="0" marB="0" anchor="ctr">
                    <a:solidFill>
                      <a:schemeClr val="accent1"/>
                    </a:solidFill>
                  </a:tcPr>
                </a:tc>
                <a:tc>
                  <a:txBody>
                    <a:bodyPr/>
                    <a:lstStyle/>
                    <a:p>
                      <a:pPr lvl="0">
                        <a:buNone/>
                      </a:pPr>
                      <a:endParaRPr lang="en-US" sz="1100" b="0">
                        <a:solidFill>
                          <a:schemeClr val="bg1"/>
                        </a:solidFill>
                        <a:effectLst/>
                      </a:endParaRPr>
                    </a:p>
                  </a:txBody>
                  <a:tcPr marL="0" marR="0" marT="0" marB="0" anchor="ctr">
                    <a:noFill/>
                  </a:tcPr>
                </a:tc>
                <a:tc>
                  <a:txBody>
                    <a:bodyPr/>
                    <a:lstStyle/>
                    <a:p>
                      <a:r>
                        <a:rPr lang="en-US" sz="1100" b="0">
                          <a:solidFill>
                            <a:schemeClr val="bg1"/>
                          </a:solidFill>
                          <a:effectLst/>
                        </a:rPr>
                        <a:t>Largest Growing (New Jobs and Replacement Needs)</a:t>
                      </a:r>
                    </a:p>
                  </a:txBody>
                  <a:tcPr marL="0" marR="0" marT="0" marB="0" anchor="ctr">
                    <a:solidFill>
                      <a:schemeClr val="accent1"/>
                    </a:solidFill>
                  </a:tcPr>
                </a:tc>
                <a:tc>
                  <a:txBody>
                    <a:bodyPr/>
                    <a:lstStyle/>
                    <a:p>
                      <a:pPr algn="ctr"/>
                      <a:r>
                        <a:rPr lang="en-US" sz="1100" b="0">
                          <a:solidFill>
                            <a:schemeClr val="bg1"/>
                          </a:solidFill>
                          <a:effectLst/>
                        </a:rPr>
                        <a:t>Jobs</a:t>
                      </a:r>
                    </a:p>
                  </a:txBody>
                  <a:tcPr marL="0" marR="0" marT="0" marB="0" anchor="ctr">
                    <a:solidFill>
                      <a:schemeClr val="accent1"/>
                    </a:solidFill>
                  </a:tcPr>
                </a:tc>
                <a:extLst>
                  <a:ext uri="{0D108BD9-81ED-4DB2-BD59-A6C34878D82A}">
                    <a16:rowId xmlns:a16="http://schemas.microsoft.com/office/drawing/2014/main" val="2499840228"/>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Construction Managers</a:t>
                      </a:r>
                    </a:p>
                  </a:txBody>
                  <a:tcPr marL="0" marR="0" marT="0" marB="0" anchor="ctr">
                    <a:solidFill>
                      <a:schemeClr val="accent2">
                        <a:lumMod val="20000"/>
                        <a:lumOff val="80000"/>
                      </a:schemeClr>
                    </a:solidFill>
                  </a:tcPr>
                </a:tc>
                <a:tc>
                  <a:txBody>
                    <a:bodyPr/>
                    <a:lstStyle/>
                    <a:p>
                      <a:pPr algn="ctr"/>
                      <a:r>
                        <a:rPr lang="en-US" sz="1100" b="0">
                          <a:effectLst/>
                        </a:rPr>
                        <a:t>22.7% or 50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General and Operations Managers</a:t>
                      </a:r>
                    </a:p>
                  </a:txBody>
                  <a:tcPr marL="0" marR="0" marT="0" marB="0" anchor="ctr">
                    <a:solidFill>
                      <a:schemeClr val="accent2">
                        <a:lumMod val="20000"/>
                        <a:lumOff val="80000"/>
                      </a:schemeClr>
                    </a:solidFill>
                  </a:tcPr>
                </a:tc>
                <a:tc>
                  <a:txBody>
                    <a:bodyPr/>
                    <a:lstStyle/>
                    <a:p>
                      <a:pPr algn="ctr"/>
                      <a:r>
                        <a:rPr lang="en-US" sz="1100" b="0">
                          <a:effectLst/>
                        </a:rPr>
                        <a:t>810</a:t>
                      </a:r>
                    </a:p>
                  </a:txBody>
                  <a:tcPr marL="0" marR="0" marT="0" marB="0" anchor="ctr">
                    <a:solidFill>
                      <a:schemeClr val="accent2">
                        <a:lumMod val="20000"/>
                        <a:lumOff val="80000"/>
                      </a:schemeClr>
                    </a:solidFill>
                  </a:tcPr>
                </a:tc>
                <a:extLst>
                  <a:ext uri="{0D108BD9-81ED-4DB2-BD59-A6C34878D82A}">
                    <a16:rowId xmlns:a16="http://schemas.microsoft.com/office/drawing/2014/main" val="3674342904"/>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General and Operations Managers</a:t>
                      </a:r>
                    </a:p>
                  </a:txBody>
                  <a:tcPr marL="0" marR="0" marT="0" marB="0" anchor="ctr">
                    <a:solidFill>
                      <a:schemeClr val="accent2">
                        <a:lumMod val="20000"/>
                        <a:lumOff val="80000"/>
                      </a:schemeClr>
                    </a:solidFill>
                  </a:tcPr>
                </a:tc>
                <a:tc>
                  <a:txBody>
                    <a:bodyPr/>
                    <a:lstStyle/>
                    <a:p>
                      <a:pPr algn="ctr"/>
                      <a:r>
                        <a:rPr lang="en-US" sz="1100" b="0">
                          <a:effectLst/>
                        </a:rPr>
                        <a:t>19.2% or 350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Elementary School Teachers, Except Special Education</a:t>
                      </a:r>
                    </a:p>
                  </a:txBody>
                  <a:tcPr marL="0" marR="0" marT="0" marB="0" anchor="ctr">
                    <a:solidFill>
                      <a:schemeClr val="accent2">
                        <a:lumMod val="20000"/>
                        <a:lumOff val="80000"/>
                      </a:schemeClr>
                    </a:solidFill>
                  </a:tcPr>
                </a:tc>
                <a:tc>
                  <a:txBody>
                    <a:bodyPr/>
                    <a:lstStyle/>
                    <a:p>
                      <a:pPr algn="ctr"/>
                      <a:r>
                        <a:rPr lang="en-US" sz="1100" b="0">
                          <a:effectLst/>
                        </a:rPr>
                        <a:t>670</a:t>
                      </a:r>
                    </a:p>
                  </a:txBody>
                  <a:tcPr marL="0" marR="0" marT="0" marB="0" anchor="ctr">
                    <a:solidFill>
                      <a:schemeClr val="accent2">
                        <a:lumMod val="20000"/>
                        <a:lumOff val="80000"/>
                      </a:schemeClr>
                    </a:solidFill>
                  </a:tcPr>
                </a:tc>
                <a:extLst>
                  <a:ext uri="{0D108BD9-81ED-4DB2-BD59-A6C34878D82A}">
                    <a16:rowId xmlns:a16="http://schemas.microsoft.com/office/drawing/2014/main" val="2462002096"/>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Administrative Services Managers</a:t>
                      </a:r>
                    </a:p>
                  </a:txBody>
                  <a:tcPr marL="0" marR="0" marT="0" marB="0" anchor="ctr">
                    <a:solidFill>
                      <a:schemeClr val="accent2">
                        <a:lumMod val="20000"/>
                        <a:lumOff val="80000"/>
                      </a:schemeClr>
                    </a:solidFill>
                  </a:tcPr>
                </a:tc>
                <a:tc>
                  <a:txBody>
                    <a:bodyPr/>
                    <a:lstStyle/>
                    <a:p>
                      <a:pPr algn="ctr"/>
                      <a:r>
                        <a:rPr lang="en-US" sz="1100" b="0">
                          <a:effectLst/>
                        </a:rPr>
                        <a:t>16.7% or 50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Substitute Teachers</a:t>
                      </a:r>
                    </a:p>
                  </a:txBody>
                  <a:tcPr marL="0" marR="0" marT="0" marB="0" anchor="ctr">
                    <a:solidFill>
                      <a:schemeClr val="accent2">
                        <a:lumMod val="20000"/>
                        <a:lumOff val="80000"/>
                      </a:schemeClr>
                    </a:solidFill>
                  </a:tcPr>
                </a:tc>
                <a:tc>
                  <a:txBody>
                    <a:bodyPr/>
                    <a:lstStyle/>
                    <a:p>
                      <a:pPr algn="ctr"/>
                      <a:r>
                        <a:rPr lang="en-US" sz="1100" b="0">
                          <a:effectLst/>
                        </a:rPr>
                        <a:t>580</a:t>
                      </a:r>
                    </a:p>
                  </a:txBody>
                  <a:tcPr marL="0" marR="0" marT="0" marB="0" anchor="ctr">
                    <a:solidFill>
                      <a:schemeClr val="accent2">
                        <a:lumMod val="20000"/>
                        <a:lumOff val="80000"/>
                      </a:schemeClr>
                    </a:solidFill>
                  </a:tcPr>
                </a:tc>
                <a:extLst>
                  <a:ext uri="{0D108BD9-81ED-4DB2-BD59-A6C34878D82A}">
                    <a16:rowId xmlns:a16="http://schemas.microsoft.com/office/drawing/2014/main" val="2910004176"/>
                  </a:ext>
                </a:extLst>
              </a:tr>
              <a:tr h="219075">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Kindergarten Teachers, Except Special Education</a:t>
                      </a:r>
                    </a:p>
                  </a:txBody>
                  <a:tcPr marL="0" marR="0" marT="0" marB="0" anchor="ctr">
                    <a:solidFill>
                      <a:schemeClr val="accent2">
                        <a:lumMod val="20000"/>
                        <a:lumOff val="80000"/>
                      </a:schemeClr>
                    </a:solidFill>
                  </a:tcPr>
                </a:tc>
                <a:tc>
                  <a:txBody>
                    <a:bodyPr/>
                    <a:lstStyle/>
                    <a:p>
                      <a:pPr algn="ctr"/>
                      <a:r>
                        <a:rPr lang="en-US" sz="1100" b="0">
                          <a:effectLst/>
                        </a:rPr>
                        <a:t>13.0% or 60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Secondary School Teachers, Except Special and CTE</a:t>
                      </a:r>
                    </a:p>
                  </a:txBody>
                  <a:tcPr marL="0" marR="0" marT="0" marB="0" anchor="ctr">
                    <a:solidFill>
                      <a:schemeClr val="accent2">
                        <a:lumMod val="20000"/>
                        <a:lumOff val="80000"/>
                      </a:schemeClr>
                    </a:solidFill>
                  </a:tcPr>
                </a:tc>
                <a:tc>
                  <a:txBody>
                    <a:bodyPr/>
                    <a:lstStyle/>
                    <a:p>
                      <a:pPr algn="ctr"/>
                      <a:r>
                        <a:rPr lang="en-US" sz="1100" b="0">
                          <a:effectLst/>
                        </a:rPr>
                        <a:t>460</a:t>
                      </a:r>
                    </a:p>
                  </a:txBody>
                  <a:tcPr marL="0" marR="0" marT="0" marB="0" anchor="ctr">
                    <a:solidFill>
                      <a:schemeClr val="accent2">
                        <a:lumMod val="20000"/>
                        <a:lumOff val="80000"/>
                      </a:schemeClr>
                    </a:solidFill>
                  </a:tcPr>
                </a:tc>
                <a:extLst>
                  <a:ext uri="{0D108BD9-81ED-4DB2-BD59-A6C34878D82A}">
                    <a16:rowId xmlns:a16="http://schemas.microsoft.com/office/drawing/2014/main" val="3192414169"/>
                  </a:ext>
                </a:extLst>
              </a:tr>
              <a:tr h="171450">
                <a:tc>
                  <a:txBody>
                    <a:bodyPr/>
                    <a:lstStyle/>
                    <a:p>
                      <a:endParaRPr lang="en-US" sz="1100" b="0">
                        <a:effectLst/>
                      </a:endParaRPr>
                    </a:p>
                  </a:txBody>
                  <a:tcPr marL="0" marR="0" marT="0" marB="0" anchor="ctr">
                    <a:noFill/>
                  </a:tcPr>
                </a:tc>
                <a:tc>
                  <a:txBody>
                    <a:bodyPr/>
                    <a:lstStyle/>
                    <a:p>
                      <a:r>
                        <a:rPr lang="en-US" sz="1100" b="0">
                          <a:effectLst/>
                        </a:rPr>
                        <a:t>Registered Nurses</a:t>
                      </a:r>
                    </a:p>
                  </a:txBody>
                  <a:tcPr marL="0" marR="0" marT="0" marB="0" anchor="ctr">
                    <a:noFill/>
                  </a:tcPr>
                </a:tc>
                <a:tc>
                  <a:txBody>
                    <a:bodyPr/>
                    <a:lstStyle/>
                    <a:p>
                      <a:pPr algn="ctr"/>
                      <a:r>
                        <a:rPr lang="en-US" sz="1100" b="0">
                          <a:effectLst/>
                        </a:rPr>
                        <a:t>20.5% or 390 jobs</a:t>
                      </a:r>
                    </a:p>
                  </a:txBody>
                  <a:tcPr marL="0" marR="0" marT="0" marB="0" anchor="ctr">
                    <a:noFill/>
                  </a:tcPr>
                </a:tc>
                <a:tc>
                  <a:txBody>
                    <a:bodyPr/>
                    <a:lstStyle/>
                    <a:p>
                      <a:pPr lvl="0">
                        <a:buNone/>
                      </a:pPr>
                      <a:endParaRPr lang="en-US" sz="1100" b="0">
                        <a:effectLst/>
                      </a:endParaRPr>
                    </a:p>
                  </a:txBody>
                  <a:tcPr marL="0" marR="0" marT="0" marB="0" anchor="ctr">
                    <a:noFill/>
                  </a:tcPr>
                </a:tc>
                <a:tc>
                  <a:txBody>
                    <a:bodyPr/>
                    <a:lstStyle/>
                    <a:p>
                      <a:r>
                        <a:rPr lang="en-US" sz="1100" b="0">
                          <a:effectLst/>
                        </a:rPr>
                        <a:t>Registered Nurses</a:t>
                      </a:r>
                    </a:p>
                  </a:txBody>
                  <a:tcPr marL="0" marR="0" marT="0" marB="0" anchor="ctr">
                    <a:noFill/>
                  </a:tcPr>
                </a:tc>
                <a:tc>
                  <a:txBody>
                    <a:bodyPr/>
                    <a:lstStyle/>
                    <a:p>
                      <a:pPr algn="ctr"/>
                      <a:r>
                        <a:rPr lang="en-US" sz="1100" b="0">
                          <a:effectLst/>
                        </a:rPr>
                        <a:t>840</a:t>
                      </a:r>
                    </a:p>
                  </a:txBody>
                  <a:tcPr marL="0" marR="0" marT="0" marB="0" anchor="ctr">
                    <a:noFill/>
                  </a:tcPr>
                </a:tc>
                <a:extLst>
                  <a:ext uri="{0D108BD9-81ED-4DB2-BD59-A6C34878D82A}">
                    <a16:rowId xmlns:a16="http://schemas.microsoft.com/office/drawing/2014/main" val="1591747059"/>
                  </a:ext>
                </a:extLst>
              </a:tr>
              <a:tr h="209664">
                <a:tc>
                  <a:txBody>
                    <a:bodyPr/>
                    <a:lstStyle/>
                    <a:p>
                      <a:endParaRPr lang="en-US" sz="1100" b="0">
                        <a:effectLst/>
                      </a:endParaRPr>
                    </a:p>
                  </a:txBody>
                  <a:tcPr marL="0" marR="0" marT="0" marB="0" anchor="ctr">
                    <a:noFill/>
                  </a:tcPr>
                </a:tc>
                <a:tc>
                  <a:txBody>
                    <a:bodyPr/>
                    <a:lstStyle/>
                    <a:p>
                      <a:r>
                        <a:rPr lang="en-US" sz="1100" b="0">
                          <a:effectLst/>
                        </a:rPr>
                        <a:t>Preschool Teachers, Except Special Education</a:t>
                      </a:r>
                    </a:p>
                  </a:txBody>
                  <a:tcPr marL="0" marR="0" marT="0" marB="0" anchor="ctr">
                    <a:noFill/>
                  </a:tcPr>
                </a:tc>
                <a:tc>
                  <a:txBody>
                    <a:bodyPr/>
                    <a:lstStyle/>
                    <a:p>
                      <a:pPr algn="ctr"/>
                      <a:r>
                        <a:rPr lang="en-US" sz="1100" b="0">
                          <a:effectLst/>
                        </a:rPr>
                        <a:t>12.1% or 40 jobs</a:t>
                      </a:r>
                    </a:p>
                  </a:txBody>
                  <a:tcPr marL="0" marR="0" marT="0" marB="0" anchor="ctr">
                    <a:noFill/>
                  </a:tcPr>
                </a:tc>
                <a:tc>
                  <a:txBody>
                    <a:bodyPr/>
                    <a:lstStyle/>
                    <a:p>
                      <a:pPr lvl="0">
                        <a:buNone/>
                      </a:pPr>
                      <a:endParaRPr lang="en-US" sz="1100" b="0">
                        <a:effectLst/>
                      </a:endParaRPr>
                    </a:p>
                  </a:txBody>
                  <a:tcPr marL="0" marR="0" marT="0" marB="0" anchor="ctr">
                    <a:noFill/>
                  </a:tcPr>
                </a:tc>
                <a:tc>
                  <a:txBody>
                    <a:bodyPr/>
                    <a:lstStyle/>
                    <a:p>
                      <a:r>
                        <a:rPr lang="en-US" sz="1100" b="0">
                          <a:effectLst/>
                        </a:rPr>
                        <a:t>Preschool Teachers, Except Special Education</a:t>
                      </a:r>
                    </a:p>
                  </a:txBody>
                  <a:tcPr marL="0" marR="0" marT="0" marB="0" anchor="ctr">
                    <a:noFill/>
                  </a:tcPr>
                </a:tc>
                <a:tc>
                  <a:txBody>
                    <a:bodyPr/>
                    <a:lstStyle/>
                    <a:p>
                      <a:pPr algn="ctr"/>
                      <a:r>
                        <a:rPr lang="en-US" sz="1100" b="0">
                          <a:effectLst/>
                        </a:rPr>
                        <a:t>140</a:t>
                      </a:r>
                    </a:p>
                  </a:txBody>
                  <a:tcPr marL="0" marR="0" marT="0" marB="0" anchor="ctr">
                    <a:noFill/>
                  </a:tcPr>
                </a:tc>
                <a:extLst>
                  <a:ext uri="{0D108BD9-81ED-4DB2-BD59-A6C34878D82A}">
                    <a16:rowId xmlns:a16="http://schemas.microsoft.com/office/drawing/2014/main" val="2996308792"/>
                  </a:ext>
                </a:extLst>
              </a:tr>
              <a:tr h="219075">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Telecommunications Equipment Installers and Repairers, Except Line Installers</a:t>
                      </a:r>
                    </a:p>
                  </a:txBody>
                  <a:tcPr marL="0" marR="0" marT="0" marB="0" anchor="ctr">
                    <a:solidFill>
                      <a:schemeClr val="accent2">
                        <a:lumMod val="20000"/>
                        <a:lumOff val="80000"/>
                      </a:schemeClr>
                    </a:solidFill>
                  </a:tcPr>
                </a:tc>
                <a:tc>
                  <a:txBody>
                    <a:bodyPr/>
                    <a:lstStyle/>
                    <a:p>
                      <a:pPr algn="ctr"/>
                      <a:r>
                        <a:rPr lang="en-US" sz="1100" b="0">
                          <a:effectLst/>
                        </a:rPr>
                        <a:t>52.4% or 110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Heavy and Tractor‐Trailer Truck Drivers</a:t>
                      </a:r>
                    </a:p>
                  </a:txBody>
                  <a:tcPr marL="0" marR="0" marT="0" marB="0" anchor="ctr">
                    <a:solidFill>
                      <a:schemeClr val="accent2">
                        <a:lumMod val="20000"/>
                        <a:lumOff val="80000"/>
                      </a:schemeClr>
                    </a:solidFill>
                  </a:tcPr>
                </a:tc>
                <a:tc>
                  <a:txBody>
                    <a:bodyPr/>
                    <a:lstStyle/>
                    <a:p>
                      <a:pPr algn="ctr"/>
                      <a:r>
                        <a:rPr lang="en-US" sz="1100" b="0">
                          <a:effectLst/>
                        </a:rPr>
                        <a:t>1,330</a:t>
                      </a:r>
                    </a:p>
                  </a:txBody>
                  <a:tcPr marL="0" marR="0" marT="0" marB="0" anchor="ctr">
                    <a:solidFill>
                      <a:schemeClr val="accent2">
                        <a:lumMod val="20000"/>
                        <a:lumOff val="80000"/>
                      </a:schemeClr>
                    </a:solidFill>
                  </a:tcPr>
                </a:tc>
                <a:extLst>
                  <a:ext uri="{0D108BD9-81ED-4DB2-BD59-A6C34878D82A}">
                    <a16:rowId xmlns:a16="http://schemas.microsoft.com/office/drawing/2014/main" val="436360258"/>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Heavy and Tractor‐Trailer Truck Drivers</a:t>
                      </a:r>
                    </a:p>
                  </a:txBody>
                  <a:tcPr marL="0" marR="0" marT="0" marB="0" anchor="ctr">
                    <a:solidFill>
                      <a:schemeClr val="accent2">
                        <a:lumMod val="20000"/>
                        <a:lumOff val="80000"/>
                      </a:schemeClr>
                    </a:solidFill>
                  </a:tcPr>
                </a:tc>
                <a:tc>
                  <a:txBody>
                    <a:bodyPr/>
                    <a:lstStyle/>
                    <a:p>
                      <a:pPr algn="ctr"/>
                      <a:r>
                        <a:rPr lang="en-US" sz="1100" b="0">
                          <a:effectLst/>
                        </a:rPr>
                        <a:t>28.2% or 820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Nursing Assistants</a:t>
                      </a:r>
                    </a:p>
                  </a:txBody>
                  <a:tcPr marL="0" marR="0" marT="0" marB="0" anchor="ctr">
                    <a:solidFill>
                      <a:schemeClr val="accent2">
                        <a:lumMod val="20000"/>
                        <a:lumOff val="80000"/>
                      </a:schemeClr>
                    </a:solidFill>
                  </a:tcPr>
                </a:tc>
                <a:tc>
                  <a:txBody>
                    <a:bodyPr/>
                    <a:lstStyle/>
                    <a:p>
                      <a:pPr algn="ctr"/>
                      <a:r>
                        <a:rPr lang="en-US" sz="1100" b="0">
                          <a:effectLst/>
                        </a:rPr>
                        <a:t>740</a:t>
                      </a:r>
                    </a:p>
                  </a:txBody>
                  <a:tcPr marL="0" marR="0" marT="0" marB="0" anchor="ctr">
                    <a:solidFill>
                      <a:schemeClr val="accent2">
                        <a:lumMod val="20000"/>
                        <a:lumOff val="80000"/>
                      </a:schemeClr>
                    </a:solidFill>
                  </a:tcPr>
                </a:tc>
                <a:extLst>
                  <a:ext uri="{0D108BD9-81ED-4DB2-BD59-A6C34878D82A}">
                    <a16:rowId xmlns:a16="http://schemas.microsoft.com/office/drawing/2014/main" val="132997003"/>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Nursing Assistants</a:t>
                      </a:r>
                    </a:p>
                  </a:txBody>
                  <a:tcPr marL="0" marR="0" marT="0" marB="0" anchor="ctr">
                    <a:solidFill>
                      <a:schemeClr val="accent2">
                        <a:lumMod val="20000"/>
                        <a:lumOff val="80000"/>
                      </a:schemeClr>
                    </a:solidFill>
                  </a:tcPr>
                </a:tc>
                <a:tc>
                  <a:txBody>
                    <a:bodyPr/>
                    <a:lstStyle/>
                    <a:p>
                      <a:pPr algn="ctr"/>
                      <a:r>
                        <a:rPr lang="en-US" sz="1100" b="0">
                          <a:effectLst/>
                        </a:rPr>
                        <a:t>27.6% or 400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Medical Assistants</a:t>
                      </a:r>
                    </a:p>
                  </a:txBody>
                  <a:tcPr marL="0" marR="0" marT="0" marB="0" anchor="ctr">
                    <a:solidFill>
                      <a:schemeClr val="accent2">
                        <a:lumMod val="20000"/>
                        <a:lumOff val="80000"/>
                      </a:schemeClr>
                    </a:solidFill>
                  </a:tcPr>
                </a:tc>
                <a:tc>
                  <a:txBody>
                    <a:bodyPr/>
                    <a:lstStyle/>
                    <a:p>
                      <a:pPr algn="ctr"/>
                      <a:r>
                        <a:rPr lang="en-US" sz="1100" b="0">
                          <a:effectLst/>
                        </a:rPr>
                        <a:t>370</a:t>
                      </a:r>
                    </a:p>
                  </a:txBody>
                  <a:tcPr marL="0" marR="0" marT="0" marB="0" anchor="ctr">
                    <a:solidFill>
                      <a:schemeClr val="accent2">
                        <a:lumMod val="20000"/>
                        <a:lumOff val="80000"/>
                      </a:schemeClr>
                    </a:solidFill>
                  </a:tcPr>
                </a:tc>
                <a:extLst>
                  <a:ext uri="{0D108BD9-81ED-4DB2-BD59-A6C34878D82A}">
                    <a16:rowId xmlns:a16="http://schemas.microsoft.com/office/drawing/2014/main" val="1598242026"/>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Medical Assistants</a:t>
                      </a:r>
                    </a:p>
                  </a:txBody>
                  <a:tcPr marL="0" marR="0" marT="0" marB="0" anchor="ctr">
                    <a:solidFill>
                      <a:schemeClr val="accent2">
                        <a:lumMod val="20000"/>
                        <a:lumOff val="80000"/>
                      </a:schemeClr>
                    </a:solidFill>
                  </a:tcPr>
                </a:tc>
                <a:tc>
                  <a:txBody>
                    <a:bodyPr/>
                    <a:lstStyle/>
                    <a:p>
                      <a:pPr algn="ctr"/>
                      <a:r>
                        <a:rPr lang="en-US" sz="1100" b="0">
                          <a:effectLst/>
                        </a:rPr>
                        <a:t>25.6% or 200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Licensed Practical and Licensed Vocational Nurses</a:t>
                      </a:r>
                    </a:p>
                  </a:txBody>
                  <a:tcPr marL="0" marR="0" marT="0" marB="0" anchor="ctr">
                    <a:solidFill>
                      <a:schemeClr val="accent2">
                        <a:lumMod val="20000"/>
                        <a:lumOff val="80000"/>
                      </a:schemeClr>
                    </a:solidFill>
                  </a:tcPr>
                </a:tc>
                <a:tc>
                  <a:txBody>
                    <a:bodyPr/>
                    <a:lstStyle/>
                    <a:p>
                      <a:pPr algn="ctr"/>
                      <a:r>
                        <a:rPr lang="en-US" sz="1100" b="0">
                          <a:effectLst/>
                        </a:rPr>
                        <a:t>250</a:t>
                      </a:r>
                    </a:p>
                  </a:txBody>
                  <a:tcPr marL="0" marR="0" marT="0" marB="0" anchor="ctr">
                    <a:solidFill>
                      <a:schemeClr val="accent2">
                        <a:lumMod val="20000"/>
                        <a:lumOff val="80000"/>
                      </a:schemeClr>
                    </a:solidFill>
                  </a:tcPr>
                </a:tc>
                <a:extLst>
                  <a:ext uri="{0D108BD9-81ED-4DB2-BD59-A6C34878D82A}">
                    <a16:rowId xmlns:a16="http://schemas.microsoft.com/office/drawing/2014/main" val="455614766"/>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Dental Assistants</a:t>
                      </a:r>
                    </a:p>
                  </a:txBody>
                  <a:tcPr marL="0" marR="0" marT="0" marB="0" anchor="ctr">
                    <a:solidFill>
                      <a:schemeClr val="accent2">
                        <a:lumMod val="20000"/>
                        <a:lumOff val="80000"/>
                      </a:schemeClr>
                    </a:solidFill>
                  </a:tcPr>
                </a:tc>
                <a:tc>
                  <a:txBody>
                    <a:bodyPr/>
                    <a:lstStyle/>
                    <a:p>
                      <a:pPr algn="ctr"/>
                      <a:r>
                        <a:rPr lang="en-US" sz="1100" b="0">
                          <a:effectLst/>
                        </a:rPr>
                        <a:t>19.4% or 60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Automotive Service Technicians and Mechanics</a:t>
                      </a:r>
                    </a:p>
                  </a:txBody>
                  <a:tcPr marL="0" marR="0" marT="0" marB="0" anchor="ctr">
                    <a:solidFill>
                      <a:schemeClr val="accent2">
                        <a:lumMod val="20000"/>
                        <a:lumOff val="80000"/>
                      </a:schemeClr>
                    </a:solidFill>
                  </a:tcPr>
                </a:tc>
                <a:tc>
                  <a:txBody>
                    <a:bodyPr/>
                    <a:lstStyle/>
                    <a:p>
                      <a:pPr algn="ctr"/>
                      <a:r>
                        <a:rPr lang="en-US" sz="1100" b="0">
                          <a:effectLst/>
                        </a:rPr>
                        <a:t>240</a:t>
                      </a:r>
                    </a:p>
                  </a:txBody>
                  <a:tcPr marL="0" marR="0" marT="0" marB="0" anchor="ctr">
                    <a:solidFill>
                      <a:schemeClr val="accent2">
                        <a:lumMod val="20000"/>
                        <a:lumOff val="80000"/>
                      </a:schemeClr>
                    </a:solidFill>
                  </a:tcPr>
                </a:tc>
                <a:extLst>
                  <a:ext uri="{0D108BD9-81ED-4DB2-BD59-A6C34878D82A}">
                    <a16:rowId xmlns:a16="http://schemas.microsoft.com/office/drawing/2014/main" val="2300795208"/>
                  </a:ext>
                </a:extLst>
              </a:tr>
              <a:tr h="209664">
                <a:tc>
                  <a:txBody>
                    <a:bodyPr/>
                    <a:lstStyle/>
                    <a:p>
                      <a:endParaRPr lang="en-US" sz="1100" b="0">
                        <a:effectLst/>
                      </a:endParaRPr>
                    </a:p>
                  </a:txBody>
                  <a:tcPr marL="0" marR="0" marT="0" marB="0" anchor="ctr">
                    <a:noFill/>
                  </a:tcPr>
                </a:tc>
                <a:tc>
                  <a:txBody>
                    <a:bodyPr/>
                    <a:lstStyle/>
                    <a:p>
                      <a:r>
                        <a:rPr lang="en-US" sz="1100" b="0">
                          <a:effectLst/>
                        </a:rPr>
                        <a:t>Computer User Support Specialists</a:t>
                      </a:r>
                    </a:p>
                  </a:txBody>
                  <a:tcPr marL="0" marR="0" marT="0" marB="0" anchor="ctr">
                    <a:noFill/>
                  </a:tcPr>
                </a:tc>
                <a:tc>
                  <a:txBody>
                    <a:bodyPr/>
                    <a:lstStyle/>
                    <a:p>
                      <a:pPr algn="ctr"/>
                      <a:r>
                        <a:rPr lang="en-US" sz="1100" b="0">
                          <a:effectLst/>
                        </a:rPr>
                        <a:t>12.5% or 40 jobs</a:t>
                      </a:r>
                    </a:p>
                  </a:txBody>
                  <a:tcPr marL="0" marR="0" marT="0" marB="0" anchor="ctr">
                    <a:noFill/>
                  </a:tcPr>
                </a:tc>
                <a:tc>
                  <a:txBody>
                    <a:bodyPr/>
                    <a:lstStyle/>
                    <a:p>
                      <a:pPr lvl="0">
                        <a:buNone/>
                      </a:pPr>
                      <a:endParaRPr lang="en-US" sz="1100" b="0">
                        <a:effectLst/>
                      </a:endParaRPr>
                    </a:p>
                  </a:txBody>
                  <a:tcPr marL="0" marR="0" marT="0" marB="0" anchor="ctr">
                    <a:noFill/>
                  </a:tcPr>
                </a:tc>
                <a:tc>
                  <a:txBody>
                    <a:bodyPr/>
                    <a:lstStyle/>
                    <a:p>
                      <a:r>
                        <a:rPr lang="en-US" sz="1100" b="0">
                          <a:effectLst/>
                        </a:rPr>
                        <a:t>Teacher Assistants</a:t>
                      </a:r>
                    </a:p>
                  </a:txBody>
                  <a:tcPr marL="0" marR="0" marT="0" marB="0" anchor="ctr">
                    <a:noFill/>
                  </a:tcPr>
                </a:tc>
                <a:tc>
                  <a:txBody>
                    <a:bodyPr/>
                    <a:lstStyle/>
                    <a:p>
                      <a:pPr algn="ctr"/>
                      <a:r>
                        <a:rPr lang="en-US" sz="1100" b="0">
                          <a:effectLst/>
                        </a:rPr>
                        <a:t>910</a:t>
                      </a:r>
                    </a:p>
                  </a:txBody>
                  <a:tcPr marL="0" marR="0" marT="0" marB="0" anchor="ctr">
                    <a:noFill/>
                  </a:tcPr>
                </a:tc>
                <a:extLst>
                  <a:ext uri="{0D108BD9-81ED-4DB2-BD59-A6C34878D82A}">
                    <a16:rowId xmlns:a16="http://schemas.microsoft.com/office/drawing/2014/main" val="603129242"/>
                  </a:ext>
                </a:extLst>
              </a:tr>
              <a:tr h="209664">
                <a:tc>
                  <a:txBody>
                    <a:bodyPr/>
                    <a:lstStyle/>
                    <a:p>
                      <a:endParaRPr lang="en-US" sz="1100" b="0">
                        <a:effectLst/>
                      </a:endParaRPr>
                    </a:p>
                  </a:txBody>
                  <a:tcPr marL="0" marR="0" marT="0" marB="0" anchor="ctr">
                    <a:noFill/>
                  </a:tcPr>
                </a:tc>
                <a:tc>
                  <a:txBody>
                    <a:bodyPr/>
                    <a:lstStyle/>
                    <a:p>
                      <a:r>
                        <a:rPr lang="en-US" sz="1100" b="0">
                          <a:effectLst/>
                        </a:rPr>
                        <a:t>Teacher Assistants</a:t>
                      </a:r>
                    </a:p>
                  </a:txBody>
                  <a:tcPr marL="0" marR="0" marT="0" marB="0" anchor="ctr">
                    <a:noFill/>
                  </a:tcPr>
                </a:tc>
                <a:tc>
                  <a:txBody>
                    <a:bodyPr/>
                    <a:lstStyle/>
                    <a:p>
                      <a:pPr algn="ctr"/>
                      <a:r>
                        <a:rPr lang="en-US" sz="1100" b="0">
                          <a:effectLst/>
                        </a:rPr>
                        <a:t>11.7% or 300 jobs</a:t>
                      </a:r>
                    </a:p>
                  </a:txBody>
                  <a:tcPr marL="0" marR="0" marT="0" marB="0" anchor="ctr">
                    <a:noFill/>
                  </a:tcPr>
                </a:tc>
                <a:tc>
                  <a:txBody>
                    <a:bodyPr/>
                    <a:lstStyle/>
                    <a:p>
                      <a:pPr lvl="0">
                        <a:buNone/>
                      </a:pPr>
                      <a:endParaRPr lang="en-US" sz="1100" b="0">
                        <a:effectLst/>
                      </a:endParaRPr>
                    </a:p>
                  </a:txBody>
                  <a:tcPr marL="0" marR="0" marT="0" marB="0" anchor="ctr">
                    <a:noFill/>
                  </a:tcPr>
                </a:tc>
                <a:tc>
                  <a:txBody>
                    <a:bodyPr/>
                    <a:lstStyle/>
                    <a:p>
                      <a:r>
                        <a:rPr lang="en-US" sz="1100" b="0">
                          <a:effectLst/>
                        </a:rPr>
                        <a:t>Bookkeeping, Accounting, and Auditing Clerks</a:t>
                      </a:r>
                    </a:p>
                  </a:txBody>
                  <a:tcPr marL="0" marR="0" marT="0" marB="0" anchor="ctr">
                    <a:noFill/>
                  </a:tcPr>
                </a:tc>
                <a:tc>
                  <a:txBody>
                    <a:bodyPr/>
                    <a:lstStyle/>
                    <a:p>
                      <a:pPr algn="ctr"/>
                      <a:r>
                        <a:rPr lang="en-US" sz="1100" b="0">
                          <a:effectLst/>
                        </a:rPr>
                        <a:t>180</a:t>
                      </a:r>
                    </a:p>
                  </a:txBody>
                  <a:tcPr marL="0" marR="0" marT="0" marB="0" anchor="ctr">
                    <a:noFill/>
                  </a:tcPr>
                </a:tc>
                <a:extLst>
                  <a:ext uri="{0D108BD9-81ED-4DB2-BD59-A6C34878D82A}">
                    <a16:rowId xmlns:a16="http://schemas.microsoft.com/office/drawing/2014/main" val="4227586227"/>
                  </a:ext>
                </a:extLst>
              </a:tr>
              <a:tr h="209664">
                <a:tc>
                  <a:txBody>
                    <a:bodyPr/>
                    <a:lstStyle/>
                    <a:p>
                      <a:endParaRPr lang="en-US" sz="1100" b="0">
                        <a:effectLst/>
                      </a:endParaRPr>
                    </a:p>
                  </a:txBody>
                  <a:tcPr marL="0" marR="0" marT="0" marB="0" anchor="ctr">
                    <a:noFill/>
                  </a:tcPr>
                </a:tc>
                <a:tc>
                  <a:txBody>
                    <a:bodyPr/>
                    <a:lstStyle/>
                    <a:p>
                      <a:r>
                        <a:rPr lang="en-US" sz="1100" b="0">
                          <a:effectLst/>
                        </a:rPr>
                        <a:t>Bookkeeping, Accounting, and Auditing Clerks</a:t>
                      </a:r>
                    </a:p>
                  </a:txBody>
                  <a:tcPr marL="0" marR="0" marT="0" marB="0" anchor="ctr">
                    <a:noFill/>
                  </a:tcPr>
                </a:tc>
                <a:tc>
                  <a:txBody>
                    <a:bodyPr/>
                    <a:lstStyle/>
                    <a:p>
                      <a:pPr algn="ctr"/>
                      <a:r>
                        <a:rPr lang="en-US" sz="1100" b="0">
                          <a:effectLst/>
                        </a:rPr>
                        <a:t>0.6% or 10 jobs</a:t>
                      </a:r>
                    </a:p>
                  </a:txBody>
                  <a:tcPr marL="0" marR="0" marT="0" marB="0" anchor="ctr">
                    <a:noFill/>
                  </a:tcPr>
                </a:tc>
                <a:tc>
                  <a:txBody>
                    <a:bodyPr/>
                    <a:lstStyle/>
                    <a:p>
                      <a:pPr lvl="0">
                        <a:buNone/>
                      </a:pPr>
                      <a:endParaRPr lang="en-US" sz="1100" b="0">
                        <a:effectLst/>
                      </a:endParaRPr>
                    </a:p>
                  </a:txBody>
                  <a:tcPr marL="0" marR="0" marT="0" marB="0" anchor="ctr">
                    <a:noFill/>
                  </a:tcPr>
                </a:tc>
                <a:tc>
                  <a:txBody>
                    <a:bodyPr/>
                    <a:lstStyle/>
                    <a:p>
                      <a:r>
                        <a:rPr lang="en-US" sz="1100" b="0">
                          <a:effectLst/>
                        </a:rPr>
                        <a:t>Computer User Support Specialists</a:t>
                      </a:r>
                    </a:p>
                  </a:txBody>
                  <a:tcPr marL="0" marR="0" marT="0" marB="0" anchor="ctr">
                    <a:noFill/>
                  </a:tcPr>
                </a:tc>
                <a:tc>
                  <a:txBody>
                    <a:bodyPr/>
                    <a:lstStyle/>
                    <a:p>
                      <a:pPr algn="ctr"/>
                      <a:r>
                        <a:rPr lang="en-US" sz="1100" b="0">
                          <a:effectLst/>
                        </a:rPr>
                        <a:t>80</a:t>
                      </a:r>
                    </a:p>
                  </a:txBody>
                  <a:tcPr marL="0" marR="0" marT="0" marB="0" anchor="ctr">
                    <a:noFill/>
                  </a:tcPr>
                </a:tc>
                <a:extLst>
                  <a:ext uri="{0D108BD9-81ED-4DB2-BD59-A6C34878D82A}">
                    <a16:rowId xmlns:a16="http://schemas.microsoft.com/office/drawing/2014/main" val="681001399"/>
                  </a:ext>
                </a:extLst>
              </a:tr>
            </a:tbl>
          </a:graphicData>
        </a:graphic>
      </p:graphicFrame>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1415772"/>
          </a:xfrm>
          <a:prstGeom prst="rect">
            <a:avLst/>
          </a:prstGeom>
          <a:noFill/>
        </p:spPr>
        <p:txBody>
          <a:bodyPr wrap="square" rtlCol="0">
            <a:spAutoFit/>
          </a:bodyPr>
          <a:lstStyle/>
          <a:p>
            <a:pPr algn="ctr"/>
            <a:r>
              <a:rPr lang="en-US" sz="5400" b="1" dirty="0" smtClean="0">
                <a:solidFill>
                  <a:schemeClr val="accent2"/>
                </a:solidFill>
              </a:rPr>
              <a:t>Data for Objective </a:t>
            </a:r>
            <a:r>
              <a:rPr lang="en-US" sz="5400" b="1" dirty="0">
                <a:solidFill>
                  <a:schemeClr val="accent2"/>
                </a:solidFill>
              </a:rPr>
              <a:t>1.1</a:t>
            </a:r>
            <a:endParaRPr lang="en-US" sz="1200" dirty="0">
              <a:solidFill>
                <a:schemeClr val="accent1">
                  <a:lumMod val="50000"/>
                </a:schemeClr>
              </a:solidFill>
            </a:endParaRPr>
          </a:p>
          <a:p>
            <a:pPr algn="ctr"/>
            <a:endParaRPr lang="en-US" sz="1200" dirty="0">
              <a:solidFill>
                <a:srgbClr val="92D050"/>
              </a:solidFill>
            </a:endParaRPr>
          </a:p>
          <a:p>
            <a:pPr algn="ctr"/>
            <a:r>
              <a:rPr lang="en-US" sz="2000" dirty="0">
                <a:solidFill>
                  <a:srgbClr val="92D050"/>
                </a:solidFill>
              </a:rPr>
              <a:t>The District will increase FTES 1.75% over the three years.</a:t>
            </a:r>
          </a:p>
        </p:txBody>
      </p:sp>
      <p:sp>
        <p:nvSpPr>
          <p:cNvPr id="3" name="TextBox 2"/>
          <p:cNvSpPr txBox="1"/>
          <p:nvPr/>
        </p:nvSpPr>
        <p:spPr>
          <a:xfrm>
            <a:off x="190831" y="2309142"/>
            <a:ext cx="11764102" cy="369332"/>
          </a:xfrm>
          <a:prstGeom prst="rect">
            <a:avLst/>
          </a:prstGeom>
          <a:noFill/>
        </p:spPr>
        <p:txBody>
          <a:bodyPr wrap="square" lIns="91440" tIns="45720" rIns="91440" bIns="45720" rtlCol="0" anchor="t">
            <a:spAutoFit/>
          </a:bodyPr>
          <a:lstStyle/>
          <a:p>
            <a:pPr marL="0" lvl="1"/>
            <a:r>
              <a:rPr lang="en-US" b="1">
                <a:solidFill>
                  <a:schemeClr val="accent1">
                    <a:lumMod val="50000"/>
                  </a:schemeClr>
                </a:solidFill>
              </a:rPr>
              <a:t>Projected Workforce Demands</a:t>
            </a:r>
          </a:p>
        </p:txBody>
      </p:sp>
      <p:sp>
        <p:nvSpPr>
          <p:cNvPr id="8" name="TextBox 7">
            <a:extLst>
              <a:ext uri="{FF2B5EF4-FFF2-40B4-BE49-F238E27FC236}">
                <a16:creationId xmlns:a16="http://schemas.microsoft.com/office/drawing/2014/main" id="{8D18E381-7471-48D5-8050-6EE3103EBFAE}"/>
              </a:ext>
            </a:extLst>
          </p:cNvPr>
          <p:cNvSpPr txBox="1"/>
          <p:nvPr/>
        </p:nvSpPr>
        <p:spPr>
          <a:xfrm>
            <a:off x="305922" y="2832846"/>
            <a:ext cx="11329145" cy="369332"/>
          </a:xfrm>
          <a:prstGeom prst="rect">
            <a:avLst/>
          </a:prstGeom>
          <a:solidFill>
            <a:schemeClr val="accent5">
              <a:lumMod val="75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TULARE COUNTY</a:t>
            </a:r>
            <a:r>
              <a:rPr lang="en-US" sz="1600">
                <a:solidFill>
                  <a:schemeClr val="bg1"/>
                </a:solidFill>
              </a:rPr>
              <a:t>  </a:t>
            </a:r>
            <a:r>
              <a:rPr lang="en-US" sz="1400" i="1">
                <a:solidFill>
                  <a:schemeClr val="bg1"/>
                </a:solidFill>
              </a:rPr>
              <a:t>2012-2022 Comparison of Growing Occupations by Entry Level Education</a:t>
            </a:r>
            <a:endParaRPr lang="en-US" sz="1400" i="1">
              <a:solidFill>
                <a:schemeClr val="bg1"/>
              </a:solidFill>
              <a:cs typeface="Calibri"/>
            </a:endParaRPr>
          </a:p>
        </p:txBody>
      </p:sp>
      <p:sp>
        <p:nvSpPr>
          <p:cNvPr id="15" name="TextBox 14">
            <a:extLst>
              <a:ext uri="{FF2B5EF4-FFF2-40B4-BE49-F238E27FC236}">
                <a16:creationId xmlns:a16="http://schemas.microsoft.com/office/drawing/2014/main" id="{CE9A4D4F-3D63-45BE-9469-4B81B315E810}"/>
              </a:ext>
            </a:extLst>
          </p:cNvPr>
          <p:cNvSpPr txBox="1"/>
          <p:nvPr/>
        </p:nvSpPr>
        <p:spPr>
          <a:xfrm>
            <a:off x="295275" y="3743325"/>
            <a:ext cx="1266825" cy="26314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Bachelor's Degree</a:t>
            </a:r>
            <a:endParaRPr lang="en-US" sz="1100">
              <a:cs typeface="Calibri"/>
            </a:endParaRPr>
          </a:p>
          <a:p>
            <a:endParaRPr lang="en-US" sz="1100">
              <a:cs typeface="Calibri"/>
            </a:endParaRPr>
          </a:p>
          <a:p>
            <a:endParaRPr lang="en-US" sz="1100">
              <a:cs typeface="Calibri"/>
            </a:endParaRPr>
          </a:p>
          <a:p>
            <a:endParaRPr lang="en-US" sz="1100">
              <a:cs typeface="Calibri"/>
            </a:endParaRPr>
          </a:p>
          <a:p>
            <a:r>
              <a:rPr lang="en-US" sz="1100">
                <a:cs typeface="Calibri"/>
              </a:rPr>
              <a:t>Associate's Degree</a:t>
            </a:r>
          </a:p>
          <a:p>
            <a:endParaRPr lang="en-US" sz="1100">
              <a:cs typeface="Calibri"/>
            </a:endParaRPr>
          </a:p>
          <a:p>
            <a:endParaRPr lang="en-US" sz="1100">
              <a:cs typeface="Calibri"/>
            </a:endParaRPr>
          </a:p>
          <a:p>
            <a:endParaRPr lang="en-US" sz="1100">
              <a:cs typeface="Calibri"/>
            </a:endParaRPr>
          </a:p>
          <a:p>
            <a:r>
              <a:rPr lang="en-US" sz="1100">
                <a:cs typeface="Calibri"/>
              </a:rPr>
              <a:t>Postsecondary</a:t>
            </a:r>
            <a:endParaRPr lang="en-US"/>
          </a:p>
          <a:p>
            <a:r>
              <a:rPr lang="en-US" sz="1100">
                <a:cs typeface="Calibri"/>
              </a:rPr>
              <a:t>Non-degree Award</a:t>
            </a:r>
          </a:p>
          <a:p>
            <a:endParaRPr lang="en-US" sz="1100">
              <a:cs typeface="Calibri"/>
            </a:endParaRPr>
          </a:p>
          <a:p>
            <a:endParaRPr lang="en-US" sz="1100">
              <a:cs typeface="Calibri"/>
            </a:endParaRPr>
          </a:p>
          <a:p>
            <a:endParaRPr lang="en-US" sz="1100">
              <a:cs typeface="Calibri"/>
            </a:endParaRPr>
          </a:p>
          <a:p>
            <a:r>
              <a:rPr lang="en-US" sz="1100">
                <a:cs typeface="Calibri"/>
              </a:rPr>
              <a:t>Some College,</a:t>
            </a:r>
            <a:endParaRPr lang="en-US">
              <a:cs typeface="Calibri"/>
            </a:endParaRPr>
          </a:p>
          <a:p>
            <a:r>
              <a:rPr lang="en-US" sz="1100">
                <a:cs typeface="Calibri"/>
              </a:rPr>
              <a:t>No Degree</a:t>
            </a:r>
          </a:p>
        </p:txBody>
      </p:sp>
      <p:sp>
        <p:nvSpPr>
          <p:cNvPr id="17" name="TextBox 16">
            <a:extLst>
              <a:ext uri="{FF2B5EF4-FFF2-40B4-BE49-F238E27FC236}">
                <a16:creationId xmlns:a16="http://schemas.microsoft.com/office/drawing/2014/main" id="{0646E748-1B93-4C35-88BC-82B60DE8181C}"/>
              </a:ext>
            </a:extLst>
          </p:cNvPr>
          <p:cNvSpPr txBox="1"/>
          <p:nvPr/>
        </p:nvSpPr>
        <p:spPr>
          <a:xfrm>
            <a:off x="8961850" y="2559756"/>
            <a:ext cx="267734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i="1">
                <a:ea typeface="+mn-lt"/>
                <a:cs typeface="+mn-lt"/>
              </a:rPr>
              <a:t>Source:  COS Giant Fact Book</a:t>
            </a:r>
            <a:endParaRPr lang="en-US">
              <a:cs typeface="Calibri"/>
            </a:endParaRPr>
          </a:p>
        </p:txBody>
      </p:sp>
    </p:spTree>
    <p:extLst>
      <p:ext uri="{BB962C8B-B14F-4D97-AF65-F5344CB8AC3E}">
        <p14:creationId xmlns:p14="http://schemas.microsoft.com/office/powerpoint/2010/main" val="29762344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B359FE9A-B9CE-4F0A-B3F5-3E5D30D0E4B1}"/>
              </a:ext>
            </a:extLst>
          </p:cNvPr>
          <p:cNvGraphicFramePr>
            <a:graphicFrameLocks noGrp="1"/>
          </p:cNvGraphicFramePr>
          <p:nvPr>
            <p:extLst/>
          </p:nvPr>
        </p:nvGraphicFramePr>
        <p:xfrm>
          <a:off x="295835" y="3200960"/>
          <a:ext cx="11376997" cy="3203403"/>
        </p:xfrm>
        <a:graphic>
          <a:graphicData uri="http://schemas.openxmlformats.org/drawingml/2006/table">
            <a:tbl>
              <a:tblPr firstRow="1">
                <a:tableStyleId>{5C22544A-7EE6-4342-B048-85BDC9FD1C3A}</a:tableStyleId>
              </a:tblPr>
              <a:tblGrid>
                <a:gridCol w="1514475">
                  <a:extLst>
                    <a:ext uri="{9D8B030D-6E8A-4147-A177-3AD203B41FA5}">
                      <a16:colId xmlns:a16="http://schemas.microsoft.com/office/drawing/2014/main" val="4027844571"/>
                    </a:ext>
                  </a:extLst>
                </a:gridCol>
                <a:gridCol w="4410073">
                  <a:extLst>
                    <a:ext uri="{9D8B030D-6E8A-4147-A177-3AD203B41FA5}">
                      <a16:colId xmlns:a16="http://schemas.microsoft.com/office/drawing/2014/main" val="2202098656"/>
                    </a:ext>
                  </a:extLst>
                </a:gridCol>
                <a:gridCol w="1257299">
                  <a:extLst>
                    <a:ext uri="{9D8B030D-6E8A-4147-A177-3AD203B41FA5}">
                      <a16:colId xmlns:a16="http://schemas.microsoft.com/office/drawing/2014/main" val="4149649780"/>
                    </a:ext>
                  </a:extLst>
                </a:gridCol>
                <a:gridCol w="304800">
                  <a:extLst>
                    <a:ext uri="{9D8B030D-6E8A-4147-A177-3AD203B41FA5}">
                      <a16:colId xmlns:a16="http://schemas.microsoft.com/office/drawing/2014/main" val="4195669057"/>
                    </a:ext>
                  </a:extLst>
                </a:gridCol>
                <a:gridCol w="3283378">
                  <a:extLst>
                    <a:ext uri="{9D8B030D-6E8A-4147-A177-3AD203B41FA5}">
                      <a16:colId xmlns:a16="http://schemas.microsoft.com/office/drawing/2014/main" val="840229143"/>
                    </a:ext>
                  </a:extLst>
                </a:gridCol>
                <a:gridCol w="606972">
                  <a:extLst>
                    <a:ext uri="{9D8B030D-6E8A-4147-A177-3AD203B41FA5}">
                      <a16:colId xmlns:a16="http://schemas.microsoft.com/office/drawing/2014/main" val="771841767"/>
                    </a:ext>
                  </a:extLst>
                </a:gridCol>
              </a:tblGrid>
              <a:tr h="297024">
                <a:tc>
                  <a:txBody>
                    <a:bodyPr/>
                    <a:lstStyle/>
                    <a:p>
                      <a:r>
                        <a:rPr lang="en-US" sz="1100" b="0">
                          <a:solidFill>
                            <a:schemeClr val="bg1"/>
                          </a:solidFill>
                          <a:effectLst/>
                        </a:rPr>
                        <a:t>  Entry Level Education</a:t>
                      </a:r>
                    </a:p>
                  </a:txBody>
                  <a:tcPr marL="0" marR="0" marT="0" marB="0" anchor="ctr">
                    <a:solidFill>
                      <a:schemeClr val="accent1"/>
                    </a:solidFill>
                  </a:tcPr>
                </a:tc>
                <a:tc>
                  <a:txBody>
                    <a:bodyPr/>
                    <a:lstStyle/>
                    <a:p>
                      <a:r>
                        <a:rPr lang="en-US" sz="1100" b="0">
                          <a:solidFill>
                            <a:schemeClr val="bg1"/>
                          </a:solidFill>
                          <a:effectLst/>
                        </a:rPr>
                        <a:t>Fastest Growing (New Jobs from Industry Growth)</a:t>
                      </a:r>
                      <a:endParaRPr lang="en-US" b="0">
                        <a:solidFill>
                          <a:schemeClr val="bg1"/>
                        </a:solidFill>
                      </a:endParaRPr>
                    </a:p>
                  </a:txBody>
                  <a:tcPr marL="0" marR="0" marT="0" marB="0" anchor="ctr">
                    <a:solidFill>
                      <a:schemeClr val="accent1"/>
                    </a:solidFill>
                  </a:tcPr>
                </a:tc>
                <a:tc>
                  <a:txBody>
                    <a:bodyPr/>
                    <a:lstStyle/>
                    <a:p>
                      <a:pPr algn="ctr"/>
                      <a:r>
                        <a:rPr lang="en-US" sz="1100" b="0">
                          <a:solidFill>
                            <a:schemeClr val="bg1"/>
                          </a:solidFill>
                          <a:effectLst/>
                        </a:rPr>
                        <a:t>Growth and Jobs</a:t>
                      </a:r>
                    </a:p>
                  </a:txBody>
                  <a:tcPr marL="0" marR="0" marT="0" marB="0" anchor="ctr">
                    <a:solidFill>
                      <a:schemeClr val="accent1"/>
                    </a:solidFill>
                  </a:tcPr>
                </a:tc>
                <a:tc>
                  <a:txBody>
                    <a:bodyPr/>
                    <a:lstStyle/>
                    <a:p>
                      <a:pPr lvl="0">
                        <a:buNone/>
                      </a:pPr>
                      <a:endParaRPr lang="en-US" sz="1100" b="0">
                        <a:solidFill>
                          <a:schemeClr val="bg1"/>
                        </a:solidFill>
                        <a:effectLst/>
                      </a:endParaRPr>
                    </a:p>
                  </a:txBody>
                  <a:tcPr marL="0" marR="0" marT="0" marB="0" anchor="ctr">
                    <a:noFill/>
                  </a:tcPr>
                </a:tc>
                <a:tc>
                  <a:txBody>
                    <a:bodyPr/>
                    <a:lstStyle/>
                    <a:p>
                      <a:r>
                        <a:rPr lang="en-US" sz="1100" b="0">
                          <a:solidFill>
                            <a:schemeClr val="bg1"/>
                          </a:solidFill>
                          <a:effectLst/>
                        </a:rPr>
                        <a:t>Largest Growing (New Jobs and Replacement Needs)</a:t>
                      </a:r>
                    </a:p>
                  </a:txBody>
                  <a:tcPr marL="0" marR="0" marT="0" marB="0" anchor="ctr">
                    <a:solidFill>
                      <a:schemeClr val="accent1"/>
                    </a:solidFill>
                  </a:tcPr>
                </a:tc>
                <a:tc>
                  <a:txBody>
                    <a:bodyPr/>
                    <a:lstStyle/>
                    <a:p>
                      <a:pPr algn="ctr"/>
                      <a:r>
                        <a:rPr lang="en-US" sz="1100" b="0">
                          <a:solidFill>
                            <a:schemeClr val="bg1"/>
                          </a:solidFill>
                          <a:effectLst/>
                        </a:rPr>
                        <a:t>Jobs</a:t>
                      </a:r>
                    </a:p>
                  </a:txBody>
                  <a:tcPr marL="0" marR="0" marT="0" marB="0" anchor="ctr">
                    <a:solidFill>
                      <a:schemeClr val="accent1"/>
                    </a:solidFill>
                  </a:tcPr>
                </a:tc>
                <a:extLst>
                  <a:ext uri="{0D108BD9-81ED-4DB2-BD59-A6C34878D82A}">
                    <a16:rowId xmlns:a16="http://schemas.microsoft.com/office/drawing/2014/main" val="2499840228"/>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pPr lvl="0">
                        <a:buNone/>
                      </a:pPr>
                      <a:r>
                        <a:rPr lang="en-US" sz="1100" b="0" i="0" u="none" strike="noStrike" noProof="0">
                          <a:effectLst/>
                          <a:latin typeface="Calibri"/>
                        </a:rPr>
                        <a:t>Probation Officers and Correctional Treatment Specialists</a:t>
                      </a:r>
                      <a:endParaRPr lang="en-US"/>
                    </a:p>
                  </a:txBody>
                  <a:tcPr marL="0" marR="0" marT="0" marB="0" anchor="ctr">
                    <a:solidFill>
                      <a:schemeClr val="accent2">
                        <a:lumMod val="20000"/>
                        <a:lumOff val="80000"/>
                      </a:schemeClr>
                    </a:solidFill>
                  </a:tcPr>
                </a:tc>
                <a:tc>
                  <a:txBody>
                    <a:bodyPr/>
                    <a:lstStyle/>
                    <a:p>
                      <a:pPr lvl="0" algn="ctr">
                        <a:buNone/>
                      </a:pPr>
                      <a:r>
                        <a:rPr lang="en-US" sz="1100" b="0" i="0" u="none" strike="noStrike" noProof="0">
                          <a:effectLst/>
                          <a:latin typeface="Calibri"/>
                        </a:rPr>
                        <a:t>30.4% or 70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pPr lvl="0">
                        <a:buNone/>
                      </a:pPr>
                      <a:r>
                        <a:rPr lang="en-US" sz="1100" b="0" i="0" u="none" strike="noStrike" noProof="0">
                          <a:effectLst/>
                          <a:latin typeface="Calibri"/>
                        </a:rPr>
                        <a:t>Registered Nurses</a:t>
                      </a:r>
                      <a:endParaRPr lang="en-US"/>
                    </a:p>
                  </a:txBody>
                  <a:tcPr marL="0" marR="0" marT="0" marB="0" anchor="ctr">
                    <a:solidFill>
                      <a:schemeClr val="accent2">
                        <a:lumMod val="20000"/>
                        <a:lumOff val="80000"/>
                      </a:schemeClr>
                    </a:solidFill>
                  </a:tcPr>
                </a:tc>
                <a:tc>
                  <a:txBody>
                    <a:bodyPr/>
                    <a:lstStyle/>
                    <a:p>
                      <a:pPr algn="ctr"/>
                      <a:r>
                        <a:rPr lang="en-US" sz="1100" b="0">
                          <a:effectLst/>
                        </a:rPr>
                        <a:t>530</a:t>
                      </a:r>
                    </a:p>
                  </a:txBody>
                  <a:tcPr marL="0" marR="0" marT="0" marB="0" anchor="ctr">
                    <a:solidFill>
                      <a:schemeClr val="accent2">
                        <a:lumMod val="20000"/>
                        <a:lumOff val="80000"/>
                      </a:schemeClr>
                    </a:solidFill>
                  </a:tcPr>
                </a:tc>
                <a:extLst>
                  <a:ext uri="{0D108BD9-81ED-4DB2-BD59-A6C34878D82A}">
                    <a16:rowId xmlns:a16="http://schemas.microsoft.com/office/drawing/2014/main" val="3674342904"/>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pPr lvl="0">
                        <a:buNone/>
                      </a:pPr>
                      <a:r>
                        <a:rPr lang="en-US" sz="1100" b="0" i="0" u="none" strike="noStrike" noProof="0">
                          <a:effectLst/>
                          <a:latin typeface="Calibri"/>
                        </a:rPr>
                        <a:t>Adult Basic and Secondary Education and Literacy Teachers and Instructors</a:t>
                      </a:r>
                      <a:endParaRPr lang="en-US" sz="1100" b="0">
                        <a:effectLst/>
                      </a:endParaRPr>
                    </a:p>
                  </a:txBody>
                  <a:tcPr marL="0" marR="0" marT="0" marB="0" anchor="ctr">
                    <a:solidFill>
                      <a:schemeClr val="accent2">
                        <a:lumMod val="20000"/>
                        <a:lumOff val="80000"/>
                      </a:schemeClr>
                    </a:solidFill>
                  </a:tcPr>
                </a:tc>
                <a:tc>
                  <a:txBody>
                    <a:bodyPr/>
                    <a:lstStyle/>
                    <a:p>
                      <a:pPr algn="ctr"/>
                      <a:r>
                        <a:rPr lang="en-US" sz="1100" b="0">
                          <a:effectLst/>
                        </a:rPr>
                        <a:t>30.0% or 30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Elementary School Teachers, Except Special Education</a:t>
                      </a:r>
                    </a:p>
                  </a:txBody>
                  <a:tcPr marL="0" marR="0" marT="0" marB="0" anchor="ctr">
                    <a:solidFill>
                      <a:schemeClr val="accent2">
                        <a:lumMod val="20000"/>
                        <a:lumOff val="80000"/>
                      </a:schemeClr>
                    </a:solidFill>
                  </a:tcPr>
                </a:tc>
                <a:tc>
                  <a:txBody>
                    <a:bodyPr/>
                    <a:lstStyle/>
                    <a:p>
                      <a:pPr algn="ctr"/>
                      <a:r>
                        <a:rPr lang="en-US" sz="1100" b="0">
                          <a:effectLst/>
                        </a:rPr>
                        <a:t>270</a:t>
                      </a:r>
                    </a:p>
                  </a:txBody>
                  <a:tcPr marL="0" marR="0" marT="0" marB="0" anchor="ctr">
                    <a:solidFill>
                      <a:schemeClr val="accent2">
                        <a:lumMod val="20000"/>
                        <a:lumOff val="80000"/>
                      </a:schemeClr>
                    </a:solidFill>
                  </a:tcPr>
                </a:tc>
                <a:extLst>
                  <a:ext uri="{0D108BD9-81ED-4DB2-BD59-A6C34878D82A}">
                    <a16:rowId xmlns:a16="http://schemas.microsoft.com/office/drawing/2014/main" val="2462002096"/>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pPr lvl="0">
                        <a:buNone/>
                      </a:pPr>
                      <a:r>
                        <a:rPr lang="en-US" sz="1100" b="0" i="0" u="none" strike="noStrike" noProof="0">
                          <a:effectLst/>
                          <a:latin typeface="Calibri"/>
                        </a:rPr>
                        <a:t>Accountants and Auditors</a:t>
                      </a:r>
                      <a:endParaRPr lang="en-US" sz="1100" b="0">
                        <a:effectLst/>
                      </a:endParaRPr>
                    </a:p>
                  </a:txBody>
                  <a:tcPr marL="0" marR="0" marT="0" marB="0" anchor="ctr">
                    <a:solidFill>
                      <a:schemeClr val="accent2">
                        <a:lumMod val="20000"/>
                        <a:lumOff val="80000"/>
                      </a:schemeClr>
                    </a:solidFill>
                  </a:tcPr>
                </a:tc>
                <a:tc>
                  <a:txBody>
                    <a:bodyPr/>
                    <a:lstStyle/>
                    <a:p>
                      <a:pPr algn="ctr"/>
                      <a:r>
                        <a:rPr lang="en-US" sz="1100" b="0">
                          <a:effectLst/>
                        </a:rPr>
                        <a:t>27.6% or 80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Substitute Teachers</a:t>
                      </a:r>
                    </a:p>
                  </a:txBody>
                  <a:tcPr marL="0" marR="0" marT="0" marB="0" anchor="ctr">
                    <a:solidFill>
                      <a:schemeClr val="accent2">
                        <a:lumMod val="20000"/>
                        <a:lumOff val="80000"/>
                      </a:schemeClr>
                    </a:solidFill>
                  </a:tcPr>
                </a:tc>
                <a:tc>
                  <a:txBody>
                    <a:bodyPr/>
                    <a:lstStyle/>
                    <a:p>
                      <a:pPr algn="ctr"/>
                      <a:r>
                        <a:rPr lang="en-US" sz="1100" b="0">
                          <a:effectLst/>
                        </a:rPr>
                        <a:t>260</a:t>
                      </a:r>
                    </a:p>
                  </a:txBody>
                  <a:tcPr marL="0" marR="0" marT="0" marB="0" anchor="ctr">
                    <a:solidFill>
                      <a:schemeClr val="accent2">
                        <a:lumMod val="20000"/>
                        <a:lumOff val="80000"/>
                      </a:schemeClr>
                    </a:solidFill>
                  </a:tcPr>
                </a:tc>
                <a:extLst>
                  <a:ext uri="{0D108BD9-81ED-4DB2-BD59-A6C34878D82A}">
                    <a16:rowId xmlns:a16="http://schemas.microsoft.com/office/drawing/2014/main" val="2910004176"/>
                  </a:ext>
                </a:extLst>
              </a:tr>
              <a:tr h="209550">
                <a:tc>
                  <a:txBody>
                    <a:bodyPr/>
                    <a:lstStyle/>
                    <a:p>
                      <a:endParaRPr lang="en-US" sz="1100" b="0">
                        <a:effectLst/>
                      </a:endParaRPr>
                    </a:p>
                  </a:txBody>
                  <a:tcPr marL="0" marR="0" marT="0" marB="0" anchor="ctr">
                    <a:solidFill>
                      <a:schemeClr val="accent2">
                        <a:lumMod val="20000"/>
                        <a:lumOff val="80000"/>
                      </a:schemeClr>
                    </a:solidFill>
                  </a:tcPr>
                </a:tc>
                <a:tc>
                  <a:txBody>
                    <a:bodyPr/>
                    <a:lstStyle/>
                    <a:p>
                      <a:pPr lvl="0">
                        <a:buNone/>
                      </a:pPr>
                      <a:r>
                        <a:rPr lang="en-US" sz="1100" b="0" i="0" u="none" strike="noStrike" noProof="0">
                          <a:effectLst/>
                          <a:latin typeface="Calibri"/>
                        </a:rPr>
                        <a:t>Registered Nurses</a:t>
                      </a:r>
                      <a:endParaRPr lang="en-US" sz="1100" b="0">
                        <a:effectLst/>
                      </a:endParaRPr>
                    </a:p>
                  </a:txBody>
                  <a:tcPr marL="0" marR="0" marT="0" marB="0" anchor="ctr">
                    <a:solidFill>
                      <a:schemeClr val="accent2">
                        <a:lumMod val="20000"/>
                        <a:lumOff val="80000"/>
                      </a:schemeClr>
                    </a:solidFill>
                  </a:tcPr>
                </a:tc>
                <a:tc>
                  <a:txBody>
                    <a:bodyPr/>
                    <a:lstStyle/>
                    <a:p>
                      <a:pPr algn="ctr"/>
                      <a:r>
                        <a:rPr lang="en-US" sz="1100" b="0">
                          <a:effectLst/>
                        </a:rPr>
                        <a:t>25.9% or 280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Secondary School Teachers, Except Special and CTE</a:t>
                      </a:r>
                    </a:p>
                  </a:txBody>
                  <a:tcPr marL="0" marR="0" marT="0" marB="0" anchor="ctr">
                    <a:solidFill>
                      <a:schemeClr val="accent2">
                        <a:lumMod val="20000"/>
                        <a:lumOff val="80000"/>
                      </a:schemeClr>
                    </a:solidFill>
                  </a:tcPr>
                </a:tc>
                <a:tc>
                  <a:txBody>
                    <a:bodyPr/>
                    <a:lstStyle/>
                    <a:p>
                      <a:pPr algn="ctr"/>
                      <a:r>
                        <a:rPr lang="en-US" sz="1100" b="0">
                          <a:effectLst/>
                        </a:rPr>
                        <a:t>200</a:t>
                      </a:r>
                    </a:p>
                  </a:txBody>
                  <a:tcPr marL="0" marR="0" marT="0" marB="0" anchor="ctr">
                    <a:solidFill>
                      <a:schemeClr val="accent2">
                        <a:lumMod val="20000"/>
                        <a:lumOff val="80000"/>
                      </a:schemeClr>
                    </a:solidFill>
                  </a:tcPr>
                </a:tc>
                <a:extLst>
                  <a:ext uri="{0D108BD9-81ED-4DB2-BD59-A6C34878D82A}">
                    <a16:rowId xmlns:a16="http://schemas.microsoft.com/office/drawing/2014/main" val="3192414169"/>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pPr lvl="0">
                        <a:buNone/>
                      </a:pPr>
                      <a:r>
                        <a:rPr lang="en-US" sz="1100" b="0" i="0" u="none" strike="noStrike" noProof="0">
                          <a:effectLst/>
                          <a:latin typeface="Calibri"/>
                        </a:rPr>
                        <a:t>Mental Health and Substance Abuse Social Workers</a:t>
                      </a:r>
                      <a:endParaRPr lang="en-US" sz="1100" b="0">
                        <a:effectLst/>
                      </a:endParaRPr>
                    </a:p>
                  </a:txBody>
                  <a:tcPr marL="0" marR="0" marT="0" marB="0" anchor="ctr">
                    <a:solidFill>
                      <a:schemeClr val="accent2">
                        <a:lumMod val="20000"/>
                        <a:lumOff val="80000"/>
                      </a:schemeClr>
                    </a:solidFill>
                  </a:tcPr>
                </a:tc>
                <a:tc>
                  <a:txBody>
                    <a:bodyPr/>
                    <a:lstStyle/>
                    <a:p>
                      <a:pPr algn="ctr"/>
                      <a:r>
                        <a:rPr lang="en-US" sz="1100" b="0">
                          <a:effectLst/>
                        </a:rPr>
                        <a:t>25.0% or 30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General and Operations Managers</a:t>
                      </a:r>
                    </a:p>
                  </a:txBody>
                  <a:tcPr marL="0" marR="0" marT="0" marB="0" anchor="ctr">
                    <a:solidFill>
                      <a:schemeClr val="accent2">
                        <a:lumMod val="20000"/>
                        <a:lumOff val="80000"/>
                      </a:schemeClr>
                    </a:solidFill>
                  </a:tcPr>
                </a:tc>
                <a:tc>
                  <a:txBody>
                    <a:bodyPr/>
                    <a:lstStyle/>
                    <a:p>
                      <a:pPr algn="ctr"/>
                      <a:r>
                        <a:rPr lang="en-US" sz="1100" b="0">
                          <a:effectLst/>
                        </a:rPr>
                        <a:t>170</a:t>
                      </a:r>
                    </a:p>
                  </a:txBody>
                  <a:tcPr marL="0" marR="0" marT="0" marB="0" anchor="ctr">
                    <a:solidFill>
                      <a:schemeClr val="accent2">
                        <a:lumMod val="20000"/>
                        <a:lumOff val="80000"/>
                      </a:schemeClr>
                    </a:solidFill>
                  </a:tcPr>
                </a:tc>
                <a:extLst>
                  <a:ext uri="{0D108BD9-81ED-4DB2-BD59-A6C34878D82A}">
                    <a16:rowId xmlns:a16="http://schemas.microsoft.com/office/drawing/2014/main" val="1591747059"/>
                  </a:ext>
                </a:extLst>
              </a:tr>
              <a:tr h="180975">
                <a:tc>
                  <a:txBody>
                    <a:bodyPr/>
                    <a:lstStyle/>
                    <a:p>
                      <a:endParaRPr lang="en-US" sz="1100" b="0">
                        <a:effectLst/>
                      </a:endParaRPr>
                    </a:p>
                  </a:txBody>
                  <a:tcPr marL="0" marR="0" marT="0" marB="0" anchor="ctr">
                    <a:noFill/>
                  </a:tcPr>
                </a:tc>
                <a:tc>
                  <a:txBody>
                    <a:bodyPr/>
                    <a:lstStyle/>
                    <a:p>
                      <a:r>
                        <a:rPr lang="en-US" sz="1100" b="0">
                          <a:effectLst/>
                        </a:rPr>
                        <a:t>Preschool Teachers, Except Special Education</a:t>
                      </a:r>
                    </a:p>
                  </a:txBody>
                  <a:tcPr marL="0" marR="0" marT="0" marB="0" anchor="ctr">
                    <a:noFill/>
                  </a:tcPr>
                </a:tc>
                <a:tc>
                  <a:txBody>
                    <a:bodyPr/>
                    <a:lstStyle/>
                    <a:p>
                      <a:pPr algn="ctr"/>
                      <a:r>
                        <a:rPr lang="en-US" sz="1100" b="0">
                          <a:effectLst/>
                        </a:rPr>
                        <a:t>28.6% or 40 jobs</a:t>
                      </a:r>
                    </a:p>
                  </a:txBody>
                  <a:tcPr marL="0" marR="0" marT="0" marB="0" anchor="ctr">
                    <a:noFill/>
                  </a:tcPr>
                </a:tc>
                <a:tc>
                  <a:txBody>
                    <a:bodyPr/>
                    <a:lstStyle/>
                    <a:p>
                      <a:pPr lvl="0">
                        <a:buNone/>
                      </a:pPr>
                      <a:endParaRPr lang="en-US" sz="1100" b="0">
                        <a:effectLst/>
                      </a:endParaRPr>
                    </a:p>
                  </a:txBody>
                  <a:tcPr marL="0" marR="0" marT="0" marB="0" anchor="ctr">
                    <a:noFill/>
                  </a:tcPr>
                </a:tc>
                <a:tc>
                  <a:txBody>
                    <a:bodyPr/>
                    <a:lstStyle/>
                    <a:p>
                      <a:r>
                        <a:rPr lang="en-US" sz="1100" b="0">
                          <a:effectLst/>
                        </a:rPr>
                        <a:t>Agricultural and Food Science Technicians</a:t>
                      </a:r>
                    </a:p>
                  </a:txBody>
                  <a:tcPr marL="0" marR="0" marT="0" marB="0" anchor="ctr">
                    <a:noFill/>
                  </a:tcPr>
                </a:tc>
                <a:tc>
                  <a:txBody>
                    <a:bodyPr/>
                    <a:lstStyle/>
                    <a:p>
                      <a:pPr algn="ctr"/>
                      <a:r>
                        <a:rPr lang="en-US" sz="1100" b="0">
                          <a:effectLst/>
                        </a:rPr>
                        <a:t>80</a:t>
                      </a:r>
                      <a:endParaRPr lang="en-US"/>
                    </a:p>
                  </a:txBody>
                  <a:tcPr marL="0" marR="0" marT="0" marB="0" anchor="ctr">
                    <a:noFill/>
                  </a:tcPr>
                </a:tc>
                <a:extLst>
                  <a:ext uri="{0D108BD9-81ED-4DB2-BD59-A6C34878D82A}">
                    <a16:rowId xmlns:a16="http://schemas.microsoft.com/office/drawing/2014/main" val="2996308792"/>
                  </a:ext>
                </a:extLst>
              </a:tr>
              <a:tr h="209550">
                <a:tc>
                  <a:txBody>
                    <a:bodyPr/>
                    <a:lstStyle/>
                    <a:p>
                      <a:endParaRPr lang="en-US" sz="1100" b="0">
                        <a:effectLst/>
                      </a:endParaRPr>
                    </a:p>
                  </a:txBody>
                  <a:tcPr marL="0" marR="0" marT="0" marB="0" anchor="ctr">
                    <a:noFill/>
                  </a:tcPr>
                </a:tc>
                <a:tc>
                  <a:txBody>
                    <a:bodyPr/>
                    <a:lstStyle/>
                    <a:p>
                      <a:pPr lvl="0">
                        <a:buNone/>
                      </a:pPr>
                      <a:r>
                        <a:rPr lang="en-US" sz="1100" b="0" i="0" u="none" strike="noStrike" noProof="0">
                          <a:effectLst/>
                          <a:latin typeface="Calibri"/>
                        </a:rPr>
                        <a:t>Agricultural and Food Science Technicians</a:t>
                      </a:r>
                      <a:endParaRPr lang="en-US" sz="1100" b="0">
                        <a:effectLst/>
                      </a:endParaRPr>
                    </a:p>
                  </a:txBody>
                  <a:tcPr marL="0" marR="0" marT="0" marB="0" anchor="ctr">
                    <a:noFill/>
                  </a:tcPr>
                </a:tc>
                <a:tc>
                  <a:txBody>
                    <a:bodyPr/>
                    <a:lstStyle/>
                    <a:p>
                      <a:pPr algn="ctr"/>
                      <a:r>
                        <a:rPr lang="en-US" sz="1100" b="0">
                          <a:effectLst/>
                        </a:rPr>
                        <a:t>21.4% or 30 jobs</a:t>
                      </a:r>
                    </a:p>
                  </a:txBody>
                  <a:tcPr marL="0" marR="0" marT="0" marB="0" anchor="ctr">
                    <a:noFill/>
                  </a:tcPr>
                </a:tc>
                <a:tc>
                  <a:txBody>
                    <a:bodyPr/>
                    <a:lstStyle/>
                    <a:p>
                      <a:pPr lvl="0">
                        <a:buNone/>
                      </a:pPr>
                      <a:endParaRPr lang="en-US" sz="1100" b="0">
                        <a:effectLst/>
                      </a:endParaRPr>
                    </a:p>
                  </a:txBody>
                  <a:tcPr marL="0" marR="0" marT="0" marB="0" anchor="ctr">
                    <a:noFill/>
                  </a:tcPr>
                </a:tc>
                <a:tc>
                  <a:txBody>
                    <a:bodyPr/>
                    <a:lstStyle/>
                    <a:p>
                      <a:pPr lvl="0">
                        <a:buNone/>
                      </a:pPr>
                      <a:r>
                        <a:rPr lang="en-US" sz="1100" b="0" i="0" u="none" strike="noStrike" noProof="0">
                          <a:effectLst/>
                          <a:latin typeface="Calibri"/>
                        </a:rPr>
                        <a:t>Preschool Teachers, Except Special Education</a:t>
                      </a:r>
                      <a:endParaRPr lang="en-US" sz="1100" b="0">
                        <a:effectLst/>
                      </a:endParaRPr>
                    </a:p>
                  </a:txBody>
                  <a:tcPr marL="0" marR="0" marT="0" marB="0" anchor="ctr">
                    <a:noFill/>
                  </a:tcPr>
                </a:tc>
                <a:tc>
                  <a:txBody>
                    <a:bodyPr/>
                    <a:lstStyle/>
                    <a:p>
                      <a:pPr algn="ctr"/>
                      <a:r>
                        <a:rPr lang="en-US" sz="1100" b="0">
                          <a:effectLst/>
                        </a:rPr>
                        <a:t>80</a:t>
                      </a:r>
                    </a:p>
                  </a:txBody>
                  <a:tcPr marL="0" marR="0" marT="0" marB="0" anchor="ctr">
                    <a:noFill/>
                  </a:tcPr>
                </a:tc>
                <a:extLst>
                  <a:ext uri="{0D108BD9-81ED-4DB2-BD59-A6C34878D82A}">
                    <a16:rowId xmlns:a16="http://schemas.microsoft.com/office/drawing/2014/main" val="436360258"/>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pPr lvl="0">
                        <a:buNone/>
                      </a:pPr>
                      <a:r>
                        <a:rPr lang="en-US" sz="1100" b="0" i="0" u="none" strike="noStrike" noProof="0">
                          <a:effectLst/>
                          <a:latin typeface="Calibri"/>
                        </a:rPr>
                        <a:t>Psychiatric Technicians</a:t>
                      </a:r>
                      <a:endParaRPr lang="en-US" sz="1100" b="0">
                        <a:effectLst/>
                      </a:endParaRPr>
                    </a:p>
                  </a:txBody>
                  <a:tcPr marL="0" marR="0" marT="0" marB="0" anchor="ctr">
                    <a:solidFill>
                      <a:schemeClr val="accent2">
                        <a:lumMod val="20000"/>
                        <a:lumOff val="80000"/>
                      </a:schemeClr>
                    </a:solidFill>
                  </a:tcPr>
                </a:tc>
                <a:tc>
                  <a:txBody>
                    <a:bodyPr/>
                    <a:lstStyle/>
                    <a:p>
                      <a:pPr algn="ctr"/>
                      <a:r>
                        <a:rPr lang="en-US" sz="1100" b="0">
                          <a:effectLst/>
                        </a:rPr>
                        <a:t>44.4% or 40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Heavy and Tractor-Trailer Truck Drivers</a:t>
                      </a:r>
                    </a:p>
                  </a:txBody>
                  <a:tcPr marL="0" marR="0" marT="0" marB="0" anchor="ctr">
                    <a:solidFill>
                      <a:schemeClr val="accent2">
                        <a:lumMod val="20000"/>
                        <a:lumOff val="80000"/>
                      </a:schemeClr>
                    </a:solidFill>
                  </a:tcPr>
                </a:tc>
                <a:tc>
                  <a:txBody>
                    <a:bodyPr/>
                    <a:lstStyle/>
                    <a:p>
                      <a:pPr algn="ctr"/>
                      <a:r>
                        <a:rPr lang="en-US" sz="1100" b="0">
                          <a:effectLst/>
                        </a:rPr>
                        <a:t>230</a:t>
                      </a:r>
                    </a:p>
                  </a:txBody>
                  <a:tcPr marL="0" marR="0" marT="0" marB="0" anchor="ctr">
                    <a:solidFill>
                      <a:schemeClr val="accent2">
                        <a:lumMod val="20000"/>
                        <a:lumOff val="80000"/>
                      </a:schemeClr>
                    </a:solidFill>
                  </a:tcPr>
                </a:tc>
                <a:extLst>
                  <a:ext uri="{0D108BD9-81ED-4DB2-BD59-A6C34878D82A}">
                    <a16:rowId xmlns:a16="http://schemas.microsoft.com/office/drawing/2014/main" val="132997003"/>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pPr lvl="0">
                        <a:buNone/>
                      </a:pPr>
                      <a:r>
                        <a:rPr lang="en-US" sz="1100" b="0" i="0" u="none" strike="noStrike" noProof="0">
                          <a:effectLst/>
                          <a:latin typeface="Calibri"/>
                        </a:rPr>
                        <a:t>Licensed Practical and Licensed Vocational Nurses</a:t>
                      </a:r>
                      <a:endParaRPr lang="en-US" sz="1100" b="0">
                        <a:effectLst/>
                      </a:endParaRPr>
                    </a:p>
                  </a:txBody>
                  <a:tcPr marL="0" marR="0" marT="0" marB="0" anchor="ctr">
                    <a:solidFill>
                      <a:schemeClr val="accent2">
                        <a:lumMod val="20000"/>
                        <a:lumOff val="80000"/>
                      </a:schemeClr>
                    </a:solidFill>
                  </a:tcPr>
                </a:tc>
                <a:tc>
                  <a:txBody>
                    <a:bodyPr/>
                    <a:lstStyle/>
                    <a:p>
                      <a:pPr algn="ctr"/>
                      <a:r>
                        <a:rPr lang="en-US" sz="1100" b="0">
                          <a:effectLst/>
                        </a:rPr>
                        <a:t>25.8% or 80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L</a:t>
                      </a:r>
                      <a:r>
                        <a:rPr lang="en-US" sz="1100" b="0" i="0" u="none" strike="noStrike" noProof="0">
                          <a:effectLst/>
                          <a:latin typeface="Calibri"/>
                        </a:rPr>
                        <a:t>icensed Practical and Licensed Vocational Nurses</a:t>
                      </a:r>
                      <a:endParaRPr lang="en-US" sz="1100" b="0">
                        <a:effectLst/>
                      </a:endParaRPr>
                    </a:p>
                  </a:txBody>
                  <a:tcPr marL="0" marR="0" marT="0" marB="0" anchor="ctr">
                    <a:solidFill>
                      <a:schemeClr val="accent2">
                        <a:lumMod val="20000"/>
                        <a:lumOff val="80000"/>
                      </a:schemeClr>
                    </a:solidFill>
                  </a:tcPr>
                </a:tc>
                <a:tc>
                  <a:txBody>
                    <a:bodyPr/>
                    <a:lstStyle/>
                    <a:p>
                      <a:pPr algn="ctr"/>
                      <a:r>
                        <a:rPr lang="en-US" sz="1100" b="0">
                          <a:effectLst/>
                        </a:rPr>
                        <a:t>170</a:t>
                      </a:r>
                    </a:p>
                  </a:txBody>
                  <a:tcPr marL="0" marR="0" marT="0" marB="0" anchor="ctr">
                    <a:solidFill>
                      <a:schemeClr val="accent2">
                        <a:lumMod val="20000"/>
                        <a:lumOff val="80000"/>
                      </a:schemeClr>
                    </a:solidFill>
                  </a:tcPr>
                </a:tc>
                <a:extLst>
                  <a:ext uri="{0D108BD9-81ED-4DB2-BD59-A6C34878D82A}">
                    <a16:rowId xmlns:a16="http://schemas.microsoft.com/office/drawing/2014/main" val="1598242026"/>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Nursing Assistants</a:t>
                      </a:r>
                      <a:endParaRPr lang="en-US"/>
                    </a:p>
                  </a:txBody>
                  <a:tcPr marL="0" marR="0" marT="0" marB="0" anchor="ctr">
                    <a:solidFill>
                      <a:schemeClr val="accent2">
                        <a:lumMod val="20000"/>
                        <a:lumOff val="80000"/>
                      </a:schemeClr>
                    </a:solidFill>
                  </a:tcPr>
                </a:tc>
                <a:tc>
                  <a:txBody>
                    <a:bodyPr/>
                    <a:lstStyle/>
                    <a:p>
                      <a:pPr algn="ctr"/>
                      <a:r>
                        <a:rPr lang="en-US" sz="1100" b="0">
                          <a:effectLst/>
                        </a:rPr>
                        <a:t>16.0% or 40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Nursing Assistants</a:t>
                      </a:r>
                    </a:p>
                  </a:txBody>
                  <a:tcPr marL="0" marR="0" marT="0" marB="0" anchor="ctr">
                    <a:solidFill>
                      <a:schemeClr val="accent2">
                        <a:lumMod val="20000"/>
                        <a:lumOff val="80000"/>
                      </a:schemeClr>
                    </a:solidFill>
                  </a:tcPr>
                </a:tc>
                <a:tc>
                  <a:txBody>
                    <a:bodyPr/>
                    <a:lstStyle/>
                    <a:p>
                      <a:pPr algn="ctr"/>
                      <a:r>
                        <a:rPr lang="en-US" sz="1100" b="0">
                          <a:effectLst/>
                        </a:rPr>
                        <a:t>100</a:t>
                      </a:r>
                      <a:endParaRPr lang="en-US"/>
                    </a:p>
                  </a:txBody>
                  <a:tcPr marL="0" marR="0" marT="0" marB="0" anchor="ctr">
                    <a:solidFill>
                      <a:schemeClr val="accent2">
                        <a:lumMod val="20000"/>
                        <a:lumOff val="80000"/>
                      </a:schemeClr>
                    </a:solidFill>
                  </a:tcPr>
                </a:tc>
                <a:extLst>
                  <a:ext uri="{0D108BD9-81ED-4DB2-BD59-A6C34878D82A}">
                    <a16:rowId xmlns:a16="http://schemas.microsoft.com/office/drawing/2014/main" val="455614766"/>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Heavy and Tractor-Trailer Truck Drivers</a:t>
                      </a:r>
                    </a:p>
                  </a:txBody>
                  <a:tcPr marL="0" marR="0" marT="0" marB="0" anchor="ctr">
                    <a:solidFill>
                      <a:schemeClr val="accent2">
                        <a:lumMod val="20000"/>
                        <a:lumOff val="80000"/>
                      </a:schemeClr>
                    </a:solidFill>
                  </a:tcPr>
                </a:tc>
                <a:tc>
                  <a:txBody>
                    <a:bodyPr/>
                    <a:lstStyle/>
                    <a:p>
                      <a:pPr algn="ctr"/>
                      <a:r>
                        <a:rPr lang="en-US" sz="1100" b="0">
                          <a:effectLst/>
                        </a:rPr>
                        <a:t>14.9% or 110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Dental Assistants</a:t>
                      </a:r>
                    </a:p>
                  </a:txBody>
                  <a:tcPr marL="0" marR="0" marT="0" marB="0" anchor="ctr">
                    <a:solidFill>
                      <a:schemeClr val="accent2">
                        <a:lumMod val="20000"/>
                        <a:lumOff val="80000"/>
                      </a:schemeClr>
                    </a:solidFill>
                  </a:tcPr>
                </a:tc>
                <a:tc>
                  <a:txBody>
                    <a:bodyPr/>
                    <a:lstStyle/>
                    <a:p>
                      <a:pPr algn="ctr"/>
                      <a:r>
                        <a:rPr lang="en-US" sz="1100" b="0">
                          <a:effectLst/>
                        </a:rPr>
                        <a:t>60</a:t>
                      </a:r>
                    </a:p>
                  </a:txBody>
                  <a:tcPr marL="0" marR="0" marT="0" marB="0" anchor="ctr">
                    <a:solidFill>
                      <a:schemeClr val="accent2">
                        <a:lumMod val="20000"/>
                        <a:lumOff val="80000"/>
                      </a:schemeClr>
                    </a:solidFill>
                  </a:tcPr>
                </a:tc>
                <a:extLst>
                  <a:ext uri="{0D108BD9-81ED-4DB2-BD59-A6C34878D82A}">
                    <a16:rowId xmlns:a16="http://schemas.microsoft.com/office/drawing/2014/main" val="2300795208"/>
                  </a:ext>
                </a:extLst>
              </a:tr>
              <a:tr h="209664">
                <a:tc>
                  <a:txBody>
                    <a:bodyPr/>
                    <a:lstStyle/>
                    <a:p>
                      <a:endParaRPr lang="en-US" sz="1100" b="0">
                        <a:effectLst/>
                      </a:endParaRPr>
                    </a:p>
                  </a:txBody>
                  <a:tcPr marL="0" marR="0" marT="0" marB="0" anchor="ctr">
                    <a:solidFill>
                      <a:schemeClr val="accent2">
                        <a:lumMod val="20000"/>
                        <a:lumOff val="80000"/>
                      </a:schemeClr>
                    </a:solidFill>
                  </a:tcPr>
                </a:tc>
                <a:tc>
                  <a:txBody>
                    <a:bodyPr/>
                    <a:lstStyle/>
                    <a:p>
                      <a:r>
                        <a:rPr lang="en-US" sz="1100" b="0">
                          <a:effectLst/>
                        </a:rPr>
                        <a:t>Dental Assistants</a:t>
                      </a:r>
                    </a:p>
                  </a:txBody>
                  <a:tcPr marL="0" marR="0" marT="0" marB="0" anchor="ctr">
                    <a:solidFill>
                      <a:schemeClr val="accent2">
                        <a:lumMod val="20000"/>
                        <a:lumOff val="80000"/>
                      </a:schemeClr>
                    </a:solidFill>
                  </a:tcPr>
                </a:tc>
                <a:tc>
                  <a:txBody>
                    <a:bodyPr/>
                    <a:lstStyle/>
                    <a:p>
                      <a:pPr algn="ctr"/>
                      <a:r>
                        <a:rPr lang="en-US" sz="1100" b="0">
                          <a:effectLst/>
                        </a:rPr>
                        <a:t>12.5% or 20 jobs</a:t>
                      </a:r>
                    </a:p>
                  </a:txBody>
                  <a:tcPr marL="0" marR="0" marT="0" marB="0" anchor="ctr">
                    <a:solidFill>
                      <a:schemeClr val="accent2">
                        <a:lumMod val="20000"/>
                        <a:lumOff val="80000"/>
                      </a:schemeClr>
                    </a:solidFill>
                  </a:tcPr>
                </a:tc>
                <a:tc>
                  <a:txBody>
                    <a:bodyPr/>
                    <a:lstStyle/>
                    <a:p>
                      <a:pPr lvl="0">
                        <a:buNone/>
                      </a:pPr>
                      <a:endParaRPr lang="en-US" sz="1100" b="0">
                        <a:effectLst/>
                      </a:endParaRPr>
                    </a:p>
                  </a:txBody>
                  <a:tcPr marL="0" marR="0" marT="0" marB="0" anchor="ctr">
                    <a:noFill/>
                  </a:tcPr>
                </a:tc>
                <a:tc>
                  <a:txBody>
                    <a:bodyPr/>
                    <a:lstStyle/>
                    <a:p>
                      <a:r>
                        <a:rPr lang="en-US" sz="1100" b="0">
                          <a:effectLst/>
                        </a:rPr>
                        <a:t>Automotive Service Technicians and Mechanics</a:t>
                      </a:r>
                    </a:p>
                  </a:txBody>
                  <a:tcPr marL="0" marR="0" marT="0" marB="0" anchor="ctr">
                    <a:solidFill>
                      <a:schemeClr val="accent2">
                        <a:lumMod val="20000"/>
                        <a:lumOff val="80000"/>
                      </a:schemeClr>
                    </a:solidFill>
                  </a:tcPr>
                </a:tc>
                <a:tc>
                  <a:txBody>
                    <a:bodyPr/>
                    <a:lstStyle/>
                    <a:p>
                      <a:pPr algn="ctr"/>
                      <a:r>
                        <a:rPr lang="en-US" sz="1100" b="0">
                          <a:effectLst/>
                        </a:rPr>
                        <a:t>50</a:t>
                      </a:r>
                    </a:p>
                  </a:txBody>
                  <a:tcPr marL="0" marR="0" marT="0" marB="0" anchor="ctr">
                    <a:solidFill>
                      <a:schemeClr val="accent2">
                        <a:lumMod val="20000"/>
                        <a:lumOff val="80000"/>
                      </a:schemeClr>
                    </a:solidFill>
                  </a:tcPr>
                </a:tc>
                <a:extLst>
                  <a:ext uri="{0D108BD9-81ED-4DB2-BD59-A6C34878D82A}">
                    <a16:rowId xmlns:a16="http://schemas.microsoft.com/office/drawing/2014/main" val="603129242"/>
                  </a:ext>
                </a:extLst>
              </a:tr>
              <a:tr h="209664">
                <a:tc>
                  <a:txBody>
                    <a:bodyPr/>
                    <a:lstStyle/>
                    <a:p>
                      <a:endParaRPr lang="en-US" sz="1100" b="0">
                        <a:effectLst/>
                      </a:endParaRPr>
                    </a:p>
                  </a:txBody>
                  <a:tcPr marL="0" marR="0" marT="0" marB="0" anchor="ctr">
                    <a:noFill/>
                  </a:tcPr>
                </a:tc>
                <a:tc>
                  <a:txBody>
                    <a:bodyPr/>
                    <a:lstStyle/>
                    <a:p>
                      <a:r>
                        <a:rPr lang="en-US" sz="1100" b="0">
                          <a:effectLst/>
                        </a:rPr>
                        <a:t>Teacher Assistants</a:t>
                      </a:r>
                    </a:p>
                  </a:txBody>
                  <a:tcPr marL="0" marR="0" marT="0" marB="0" anchor="ctr">
                    <a:noFill/>
                  </a:tcPr>
                </a:tc>
                <a:tc>
                  <a:txBody>
                    <a:bodyPr/>
                    <a:lstStyle/>
                    <a:p>
                      <a:pPr algn="ctr"/>
                      <a:r>
                        <a:rPr lang="en-US" sz="1100" b="0">
                          <a:effectLst/>
                        </a:rPr>
                        <a:t>15.6% or 100 jobs</a:t>
                      </a:r>
                    </a:p>
                  </a:txBody>
                  <a:tcPr marL="0" marR="0" marT="0" marB="0" anchor="ctr">
                    <a:noFill/>
                  </a:tcPr>
                </a:tc>
                <a:tc>
                  <a:txBody>
                    <a:bodyPr/>
                    <a:lstStyle/>
                    <a:p>
                      <a:pPr lvl="0">
                        <a:buNone/>
                      </a:pPr>
                      <a:endParaRPr lang="en-US" sz="1100" b="0">
                        <a:effectLst/>
                      </a:endParaRPr>
                    </a:p>
                  </a:txBody>
                  <a:tcPr marL="0" marR="0" marT="0" marB="0" anchor="ctr">
                    <a:noFill/>
                  </a:tcPr>
                </a:tc>
                <a:tc>
                  <a:txBody>
                    <a:bodyPr/>
                    <a:lstStyle/>
                    <a:p>
                      <a:r>
                        <a:rPr lang="en-US" sz="1100" b="0">
                          <a:effectLst/>
                        </a:rPr>
                        <a:t>Teacher Assistants</a:t>
                      </a:r>
                    </a:p>
                  </a:txBody>
                  <a:tcPr marL="0" marR="0" marT="0" marB="0" anchor="ctr">
                    <a:noFill/>
                  </a:tcPr>
                </a:tc>
                <a:tc>
                  <a:txBody>
                    <a:bodyPr/>
                    <a:lstStyle/>
                    <a:p>
                      <a:pPr algn="ctr"/>
                      <a:r>
                        <a:rPr lang="en-US" sz="1100" b="0">
                          <a:effectLst/>
                        </a:rPr>
                        <a:t>250</a:t>
                      </a:r>
                    </a:p>
                  </a:txBody>
                  <a:tcPr marL="0" marR="0" marT="0" marB="0" anchor="ctr">
                    <a:noFill/>
                  </a:tcPr>
                </a:tc>
                <a:extLst>
                  <a:ext uri="{0D108BD9-81ED-4DB2-BD59-A6C34878D82A}">
                    <a16:rowId xmlns:a16="http://schemas.microsoft.com/office/drawing/2014/main" val="4227586227"/>
                  </a:ext>
                </a:extLst>
              </a:tr>
              <a:tr h="209664">
                <a:tc>
                  <a:txBody>
                    <a:bodyPr/>
                    <a:lstStyle/>
                    <a:p>
                      <a:endParaRPr lang="en-US" sz="1100" b="0">
                        <a:effectLst/>
                      </a:endParaRPr>
                    </a:p>
                  </a:txBody>
                  <a:tcPr marL="0" marR="0" marT="0" marB="0" anchor="ctr">
                    <a:noFill/>
                  </a:tcPr>
                </a:tc>
                <a:tc>
                  <a:txBody>
                    <a:bodyPr/>
                    <a:lstStyle/>
                    <a:p>
                      <a:endParaRPr lang="en-US" sz="1100" b="0">
                        <a:effectLst/>
                      </a:endParaRPr>
                    </a:p>
                  </a:txBody>
                  <a:tcPr marL="0" marR="0" marT="0" marB="0" anchor="ctr">
                    <a:noFill/>
                  </a:tcPr>
                </a:tc>
                <a:tc>
                  <a:txBody>
                    <a:bodyPr/>
                    <a:lstStyle/>
                    <a:p>
                      <a:pPr algn="ctr"/>
                      <a:r>
                        <a:rPr lang="en-US" sz="1100" b="0">
                          <a:effectLst/>
                        </a:rPr>
                        <a:t>-</a:t>
                      </a:r>
                    </a:p>
                  </a:txBody>
                  <a:tcPr marL="0" marR="0" marT="0" marB="0" anchor="ctr">
                    <a:noFill/>
                  </a:tcPr>
                </a:tc>
                <a:tc>
                  <a:txBody>
                    <a:bodyPr/>
                    <a:lstStyle/>
                    <a:p>
                      <a:pPr lvl="0">
                        <a:buNone/>
                      </a:pPr>
                      <a:endParaRPr lang="en-US" sz="1100" b="0">
                        <a:effectLst/>
                      </a:endParaRPr>
                    </a:p>
                  </a:txBody>
                  <a:tcPr marL="0" marR="0" marT="0" marB="0" anchor="ctr">
                    <a:noFill/>
                  </a:tcPr>
                </a:tc>
                <a:tc>
                  <a:txBody>
                    <a:bodyPr/>
                    <a:lstStyle/>
                    <a:p>
                      <a:pPr lvl="0">
                        <a:buNone/>
                      </a:pPr>
                      <a:r>
                        <a:rPr lang="en-US" sz="1100" b="0" i="0" u="none" strike="noStrike" noProof="0">
                          <a:effectLst/>
                          <a:latin typeface="Calibri"/>
                        </a:rPr>
                        <a:t>Bookkeeping, Accounting, and Auditing Clerks</a:t>
                      </a:r>
                      <a:endParaRPr lang="en-US" sz="1100" b="0">
                        <a:effectLst/>
                      </a:endParaRPr>
                    </a:p>
                  </a:txBody>
                  <a:tcPr marL="0" marR="0" marT="0" marB="0" anchor="ctr">
                    <a:noFill/>
                  </a:tcPr>
                </a:tc>
                <a:tc>
                  <a:txBody>
                    <a:bodyPr/>
                    <a:lstStyle/>
                    <a:p>
                      <a:pPr algn="ctr"/>
                      <a:r>
                        <a:rPr lang="en-US" sz="1100" b="0">
                          <a:effectLst/>
                        </a:rPr>
                        <a:t>40</a:t>
                      </a:r>
                    </a:p>
                  </a:txBody>
                  <a:tcPr marL="0" marR="0" marT="0" marB="0" anchor="ctr">
                    <a:noFill/>
                  </a:tcPr>
                </a:tc>
                <a:extLst>
                  <a:ext uri="{0D108BD9-81ED-4DB2-BD59-A6C34878D82A}">
                    <a16:rowId xmlns:a16="http://schemas.microsoft.com/office/drawing/2014/main" val="681001399"/>
                  </a:ext>
                </a:extLst>
              </a:tr>
            </a:tbl>
          </a:graphicData>
        </a:graphic>
      </p:graphicFrame>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3367" y="721363"/>
            <a:ext cx="11851566" cy="1415772"/>
          </a:xfrm>
          <a:prstGeom prst="rect">
            <a:avLst/>
          </a:prstGeom>
          <a:noFill/>
        </p:spPr>
        <p:txBody>
          <a:bodyPr wrap="square" rtlCol="0">
            <a:spAutoFit/>
          </a:bodyPr>
          <a:lstStyle/>
          <a:p>
            <a:pPr algn="ctr"/>
            <a:r>
              <a:rPr lang="en-US" sz="5400" b="1" dirty="0" smtClean="0">
                <a:solidFill>
                  <a:schemeClr val="accent2"/>
                </a:solidFill>
              </a:rPr>
              <a:t>Data for Objective </a:t>
            </a:r>
            <a:r>
              <a:rPr lang="en-US" sz="5400" b="1" dirty="0">
                <a:solidFill>
                  <a:schemeClr val="accent2"/>
                </a:solidFill>
              </a:rPr>
              <a:t>1.1</a:t>
            </a:r>
            <a:endParaRPr lang="en-US" sz="1200" dirty="0">
              <a:solidFill>
                <a:schemeClr val="accent1">
                  <a:lumMod val="50000"/>
                </a:schemeClr>
              </a:solidFill>
            </a:endParaRPr>
          </a:p>
          <a:p>
            <a:pPr algn="ctr"/>
            <a:endParaRPr lang="en-US" sz="1200" dirty="0">
              <a:solidFill>
                <a:srgbClr val="92D050"/>
              </a:solidFill>
            </a:endParaRPr>
          </a:p>
          <a:p>
            <a:pPr algn="ctr"/>
            <a:r>
              <a:rPr lang="en-US" sz="2000" dirty="0">
                <a:solidFill>
                  <a:srgbClr val="92D050"/>
                </a:solidFill>
              </a:rPr>
              <a:t>The District will increase FTES 1.75% over the three years.</a:t>
            </a:r>
          </a:p>
        </p:txBody>
      </p:sp>
      <p:sp>
        <p:nvSpPr>
          <p:cNvPr id="3" name="TextBox 2"/>
          <p:cNvSpPr txBox="1"/>
          <p:nvPr/>
        </p:nvSpPr>
        <p:spPr>
          <a:xfrm>
            <a:off x="190831" y="2309142"/>
            <a:ext cx="11764102" cy="369332"/>
          </a:xfrm>
          <a:prstGeom prst="rect">
            <a:avLst/>
          </a:prstGeom>
          <a:noFill/>
        </p:spPr>
        <p:txBody>
          <a:bodyPr wrap="square" lIns="91440" tIns="45720" rIns="91440" bIns="45720" rtlCol="0" anchor="t">
            <a:spAutoFit/>
          </a:bodyPr>
          <a:lstStyle/>
          <a:p>
            <a:pPr marL="0" lvl="1"/>
            <a:r>
              <a:rPr lang="en-US" b="1">
                <a:solidFill>
                  <a:schemeClr val="accent1">
                    <a:lumMod val="50000"/>
                  </a:schemeClr>
                </a:solidFill>
              </a:rPr>
              <a:t>Projected Workforce Demands</a:t>
            </a:r>
          </a:p>
        </p:txBody>
      </p:sp>
      <p:sp>
        <p:nvSpPr>
          <p:cNvPr id="8" name="TextBox 7">
            <a:extLst>
              <a:ext uri="{FF2B5EF4-FFF2-40B4-BE49-F238E27FC236}">
                <a16:creationId xmlns:a16="http://schemas.microsoft.com/office/drawing/2014/main" id="{8D18E381-7471-48D5-8050-6EE3103EBFAE}"/>
              </a:ext>
            </a:extLst>
          </p:cNvPr>
          <p:cNvSpPr txBox="1"/>
          <p:nvPr/>
        </p:nvSpPr>
        <p:spPr>
          <a:xfrm>
            <a:off x="305922" y="2832846"/>
            <a:ext cx="11329145" cy="369332"/>
          </a:xfrm>
          <a:prstGeom prst="rect">
            <a:avLst/>
          </a:prstGeom>
          <a:solidFill>
            <a:schemeClr val="accent5">
              <a:lumMod val="75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KINGS COUNTY</a:t>
            </a:r>
            <a:r>
              <a:rPr lang="en-US" sz="1600">
                <a:solidFill>
                  <a:schemeClr val="bg1"/>
                </a:solidFill>
              </a:rPr>
              <a:t>  </a:t>
            </a:r>
            <a:r>
              <a:rPr lang="en-US" sz="1400" i="1">
                <a:solidFill>
                  <a:schemeClr val="bg1"/>
                </a:solidFill>
              </a:rPr>
              <a:t>2012-2024 Comparison of Growing Occupations by Entry Level Education</a:t>
            </a:r>
            <a:endParaRPr lang="en-US" sz="1400" i="1">
              <a:solidFill>
                <a:schemeClr val="bg1"/>
              </a:solidFill>
              <a:cs typeface="Calibri"/>
            </a:endParaRPr>
          </a:p>
        </p:txBody>
      </p:sp>
      <p:sp>
        <p:nvSpPr>
          <p:cNvPr id="15" name="TextBox 14">
            <a:extLst>
              <a:ext uri="{FF2B5EF4-FFF2-40B4-BE49-F238E27FC236}">
                <a16:creationId xmlns:a16="http://schemas.microsoft.com/office/drawing/2014/main" id="{CE9A4D4F-3D63-45BE-9469-4B81B315E810}"/>
              </a:ext>
            </a:extLst>
          </p:cNvPr>
          <p:cNvSpPr txBox="1"/>
          <p:nvPr/>
        </p:nvSpPr>
        <p:spPr>
          <a:xfrm>
            <a:off x="285750" y="3800475"/>
            <a:ext cx="1266825" cy="26314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Bachelor's Degree</a:t>
            </a:r>
            <a:endParaRPr lang="en-US" sz="1100">
              <a:cs typeface="Calibri"/>
            </a:endParaRPr>
          </a:p>
          <a:p>
            <a:endParaRPr lang="en-US" sz="1100">
              <a:cs typeface="Calibri"/>
            </a:endParaRPr>
          </a:p>
          <a:p>
            <a:endParaRPr lang="en-US" sz="1100">
              <a:cs typeface="Calibri"/>
            </a:endParaRPr>
          </a:p>
          <a:p>
            <a:endParaRPr lang="en-US" sz="1100">
              <a:cs typeface="Calibri"/>
            </a:endParaRPr>
          </a:p>
          <a:p>
            <a:endParaRPr lang="en-US" sz="1100">
              <a:cs typeface="Calibri"/>
            </a:endParaRPr>
          </a:p>
          <a:p>
            <a:r>
              <a:rPr lang="en-US" sz="1100">
                <a:cs typeface="Calibri"/>
              </a:rPr>
              <a:t>Associate's Degree</a:t>
            </a:r>
          </a:p>
          <a:p>
            <a:endParaRPr lang="en-US" sz="1100">
              <a:cs typeface="Calibri"/>
            </a:endParaRPr>
          </a:p>
          <a:p>
            <a:endParaRPr lang="en-US" sz="1100">
              <a:cs typeface="Calibri"/>
            </a:endParaRPr>
          </a:p>
          <a:p>
            <a:endParaRPr lang="en-US" sz="1100">
              <a:cs typeface="Calibri"/>
            </a:endParaRPr>
          </a:p>
          <a:p>
            <a:r>
              <a:rPr lang="en-US" sz="1100">
                <a:cs typeface="Calibri"/>
              </a:rPr>
              <a:t>Postsecondary</a:t>
            </a:r>
            <a:endParaRPr lang="en-US"/>
          </a:p>
          <a:p>
            <a:r>
              <a:rPr lang="en-US" sz="1100">
                <a:cs typeface="Calibri"/>
              </a:rPr>
              <a:t>Non-degree Award</a:t>
            </a:r>
          </a:p>
          <a:p>
            <a:endParaRPr lang="en-US" sz="1100">
              <a:cs typeface="Calibri"/>
            </a:endParaRPr>
          </a:p>
          <a:p>
            <a:endParaRPr lang="en-US" sz="1100">
              <a:cs typeface="Calibri"/>
            </a:endParaRPr>
          </a:p>
          <a:p>
            <a:r>
              <a:rPr lang="en-US" sz="1100">
                <a:cs typeface="Calibri"/>
              </a:rPr>
              <a:t>Some College,</a:t>
            </a:r>
          </a:p>
          <a:p>
            <a:r>
              <a:rPr lang="en-US" sz="1100">
                <a:cs typeface="Calibri"/>
              </a:rPr>
              <a:t>No Degree</a:t>
            </a:r>
          </a:p>
        </p:txBody>
      </p:sp>
      <p:sp>
        <p:nvSpPr>
          <p:cNvPr id="17" name="TextBox 16">
            <a:extLst>
              <a:ext uri="{FF2B5EF4-FFF2-40B4-BE49-F238E27FC236}">
                <a16:creationId xmlns:a16="http://schemas.microsoft.com/office/drawing/2014/main" id="{0646E748-1B93-4C35-88BC-82B60DE8181C}"/>
              </a:ext>
            </a:extLst>
          </p:cNvPr>
          <p:cNvSpPr txBox="1"/>
          <p:nvPr/>
        </p:nvSpPr>
        <p:spPr>
          <a:xfrm>
            <a:off x="8961850" y="2559756"/>
            <a:ext cx="267734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i="1">
                <a:ea typeface="+mn-lt"/>
                <a:cs typeface="+mn-lt"/>
              </a:rPr>
              <a:t>Source:  COS Giant Fact Book</a:t>
            </a:r>
            <a:endParaRPr lang="en-US">
              <a:cs typeface="Calibri"/>
            </a:endParaRPr>
          </a:p>
        </p:txBody>
      </p:sp>
    </p:spTree>
    <p:extLst>
      <p:ext uri="{BB962C8B-B14F-4D97-AF65-F5344CB8AC3E}">
        <p14:creationId xmlns:p14="http://schemas.microsoft.com/office/powerpoint/2010/main" val="13850413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434342"/>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328834"/>
            <a:ext cx="5299364" cy="6858000"/>
          </a:xfrm>
          <a:prstGeom prst="rect">
            <a:avLst/>
          </a:prstGeom>
        </p:spPr>
      </p:pic>
      <p:sp>
        <p:nvSpPr>
          <p:cNvPr id="2" name="TextBox 1"/>
          <p:cNvSpPr txBox="1"/>
          <p:nvPr/>
        </p:nvSpPr>
        <p:spPr>
          <a:xfrm>
            <a:off x="169029" y="634189"/>
            <a:ext cx="11851566" cy="1538883"/>
          </a:xfrm>
          <a:prstGeom prst="rect">
            <a:avLst/>
          </a:prstGeom>
          <a:noFill/>
        </p:spPr>
        <p:txBody>
          <a:bodyPr wrap="square" rtlCol="0">
            <a:spAutoFit/>
          </a:bodyPr>
          <a:lstStyle/>
          <a:p>
            <a:pPr algn="ctr"/>
            <a:r>
              <a:rPr lang="en-US" sz="5400" b="1" dirty="0" smtClean="0">
                <a:solidFill>
                  <a:schemeClr val="accent2"/>
                </a:solidFill>
              </a:rPr>
              <a:t>Recommendation for Objective </a:t>
            </a:r>
            <a:r>
              <a:rPr lang="en-US" sz="5400" b="1" dirty="0">
                <a:solidFill>
                  <a:schemeClr val="accent2"/>
                </a:solidFill>
              </a:rPr>
              <a:t>1.1</a:t>
            </a:r>
            <a:endParaRPr lang="en-US" sz="1200" dirty="0">
              <a:solidFill>
                <a:schemeClr val="accent1">
                  <a:lumMod val="50000"/>
                </a:schemeClr>
              </a:solidFill>
            </a:endParaRPr>
          </a:p>
          <a:p>
            <a:pPr algn="ctr"/>
            <a:endParaRPr lang="en-US" sz="1200" dirty="0">
              <a:solidFill>
                <a:srgbClr val="92D050"/>
              </a:solidFill>
            </a:endParaRPr>
          </a:p>
          <a:p>
            <a:pPr algn="ctr"/>
            <a:r>
              <a:rPr lang="en-US" sz="2800" dirty="0">
                <a:solidFill>
                  <a:schemeClr val="accent6"/>
                </a:solidFill>
              </a:rPr>
              <a:t>The District will increase FTES 1.75% over the three years.</a:t>
            </a:r>
          </a:p>
        </p:txBody>
      </p:sp>
      <p:sp>
        <p:nvSpPr>
          <p:cNvPr id="3" name="TextBox 2"/>
          <p:cNvSpPr txBox="1"/>
          <p:nvPr/>
        </p:nvSpPr>
        <p:spPr>
          <a:xfrm>
            <a:off x="213948" y="2520897"/>
            <a:ext cx="11764102" cy="3416320"/>
          </a:xfrm>
          <a:prstGeom prst="rect">
            <a:avLst/>
          </a:prstGeom>
          <a:noFill/>
        </p:spPr>
        <p:txBody>
          <a:bodyPr wrap="square" lIns="91440" tIns="45720" rIns="91440" bIns="45720" rtlCol="0" anchor="t">
            <a:spAutoFit/>
          </a:bodyPr>
          <a:lstStyle/>
          <a:p>
            <a:pPr marL="0" lvl="1"/>
            <a:r>
              <a:rPr lang="en-US" sz="2400" b="1" dirty="0" smtClean="0">
                <a:solidFill>
                  <a:schemeClr val="accent1">
                    <a:lumMod val="50000"/>
                  </a:schemeClr>
                </a:solidFill>
              </a:rPr>
              <a:t>Recommendation:</a:t>
            </a:r>
            <a:r>
              <a:rPr lang="en-US" sz="2400" b="1" dirty="0">
                <a:solidFill>
                  <a:schemeClr val="accent1">
                    <a:lumMod val="50000"/>
                  </a:schemeClr>
                </a:solidFill>
              </a:rPr>
              <a:t> </a:t>
            </a:r>
            <a:r>
              <a:rPr lang="en-US" sz="2400" dirty="0" smtClean="0">
                <a:solidFill>
                  <a:schemeClr val="accent1">
                    <a:lumMod val="50000"/>
                  </a:schemeClr>
                </a:solidFill>
              </a:rPr>
              <a:t>Keep the objective with revisions.</a:t>
            </a:r>
            <a:endParaRPr lang="en-US" sz="2400" dirty="0">
              <a:solidFill>
                <a:schemeClr val="accent1">
                  <a:lumMod val="50000"/>
                </a:schemeClr>
              </a:solidFill>
              <a:ea typeface="+mn-lt"/>
              <a:cs typeface="+mn-lt"/>
            </a:endParaRPr>
          </a:p>
          <a:p>
            <a:pPr marL="742950" lvl="2" indent="-285750">
              <a:buFont typeface="Arial"/>
              <a:buChar char="•"/>
            </a:pPr>
            <a:r>
              <a:rPr lang="en-US" sz="2400" dirty="0" smtClean="0">
                <a:solidFill>
                  <a:schemeClr val="accent1">
                    <a:lumMod val="50000"/>
                  </a:schemeClr>
                </a:solidFill>
                <a:cs typeface="Calibri"/>
              </a:rPr>
              <a:t>Adjust </a:t>
            </a:r>
            <a:r>
              <a:rPr lang="en-US" sz="2400" dirty="0">
                <a:solidFill>
                  <a:schemeClr val="accent1">
                    <a:lumMod val="50000"/>
                  </a:schemeClr>
                </a:solidFill>
                <a:cs typeface="Calibri"/>
              </a:rPr>
              <a:t>the language of the Objective to reference an "average" increase of 1.75% over the three-year term.</a:t>
            </a:r>
          </a:p>
          <a:p>
            <a:pPr marL="742950" lvl="2" indent="-285750">
              <a:buFont typeface="Arial"/>
              <a:buChar char="•"/>
            </a:pPr>
            <a:r>
              <a:rPr lang="en-US" sz="2400" dirty="0">
                <a:solidFill>
                  <a:schemeClr val="accent1">
                    <a:lumMod val="50000"/>
                  </a:schemeClr>
                </a:solidFill>
                <a:cs typeface="Calibri"/>
              </a:rPr>
              <a:t>Separate actions by campus</a:t>
            </a:r>
          </a:p>
          <a:p>
            <a:pPr marL="742950" lvl="2" indent="-285750">
              <a:buFont typeface="Arial"/>
              <a:buChar char="•"/>
            </a:pPr>
            <a:r>
              <a:rPr lang="en-US" sz="2400" dirty="0">
                <a:solidFill>
                  <a:schemeClr val="accent1">
                    <a:lumMod val="50000"/>
                  </a:schemeClr>
                </a:solidFill>
                <a:cs typeface="Calibri"/>
              </a:rPr>
              <a:t>Separate actions by demographics, specifically "traditional" vs. non-traditional students</a:t>
            </a:r>
          </a:p>
          <a:p>
            <a:pPr marL="742950" lvl="2" indent="-285750">
              <a:buFont typeface="Arial"/>
              <a:buChar char="•"/>
            </a:pPr>
            <a:r>
              <a:rPr lang="en-US" sz="2400" dirty="0">
                <a:solidFill>
                  <a:schemeClr val="accent1">
                    <a:lumMod val="50000"/>
                  </a:schemeClr>
                </a:solidFill>
                <a:cs typeface="Calibri"/>
              </a:rPr>
              <a:t>Separate goals for CTE vs. non-CTE</a:t>
            </a:r>
          </a:p>
          <a:p>
            <a:pPr marL="742950" lvl="2" indent="-285750">
              <a:buFont typeface="Arial"/>
              <a:buChar char="•"/>
            </a:pPr>
            <a:r>
              <a:rPr lang="en-US" sz="2400" dirty="0">
                <a:solidFill>
                  <a:schemeClr val="accent1">
                    <a:lumMod val="50000"/>
                  </a:schemeClr>
                </a:solidFill>
                <a:cs typeface="Calibri"/>
              </a:rPr>
              <a:t>Full-time vs. part-time attendance – </a:t>
            </a:r>
            <a:r>
              <a:rPr lang="en-US" sz="2400" i="1" dirty="0">
                <a:solidFill>
                  <a:schemeClr val="accent1">
                    <a:lumMod val="50000"/>
                  </a:schemeClr>
                </a:solidFill>
                <a:cs typeface="Calibri"/>
              </a:rPr>
              <a:t>A primary focus on FT attendance fails to acknowledge that so many of our students simply can't attend FT due to jobs, family responsibilities, etc</a:t>
            </a:r>
            <a:r>
              <a:rPr lang="en-US" sz="2400" i="1" dirty="0" smtClean="0">
                <a:solidFill>
                  <a:schemeClr val="accent1">
                    <a:lumMod val="50000"/>
                  </a:schemeClr>
                </a:solidFill>
                <a:cs typeface="Calibri"/>
              </a:rPr>
              <a:t>.</a:t>
            </a:r>
            <a:endParaRPr lang="en-US" sz="2400" i="1" dirty="0">
              <a:solidFill>
                <a:schemeClr val="accent1">
                  <a:lumMod val="50000"/>
                </a:schemeClr>
              </a:solidFill>
              <a:cs typeface="Calibri"/>
            </a:endParaRPr>
          </a:p>
        </p:txBody>
      </p:sp>
    </p:spTree>
    <p:extLst>
      <p:ext uri="{BB962C8B-B14F-4D97-AF65-F5344CB8AC3E}">
        <p14:creationId xmlns:p14="http://schemas.microsoft.com/office/powerpoint/2010/main" val="19065343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440268" y="1320800"/>
            <a:ext cx="6146800" cy="4555093"/>
          </a:xfrm>
          <a:prstGeom prst="rect">
            <a:avLst/>
          </a:prstGeom>
          <a:noFill/>
        </p:spPr>
        <p:txBody>
          <a:bodyPr wrap="square" rtlCol="0">
            <a:spAutoFit/>
          </a:bodyPr>
          <a:lstStyle/>
          <a:p>
            <a:pPr algn="ctr"/>
            <a:r>
              <a:rPr lang="en-US" sz="8800" b="1" dirty="0" smtClean="0">
                <a:solidFill>
                  <a:schemeClr val="accent2"/>
                </a:solidFill>
              </a:rPr>
              <a:t>Goal 1</a:t>
            </a:r>
          </a:p>
          <a:p>
            <a:pPr algn="ctr"/>
            <a:r>
              <a:rPr lang="en-US" sz="8800" b="1" dirty="0" smtClean="0">
                <a:solidFill>
                  <a:srgbClr val="92D050"/>
                </a:solidFill>
              </a:rPr>
              <a:t>Q&amp;A Session</a:t>
            </a:r>
          </a:p>
          <a:p>
            <a:pPr algn="ctr"/>
            <a:endParaRPr lang="en-US" dirty="0">
              <a:solidFill>
                <a:schemeClr val="accent1">
                  <a:lumMod val="50000"/>
                </a:schemeClr>
              </a:solidFill>
            </a:endParaRPr>
          </a:p>
          <a:p>
            <a:pPr algn="ctr"/>
            <a:r>
              <a:rPr lang="en-US" sz="3200" dirty="0" smtClean="0">
                <a:solidFill>
                  <a:schemeClr val="accent1">
                    <a:lumMod val="50000"/>
                  </a:schemeClr>
                </a:solidFill>
              </a:rPr>
              <a:t>Please type your questions </a:t>
            </a:r>
          </a:p>
          <a:p>
            <a:pPr algn="ctr"/>
            <a:r>
              <a:rPr lang="en-US" sz="3200" dirty="0" smtClean="0">
                <a:solidFill>
                  <a:schemeClr val="accent1">
                    <a:lumMod val="50000"/>
                  </a:schemeClr>
                </a:solidFill>
              </a:rPr>
              <a:t>in the chat and the presenters </a:t>
            </a:r>
          </a:p>
          <a:p>
            <a:pPr algn="ctr"/>
            <a:r>
              <a:rPr lang="en-US" sz="3200" dirty="0" smtClean="0">
                <a:solidFill>
                  <a:schemeClr val="accent1">
                    <a:lumMod val="50000"/>
                  </a:schemeClr>
                </a:solidFill>
              </a:rPr>
              <a:t>will answer them aloud.</a:t>
            </a:r>
          </a:p>
        </p:txBody>
      </p:sp>
      <p:pic>
        <p:nvPicPr>
          <p:cNvPr id="6" name="Picture 2" descr="Yes, You Really Do Need to Fertilize Your Plants | Better Homes &amp; Garde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75" y="3588058"/>
            <a:ext cx="4825770" cy="30273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alloway's Premium Tropical Plant Fo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2261" y="868280"/>
            <a:ext cx="2812308" cy="2568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miraclegro.com/sites/g/files/oydgjc111/files/styles/scotts_product_image/public/asset_images/products/Miracle-Gro/US-Miracle-Gro-Water-Soluble-Bloom-Booster-Flower-Food-1001921-Main-Xlg.png?itok=Cur7OyG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1175" y="1038980"/>
            <a:ext cx="1763532" cy="23791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Scotts Citrus Avocado and Mango Plant Food - Plant Food - Scot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2123" y="864323"/>
            <a:ext cx="1591022" cy="2562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1535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4" name="TextBox 3"/>
          <p:cNvSpPr txBox="1"/>
          <p:nvPr/>
        </p:nvSpPr>
        <p:spPr>
          <a:xfrm>
            <a:off x="1388532" y="1378641"/>
            <a:ext cx="9414933" cy="4678204"/>
          </a:xfrm>
          <a:prstGeom prst="rect">
            <a:avLst/>
          </a:prstGeom>
          <a:noFill/>
        </p:spPr>
        <p:txBody>
          <a:bodyPr wrap="square" rtlCol="0">
            <a:spAutoFit/>
          </a:bodyPr>
          <a:lstStyle/>
          <a:p>
            <a:pPr algn="ctr"/>
            <a:r>
              <a:rPr lang="en-US" sz="8800" b="1" dirty="0" smtClean="0">
                <a:solidFill>
                  <a:schemeClr val="accent2"/>
                </a:solidFill>
              </a:rPr>
              <a:t>Break Time</a:t>
            </a:r>
          </a:p>
          <a:p>
            <a:pPr algn="ctr"/>
            <a:endParaRPr lang="en-US" dirty="0">
              <a:solidFill>
                <a:schemeClr val="accent1">
                  <a:lumMod val="50000"/>
                </a:schemeClr>
              </a:solidFill>
            </a:endParaRPr>
          </a:p>
          <a:p>
            <a:pPr algn="ctr"/>
            <a:r>
              <a:rPr lang="en-US" sz="3200" dirty="0" smtClean="0">
                <a:solidFill>
                  <a:schemeClr val="accent1">
                    <a:lumMod val="50000"/>
                  </a:schemeClr>
                </a:solidFill>
              </a:rPr>
              <a:t>Please take a moment to complete and submit your Goal 1 survey if you have not yet done so. We will resume after 10 minutes.</a:t>
            </a:r>
          </a:p>
          <a:p>
            <a:pPr algn="ctr"/>
            <a:endParaRPr lang="en-US" sz="3200" dirty="0">
              <a:solidFill>
                <a:schemeClr val="accent1">
                  <a:lumMod val="50000"/>
                </a:schemeClr>
              </a:solidFill>
            </a:endParaRPr>
          </a:p>
          <a:p>
            <a:pPr algn="ctr"/>
            <a:r>
              <a:rPr lang="en-US" sz="3200" dirty="0">
                <a:solidFill>
                  <a:schemeClr val="accent1">
                    <a:lumMod val="50000"/>
                  </a:schemeClr>
                </a:solidFill>
              </a:rPr>
              <a:t>FLEX sign-in link is in the chat.</a:t>
            </a:r>
          </a:p>
          <a:p>
            <a:pPr algn="ctr"/>
            <a:endParaRPr lang="en-US" sz="3200" dirty="0" smtClean="0">
              <a:solidFill>
                <a:schemeClr val="accent1">
                  <a:lumMod val="50000"/>
                </a:schemeClr>
              </a:solidFill>
            </a:endParaRPr>
          </a:p>
        </p:txBody>
      </p:sp>
    </p:spTree>
    <p:extLst>
      <p:ext uri="{BB962C8B-B14F-4D97-AF65-F5344CB8AC3E}">
        <p14:creationId xmlns:p14="http://schemas.microsoft.com/office/powerpoint/2010/main" val="32506264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4" name="Title 1"/>
          <p:cNvSpPr txBox="1">
            <a:spLocks/>
          </p:cNvSpPr>
          <p:nvPr/>
        </p:nvSpPr>
        <p:spPr>
          <a:xfrm>
            <a:off x="1110343" y="1206343"/>
            <a:ext cx="9965094" cy="22118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4000" b="1" dirty="0" smtClean="0">
                <a:solidFill>
                  <a:schemeClr val="accent6">
                    <a:lumMod val="75000"/>
                  </a:schemeClr>
                </a:solidFill>
                <a:latin typeface="+mn-lt"/>
              </a:rPr>
              <a:t>What have we learned from COVID-19 and how can we use that knowledge to improve COS?</a:t>
            </a:r>
            <a:endParaRPr lang="en-US" sz="4000" b="1" dirty="0">
              <a:solidFill>
                <a:schemeClr val="accent6">
                  <a:lumMod val="75000"/>
                </a:schemeClr>
              </a:solidFill>
              <a:latin typeface="+mn-lt"/>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5559">
            <a:off x="2044222" y="2337318"/>
            <a:ext cx="2575249" cy="257524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965725">
            <a:off x="427911" y="3851929"/>
            <a:ext cx="2575249" cy="257524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570154">
            <a:off x="3414996" y="4499155"/>
            <a:ext cx="2575249" cy="257524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636151">
            <a:off x="5695079" y="3128381"/>
            <a:ext cx="2575249" cy="257524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5559">
            <a:off x="8746009" y="4379176"/>
            <a:ext cx="2575249" cy="257524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564199">
            <a:off x="8934099" y="2337319"/>
            <a:ext cx="2575249" cy="2575249"/>
          </a:xfrm>
          <a:prstGeom prst="rect">
            <a:avLst/>
          </a:prstGeom>
        </p:spPr>
      </p:pic>
      <p:sp>
        <p:nvSpPr>
          <p:cNvPr id="3" name="TextBox 2"/>
          <p:cNvSpPr txBox="1"/>
          <p:nvPr/>
        </p:nvSpPr>
        <p:spPr>
          <a:xfrm>
            <a:off x="2315463" y="3127160"/>
            <a:ext cx="1847462" cy="923330"/>
          </a:xfrm>
          <a:prstGeom prst="rect">
            <a:avLst/>
          </a:prstGeom>
          <a:noFill/>
        </p:spPr>
        <p:txBody>
          <a:bodyPr wrap="square" rtlCol="0">
            <a:spAutoFit/>
          </a:bodyPr>
          <a:lstStyle/>
          <a:p>
            <a:pPr algn="ctr"/>
            <a:r>
              <a:rPr lang="en-US" b="1" dirty="0" smtClean="0"/>
              <a:t>Student technology and internet access</a:t>
            </a:r>
            <a:endParaRPr lang="en-US" b="1" dirty="0"/>
          </a:p>
        </p:txBody>
      </p:sp>
      <p:sp>
        <p:nvSpPr>
          <p:cNvPr id="12" name="TextBox 11"/>
          <p:cNvSpPr txBox="1"/>
          <p:nvPr/>
        </p:nvSpPr>
        <p:spPr>
          <a:xfrm>
            <a:off x="654337" y="4933287"/>
            <a:ext cx="1847462" cy="646331"/>
          </a:xfrm>
          <a:prstGeom prst="rect">
            <a:avLst/>
          </a:prstGeom>
          <a:noFill/>
        </p:spPr>
        <p:txBody>
          <a:bodyPr wrap="square" rtlCol="0">
            <a:spAutoFit/>
          </a:bodyPr>
          <a:lstStyle/>
          <a:p>
            <a:pPr algn="ctr"/>
            <a:r>
              <a:rPr lang="en-US" b="1" dirty="0" smtClean="0"/>
              <a:t>Student childcare needs</a:t>
            </a:r>
            <a:endParaRPr lang="en-US" b="1" dirty="0"/>
          </a:p>
        </p:txBody>
      </p:sp>
      <p:sp>
        <p:nvSpPr>
          <p:cNvPr id="13" name="TextBox 12"/>
          <p:cNvSpPr txBox="1"/>
          <p:nvPr/>
        </p:nvSpPr>
        <p:spPr>
          <a:xfrm>
            <a:off x="3921997" y="5432661"/>
            <a:ext cx="1847462" cy="646331"/>
          </a:xfrm>
          <a:prstGeom prst="rect">
            <a:avLst/>
          </a:prstGeom>
          <a:noFill/>
        </p:spPr>
        <p:txBody>
          <a:bodyPr wrap="square" rtlCol="0">
            <a:spAutoFit/>
          </a:bodyPr>
          <a:lstStyle/>
          <a:p>
            <a:pPr algn="ctr"/>
            <a:r>
              <a:rPr lang="en-US" b="1" dirty="0" smtClean="0"/>
              <a:t>Community influence</a:t>
            </a:r>
            <a:endParaRPr lang="en-US" b="1" dirty="0"/>
          </a:p>
        </p:txBody>
      </p:sp>
      <p:sp>
        <p:nvSpPr>
          <p:cNvPr id="14" name="TextBox 13"/>
          <p:cNvSpPr txBox="1"/>
          <p:nvPr/>
        </p:nvSpPr>
        <p:spPr>
          <a:xfrm>
            <a:off x="8995697" y="5205135"/>
            <a:ext cx="1847462" cy="923330"/>
          </a:xfrm>
          <a:prstGeom prst="rect">
            <a:avLst/>
          </a:prstGeom>
          <a:noFill/>
        </p:spPr>
        <p:txBody>
          <a:bodyPr wrap="square" rtlCol="0">
            <a:spAutoFit/>
          </a:bodyPr>
          <a:lstStyle/>
          <a:p>
            <a:pPr algn="ctr"/>
            <a:r>
              <a:rPr lang="en-US" b="1" dirty="0" smtClean="0"/>
              <a:t>Mental health challenges and supports</a:t>
            </a:r>
            <a:endParaRPr lang="en-US" b="1" dirty="0"/>
          </a:p>
        </p:txBody>
      </p:sp>
      <p:sp>
        <p:nvSpPr>
          <p:cNvPr id="15" name="TextBox 14"/>
          <p:cNvSpPr txBox="1"/>
          <p:nvPr/>
        </p:nvSpPr>
        <p:spPr>
          <a:xfrm>
            <a:off x="6094804" y="3937453"/>
            <a:ext cx="1847462" cy="646331"/>
          </a:xfrm>
          <a:prstGeom prst="rect">
            <a:avLst/>
          </a:prstGeom>
          <a:noFill/>
        </p:spPr>
        <p:txBody>
          <a:bodyPr wrap="square" rtlCol="0">
            <a:spAutoFit/>
          </a:bodyPr>
          <a:lstStyle/>
          <a:p>
            <a:pPr algn="ctr"/>
            <a:r>
              <a:rPr lang="en-US" b="1" dirty="0" smtClean="0"/>
              <a:t>Community workforce needs</a:t>
            </a:r>
            <a:endParaRPr lang="en-US" b="1" dirty="0"/>
          </a:p>
        </p:txBody>
      </p:sp>
      <p:sp>
        <p:nvSpPr>
          <p:cNvPr id="16" name="TextBox 15"/>
          <p:cNvSpPr txBox="1"/>
          <p:nvPr/>
        </p:nvSpPr>
        <p:spPr>
          <a:xfrm>
            <a:off x="9416065" y="3440276"/>
            <a:ext cx="1847462" cy="369332"/>
          </a:xfrm>
          <a:prstGeom prst="rect">
            <a:avLst/>
          </a:prstGeom>
          <a:noFill/>
        </p:spPr>
        <p:txBody>
          <a:bodyPr wrap="square" rtlCol="0">
            <a:spAutoFit/>
          </a:bodyPr>
          <a:lstStyle/>
          <a:p>
            <a:pPr algn="ctr"/>
            <a:r>
              <a:rPr lang="en-US" b="1" dirty="0" smtClean="0"/>
              <a:t>Online learning</a:t>
            </a:r>
            <a:endParaRPr lang="en-US" b="1" dirty="0"/>
          </a:p>
        </p:txBody>
      </p:sp>
    </p:spTree>
    <p:extLst>
      <p:ext uri="{BB962C8B-B14F-4D97-AF65-F5344CB8AC3E}">
        <p14:creationId xmlns:p14="http://schemas.microsoft.com/office/powerpoint/2010/main" val="34478897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2DBA53-C42B-EC44-B640-BA12AEAD49A0}"/>
              </a:ext>
            </a:extLst>
          </p:cNvPr>
          <p:cNvPicPr>
            <a:picLocks noChangeAspect="1"/>
          </p:cNvPicPr>
          <p:nvPr/>
        </p:nvPicPr>
        <p:blipFill>
          <a:blip r:embed="rId2"/>
          <a:stretch>
            <a:fillRect/>
          </a:stretch>
        </p:blipFill>
        <p:spPr>
          <a:xfrm>
            <a:off x="350520" y="-417945"/>
            <a:ext cx="11490960" cy="8879378"/>
          </a:xfrm>
          <a:prstGeom prst="rect">
            <a:avLst/>
          </a:prstGeom>
        </p:spPr>
      </p:pic>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a:off x="0" y="0"/>
            <a:ext cx="5299364" cy="6858000"/>
          </a:xfrm>
          <a:prstGeom prst="rect">
            <a:avLst/>
          </a:prstGeom>
        </p:spPr>
      </p:pic>
      <p:pic>
        <p:nvPicPr>
          <p:cNvPr id="10" name="Picture 9">
            <a:extLst>
              <a:ext uri="{FF2B5EF4-FFF2-40B4-BE49-F238E27FC236}">
                <a16:creationId xmlns:a16="http://schemas.microsoft.com/office/drawing/2014/main" id="{5F8210C3-852A-FB43-86F0-BF8C21884851}"/>
              </a:ext>
            </a:extLst>
          </p:cNvPr>
          <p:cNvPicPr>
            <a:picLocks noChangeAspect="1"/>
          </p:cNvPicPr>
          <p:nvPr/>
        </p:nvPicPr>
        <p:blipFill>
          <a:blip r:embed="rId3"/>
          <a:stretch>
            <a:fillRect/>
          </a:stretch>
        </p:blipFill>
        <p:spPr>
          <a:xfrm rot="10800000">
            <a:off x="6892636" y="0"/>
            <a:ext cx="5299364" cy="6858000"/>
          </a:xfrm>
          <a:prstGeom prst="rect">
            <a:avLst/>
          </a:prstGeom>
        </p:spPr>
      </p:pic>
    </p:spTree>
    <p:extLst>
      <p:ext uri="{BB962C8B-B14F-4D97-AF65-F5344CB8AC3E}">
        <p14:creationId xmlns:p14="http://schemas.microsoft.com/office/powerpoint/2010/main" val="40737348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278467" y="1024467"/>
            <a:ext cx="9635067" cy="5139869"/>
          </a:xfrm>
          <a:prstGeom prst="rect">
            <a:avLst/>
          </a:prstGeom>
          <a:noFill/>
        </p:spPr>
        <p:txBody>
          <a:bodyPr wrap="square" rtlCol="0">
            <a:spAutoFit/>
          </a:bodyPr>
          <a:lstStyle/>
          <a:p>
            <a:pPr algn="ctr"/>
            <a:r>
              <a:rPr lang="en-US" sz="4000" b="1" dirty="0" smtClean="0">
                <a:solidFill>
                  <a:srgbClr val="92D050"/>
                </a:solidFill>
              </a:rPr>
              <a:t>What happens next?</a:t>
            </a:r>
          </a:p>
          <a:p>
            <a:pPr algn="ctr"/>
            <a:endParaRPr lang="en-US" dirty="0"/>
          </a:p>
          <a:p>
            <a:pPr algn="ctr">
              <a:lnSpc>
                <a:spcPct val="150000"/>
              </a:lnSpc>
            </a:pPr>
            <a:r>
              <a:rPr lang="en-US" dirty="0" smtClean="0">
                <a:solidFill>
                  <a:schemeClr val="accent1">
                    <a:lumMod val="50000"/>
                  </a:schemeClr>
                </a:solidFill>
              </a:rPr>
              <a:t>Your feedback will be used by the task forces to draft the </a:t>
            </a:r>
          </a:p>
          <a:p>
            <a:pPr algn="ctr">
              <a:lnSpc>
                <a:spcPct val="150000"/>
              </a:lnSpc>
            </a:pPr>
            <a:r>
              <a:rPr lang="en-US" dirty="0" smtClean="0">
                <a:solidFill>
                  <a:schemeClr val="accent1">
                    <a:lumMod val="50000"/>
                  </a:schemeClr>
                </a:solidFill>
              </a:rPr>
              <a:t>2021-2025 Strategic Plan objectives and actions over the next couple of months.</a:t>
            </a:r>
          </a:p>
          <a:p>
            <a:pPr algn="ctr">
              <a:lnSpc>
                <a:spcPct val="150000"/>
              </a:lnSpc>
            </a:pPr>
            <a:endParaRPr lang="en-US" dirty="0">
              <a:solidFill>
                <a:schemeClr val="accent1">
                  <a:lumMod val="50000"/>
                </a:schemeClr>
              </a:solidFill>
            </a:endParaRPr>
          </a:p>
          <a:p>
            <a:pPr algn="ctr">
              <a:lnSpc>
                <a:spcPct val="150000"/>
              </a:lnSpc>
            </a:pPr>
            <a:r>
              <a:rPr lang="en-US" dirty="0" smtClean="0">
                <a:solidFill>
                  <a:schemeClr val="accent1">
                    <a:lumMod val="50000"/>
                  </a:schemeClr>
                </a:solidFill>
              </a:rPr>
              <a:t>In the Spring semester, Institutional Planning and Effectiveness Committee will consult with Senior Management, the Board of Trustees, </a:t>
            </a:r>
            <a:r>
              <a:rPr lang="en-US" dirty="0">
                <a:solidFill>
                  <a:schemeClr val="accent1">
                    <a:lumMod val="50000"/>
                  </a:schemeClr>
                </a:solidFill>
              </a:rPr>
              <a:t>Institutional Program Review </a:t>
            </a:r>
            <a:r>
              <a:rPr lang="en-US" dirty="0" smtClean="0">
                <a:solidFill>
                  <a:schemeClr val="accent1">
                    <a:lumMod val="50000"/>
                  </a:schemeClr>
                </a:solidFill>
              </a:rPr>
              <a:t>Committee, </a:t>
            </a:r>
            <a:r>
              <a:rPr lang="en-US" dirty="0">
                <a:solidFill>
                  <a:schemeClr val="accent1">
                    <a:lumMod val="50000"/>
                  </a:schemeClr>
                </a:solidFill>
              </a:rPr>
              <a:t>Deans Council, Budget Committee and the Academic Senate Executive </a:t>
            </a:r>
            <a:r>
              <a:rPr lang="en-US" dirty="0" smtClean="0">
                <a:solidFill>
                  <a:schemeClr val="accent1">
                    <a:lumMod val="50000"/>
                  </a:schemeClr>
                </a:solidFill>
              </a:rPr>
              <a:t>Board to finalize the Strategic Plan draft before it is sent for final approval through District Governance Senate.</a:t>
            </a:r>
          </a:p>
          <a:p>
            <a:pPr algn="ctr">
              <a:lnSpc>
                <a:spcPct val="150000"/>
              </a:lnSpc>
            </a:pPr>
            <a:endParaRPr lang="en-US" dirty="0">
              <a:solidFill>
                <a:schemeClr val="accent1">
                  <a:lumMod val="50000"/>
                </a:schemeClr>
              </a:solidFill>
            </a:endParaRPr>
          </a:p>
          <a:p>
            <a:pPr algn="ctr">
              <a:lnSpc>
                <a:spcPct val="150000"/>
              </a:lnSpc>
            </a:pPr>
            <a:r>
              <a:rPr lang="en-US" dirty="0" smtClean="0">
                <a:solidFill>
                  <a:schemeClr val="accent1">
                    <a:lumMod val="50000"/>
                  </a:schemeClr>
                </a:solidFill>
              </a:rPr>
              <a:t>The final version will be presented to the Board of Trustees in </a:t>
            </a:r>
          </a:p>
          <a:p>
            <a:pPr algn="ctr">
              <a:lnSpc>
                <a:spcPct val="150000"/>
              </a:lnSpc>
            </a:pPr>
            <a:r>
              <a:rPr lang="en-US" dirty="0" smtClean="0">
                <a:solidFill>
                  <a:schemeClr val="accent1">
                    <a:lumMod val="50000"/>
                  </a:schemeClr>
                </a:solidFill>
              </a:rPr>
              <a:t>May/June of 2021 and take effect </a:t>
            </a:r>
            <a:r>
              <a:rPr lang="en-US" smtClean="0">
                <a:solidFill>
                  <a:schemeClr val="accent1">
                    <a:lumMod val="50000"/>
                  </a:schemeClr>
                </a:solidFill>
              </a:rPr>
              <a:t>in July </a:t>
            </a:r>
            <a:r>
              <a:rPr lang="en-US" dirty="0" smtClean="0">
                <a:solidFill>
                  <a:schemeClr val="accent1">
                    <a:lumMod val="50000"/>
                  </a:schemeClr>
                </a:solidFill>
              </a:rPr>
              <a:t>2021.</a:t>
            </a:r>
            <a:endParaRPr lang="en-US" dirty="0">
              <a:solidFill>
                <a:schemeClr val="accent1">
                  <a:lumMod val="50000"/>
                </a:schemeClr>
              </a:solidFill>
            </a:endParaRPr>
          </a:p>
        </p:txBody>
      </p:sp>
    </p:spTree>
    <p:extLst>
      <p:ext uri="{BB962C8B-B14F-4D97-AF65-F5344CB8AC3E}">
        <p14:creationId xmlns:p14="http://schemas.microsoft.com/office/powerpoint/2010/main" val="4482142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5703592" y="1355003"/>
            <a:ext cx="6074832" cy="4832092"/>
          </a:xfrm>
          <a:prstGeom prst="rect">
            <a:avLst/>
          </a:prstGeom>
          <a:noFill/>
        </p:spPr>
        <p:txBody>
          <a:bodyPr wrap="square" rtlCol="0">
            <a:spAutoFit/>
          </a:bodyPr>
          <a:lstStyle/>
          <a:p>
            <a:pPr algn="ctr"/>
            <a:r>
              <a:rPr lang="en-US" sz="4400" b="1" dirty="0" smtClean="0">
                <a:solidFill>
                  <a:schemeClr val="accent1">
                    <a:lumMod val="50000"/>
                  </a:schemeClr>
                </a:solidFill>
              </a:rPr>
              <a:t>Please take a moment </a:t>
            </a:r>
          </a:p>
          <a:p>
            <a:pPr algn="ctr"/>
            <a:r>
              <a:rPr lang="en-US" sz="4400" b="1" dirty="0" smtClean="0">
                <a:solidFill>
                  <a:schemeClr val="accent1">
                    <a:lumMod val="50000"/>
                  </a:schemeClr>
                </a:solidFill>
              </a:rPr>
              <a:t>to complete the </a:t>
            </a:r>
          </a:p>
          <a:p>
            <a:pPr algn="ctr"/>
            <a:r>
              <a:rPr lang="en-US" sz="4400" b="1" dirty="0" smtClean="0">
                <a:solidFill>
                  <a:schemeClr val="accent1">
                    <a:lumMod val="50000"/>
                  </a:schemeClr>
                </a:solidFill>
              </a:rPr>
              <a:t>Summit Evaluation</a:t>
            </a:r>
          </a:p>
          <a:p>
            <a:pPr algn="ctr"/>
            <a:r>
              <a:rPr lang="en-US" sz="4400" dirty="0" smtClean="0">
                <a:solidFill>
                  <a:schemeClr val="accent1">
                    <a:lumMod val="50000"/>
                  </a:schemeClr>
                </a:solidFill>
              </a:rPr>
              <a:t>(link in chat)</a:t>
            </a:r>
          </a:p>
          <a:p>
            <a:pPr algn="ctr"/>
            <a:endParaRPr lang="en-US" sz="4400" dirty="0">
              <a:solidFill>
                <a:schemeClr val="accent1">
                  <a:lumMod val="50000"/>
                </a:schemeClr>
              </a:solidFill>
            </a:endParaRPr>
          </a:p>
          <a:p>
            <a:pPr algn="ctr"/>
            <a:r>
              <a:rPr lang="en-US" sz="4400" dirty="0">
                <a:solidFill>
                  <a:schemeClr val="accent1">
                    <a:lumMod val="50000"/>
                  </a:schemeClr>
                </a:solidFill>
              </a:rPr>
              <a:t>FLEX sign-in link is in the chat</a:t>
            </a:r>
            <a:r>
              <a:rPr lang="en-US" sz="4400" dirty="0" smtClean="0">
                <a:solidFill>
                  <a:schemeClr val="accent1">
                    <a:lumMod val="50000"/>
                  </a:schemeClr>
                </a:solidFill>
              </a:rPr>
              <a:t>.</a:t>
            </a:r>
            <a:endParaRPr lang="en-US" sz="4400" dirty="0">
              <a:solidFill>
                <a:schemeClr val="accent1">
                  <a:lumMod val="50000"/>
                </a:schemeClr>
              </a:solidFill>
            </a:endParaRPr>
          </a:p>
        </p:txBody>
      </p:sp>
      <p:pic>
        <p:nvPicPr>
          <p:cNvPr id="7170" name="Picture 2" descr="Go to ground amid coronavirus: how to grow a living pantry to eat this  winter | Life and style | The Guard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333" y="1485049"/>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0587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2349499" y="2117730"/>
            <a:ext cx="7493000" cy="3631763"/>
          </a:xfrm>
          <a:prstGeom prst="rect">
            <a:avLst/>
          </a:prstGeom>
          <a:noFill/>
        </p:spPr>
        <p:txBody>
          <a:bodyPr wrap="square" rtlCol="0">
            <a:spAutoFit/>
          </a:bodyPr>
          <a:lstStyle/>
          <a:p>
            <a:pPr algn="ctr"/>
            <a:r>
              <a:rPr lang="en-US" sz="11500" b="1" dirty="0" smtClean="0">
                <a:solidFill>
                  <a:srgbClr val="92D050"/>
                </a:solidFill>
              </a:rPr>
              <a:t>Time for </a:t>
            </a:r>
          </a:p>
          <a:p>
            <a:pPr algn="ctr"/>
            <a:r>
              <a:rPr lang="en-US" sz="11500" b="1" dirty="0" smtClean="0">
                <a:solidFill>
                  <a:srgbClr val="92D050"/>
                </a:solidFill>
              </a:rPr>
              <a:t>Prizes!</a:t>
            </a:r>
            <a:endParaRPr lang="en-US" sz="11500" b="1" dirty="0">
              <a:solidFill>
                <a:srgbClr val="92D050"/>
              </a:solidFill>
            </a:endParaRPr>
          </a:p>
        </p:txBody>
      </p:sp>
      <p:pic>
        <p:nvPicPr>
          <p:cNvPr id="8194" name="Picture 2" descr="Build-Your-Own Succulent Tray - 2in Containers - Mountain Crest Gardens"/>
          <p:cNvPicPr>
            <a:picLocks noChangeAspect="1" noChangeArrowheads="1"/>
          </p:cNvPicPr>
          <p:nvPr/>
        </p:nvPicPr>
        <p:blipFill rotWithShape="1">
          <a:blip r:embed="rId4">
            <a:extLst>
              <a:ext uri="{28A0092B-C50C-407E-A947-70E740481C1C}">
                <a14:useLocalDpi xmlns:a14="http://schemas.microsoft.com/office/drawing/2010/main" val="0"/>
              </a:ext>
            </a:extLst>
          </a:blip>
          <a:srcRect l="2044" t="3034" r="50821" b="51620"/>
          <a:stretch/>
        </p:blipFill>
        <p:spPr bwMode="auto">
          <a:xfrm>
            <a:off x="9067800" y="3852333"/>
            <a:ext cx="3124200" cy="30056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uild-Your-Own Succulent Tray - 2in Containers - Mountain Crest Gardens"/>
          <p:cNvPicPr>
            <a:picLocks noChangeAspect="1" noChangeArrowheads="1"/>
          </p:cNvPicPr>
          <p:nvPr/>
        </p:nvPicPr>
        <p:blipFill rotWithShape="1">
          <a:blip r:embed="rId4">
            <a:extLst>
              <a:ext uri="{28A0092B-C50C-407E-A947-70E740481C1C}">
                <a14:useLocalDpi xmlns:a14="http://schemas.microsoft.com/office/drawing/2010/main" val="0"/>
              </a:ext>
            </a:extLst>
          </a:blip>
          <a:srcRect l="50407" t="2225" r="1595" b="52110"/>
          <a:stretch/>
        </p:blipFill>
        <p:spPr bwMode="auto">
          <a:xfrm>
            <a:off x="-1" y="3837284"/>
            <a:ext cx="3175002" cy="30207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uild-Your-Own Succulent Tray - 2in Containers - Mountain Crest Gardens"/>
          <p:cNvPicPr>
            <a:picLocks noChangeAspect="1" noChangeArrowheads="1"/>
          </p:cNvPicPr>
          <p:nvPr/>
        </p:nvPicPr>
        <p:blipFill rotWithShape="1">
          <a:blip r:embed="rId4">
            <a:extLst>
              <a:ext uri="{28A0092B-C50C-407E-A947-70E740481C1C}">
                <a14:useLocalDpi xmlns:a14="http://schemas.microsoft.com/office/drawing/2010/main" val="0"/>
              </a:ext>
            </a:extLst>
          </a:blip>
          <a:srcRect l="50407" t="48749" r="1718" b="2786"/>
          <a:stretch/>
        </p:blipFill>
        <p:spPr bwMode="auto">
          <a:xfrm>
            <a:off x="1" y="721364"/>
            <a:ext cx="3081866" cy="31197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uild-Your-Own Succulent Tray - 2in Containers - Mountain Crest Gardens"/>
          <p:cNvPicPr>
            <a:picLocks noChangeAspect="1" noChangeArrowheads="1"/>
          </p:cNvPicPr>
          <p:nvPr/>
        </p:nvPicPr>
        <p:blipFill rotWithShape="1">
          <a:blip r:embed="rId4">
            <a:extLst>
              <a:ext uri="{28A0092B-C50C-407E-A947-70E740481C1C}">
                <a14:useLocalDpi xmlns:a14="http://schemas.microsoft.com/office/drawing/2010/main" val="0"/>
              </a:ext>
            </a:extLst>
          </a:blip>
          <a:srcRect l="2418" t="49486" r="51189" b="3702"/>
          <a:stretch/>
        </p:blipFill>
        <p:spPr bwMode="auto">
          <a:xfrm>
            <a:off x="9093200" y="721363"/>
            <a:ext cx="3086099" cy="311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9503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extBox 1"/>
          <p:cNvSpPr txBox="1"/>
          <p:nvPr/>
        </p:nvSpPr>
        <p:spPr>
          <a:xfrm>
            <a:off x="1018338" y="1573463"/>
            <a:ext cx="10155322" cy="5078313"/>
          </a:xfrm>
          <a:prstGeom prst="rect">
            <a:avLst/>
          </a:prstGeom>
          <a:noFill/>
        </p:spPr>
        <p:txBody>
          <a:bodyPr wrap="square" rtlCol="0">
            <a:spAutoFit/>
          </a:bodyPr>
          <a:lstStyle/>
          <a:p>
            <a:pPr algn="ctr"/>
            <a:r>
              <a:rPr lang="en-US" sz="7200" b="1" dirty="0" smtClean="0">
                <a:solidFill>
                  <a:schemeClr val="accent2"/>
                </a:solidFill>
              </a:rPr>
              <a:t>Thank you for </a:t>
            </a:r>
          </a:p>
          <a:p>
            <a:pPr algn="ctr"/>
            <a:r>
              <a:rPr lang="en-US" sz="7200" b="1" dirty="0" smtClean="0">
                <a:solidFill>
                  <a:schemeClr val="accent2"/>
                </a:solidFill>
              </a:rPr>
              <a:t>your attendance </a:t>
            </a:r>
          </a:p>
          <a:p>
            <a:pPr algn="ctr"/>
            <a:r>
              <a:rPr lang="en-US" sz="7200" b="1" dirty="0" smtClean="0">
                <a:solidFill>
                  <a:schemeClr val="accent2"/>
                </a:solidFill>
              </a:rPr>
              <a:t>and feedback!</a:t>
            </a:r>
          </a:p>
          <a:p>
            <a:pPr algn="ctr"/>
            <a:r>
              <a:rPr lang="en-US" sz="3600" dirty="0" smtClean="0">
                <a:solidFill>
                  <a:schemeClr val="accent1">
                    <a:lumMod val="50000"/>
                  </a:schemeClr>
                </a:solidFill>
              </a:rPr>
              <a:t>Evaluation and FLEX </a:t>
            </a:r>
            <a:r>
              <a:rPr lang="en-US" sz="3600" dirty="0">
                <a:solidFill>
                  <a:schemeClr val="accent1">
                    <a:lumMod val="50000"/>
                  </a:schemeClr>
                </a:solidFill>
              </a:rPr>
              <a:t>sign-in </a:t>
            </a:r>
            <a:r>
              <a:rPr lang="en-US" sz="3600" dirty="0" smtClean="0">
                <a:solidFill>
                  <a:schemeClr val="accent1">
                    <a:lumMod val="50000"/>
                  </a:schemeClr>
                </a:solidFill>
              </a:rPr>
              <a:t>links are </a:t>
            </a:r>
            <a:r>
              <a:rPr lang="en-US" sz="3600" dirty="0">
                <a:solidFill>
                  <a:schemeClr val="accent1">
                    <a:lumMod val="50000"/>
                  </a:schemeClr>
                </a:solidFill>
              </a:rPr>
              <a:t>in the chat.</a:t>
            </a:r>
          </a:p>
          <a:p>
            <a:pPr algn="ctr"/>
            <a:endParaRPr lang="en-US" sz="7200" b="1" dirty="0">
              <a:solidFill>
                <a:schemeClr val="accent2"/>
              </a:solidFill>
            </a:endParaRPr>
          </a:p>
        </p:txBody>
      </p:sp>
    </p:spTree>
    <p:extLst>
      <p:ext uri="{BB962C8B-B14F-4D97-AF65-F5344CB8AC3E}">
        <p14:creationId xmlns:p14="http://schemas.microsoft.com/office/powerpoint/2010/main" val="25887263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2DBA53-C42B-EC44-B640-BA12AEAD49A0}"/>
              </a:ext>
            </a:extLst>
          </p:cNvPr>
          <p:cNvPicPr>
            <a:picLocks noChangeAspect="1"/>
          </p:cNvPicPr>
          <p:nvPr/>
        </p:nvPicPr>
        <p:blipFill>
          <a:blip r:embed="rId2"/>
          <a:stretch>
            <a:fillRect/>
          </a:stretch>
        </p:blipFill>
        <p:spPr>
          <a:xfrm>
            <a:off x="350520" y="-417945"/>
            <a:ext cx="11490960" cy="8879378"/>
          </a:xfrm>
          <a:prstGeom prst="rect">
            <a:avLst/>
          </a:prstGeom>
        </p:spPr>
      </p:pic>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3"/>
          <a:stretch>
            <a:fillRect/>
          </a:stretch>
        </p:blipFill>
        <p:spPr>
          <a:xfrm>
            <a:off x="0" y="0"/>
            <a:ext cx="5299364" cy="6858000"/>
          </a:xfrm>
          <a:prstGeom prst="rect">
            <a:avLst/>
          </a:prstGeom>
        </p:spPr>
      </p:pic>
      <p:pic>
        <p:nvPicPr>
          <p:cNvPr id="10" name="Picture 9">
            <a:extLst>
              <a:ext uri="{FF2B5EF4-FFF2-40B4-BE49-F238E27FC236}">
                <a16:creationId xmlns:a16="http://schemas.microsoft.com/office/drawing/2014/main" id="{5F8210C3-852A-FB43-86F0-BF8C21884851}"/>
              </a:ext>
            </a:extLst>
          </p:cNvPr>
          <p:cNvPicPr>
            <a:picLocks noChangeAspect="1"/>
          </p:cNvPicPr>
          <p:nvPr/>
        </p:nvPicPr>
        <p:blipFill>
          <a:blip r:embed="rId3"/>
          <a:stretch>
            <a:fillRect/>
          </a:stretch>
        </p:blipFill>
        <p:spPr>
          <a:xfrm rot="10800000">
            <a:off x="6892636" y="0"/>
            <a:ext cx="5299364" cy="6858000"/>
          </a:xfrm>
          <a:prstGeom prst="rect">
            <a:avLst/>
          </a:prstGeom>
        </p:spPr>
      </p:pic>
    </p:spTree>
    <p:extLst>
      <p:ext uri="{BB962C8B-B14F-4D97-AF65-F5344CB8AC3E}">
        <p14:creationId xmlns:p14="http://schemas.microsoft.com/office/powerpoint/2010/main" val="33270224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4" name="TextBox 3"/>
          <p:cNvSpPr txBox="1"/>
          <p:nvPr/>
        </p:nvSpPr>
        <p:spPr>
          <a:xfrm>
            <a:off x="1928191" y="1260810"/>
            <a:ext cx="8335615" cy="646331"/>
          </a:xfrm>
          <a:prstGeom prst="rect">
            <a:avLst/>
          </a:prstGeom>
          <a:noFill/>
        </p:spPr>
        <p:txBody>
          <a:bodyPr wrap="none">
            <a:spAutoFit/>
          </a:bodyPr>
          <a:lstStyle/>
          <a:p>
            <a:pPr algn="r" defTabSz="342900">
              <a:defRPr/>
            </a:pPr>
            <a:r>
              <a:rPr lang="en-US" sz="3600" b="1" dirty="0">
                <a:solidFill>
                  <a:srgbClr val="7FBE41"/>
                </a:solidFill>
                <a:latin typeface="Calibri"/>
                <a:ea typeface="ＭＳ Ｐゴシック" pitchFamily="34" charset="-128"/>
              </a:rPr>
              <a:t>What is the purpose of the Strategic Plan? </a:t>
            </a:r>
          </a:p>
        </p:txBody>
      </p:sp>
      <p:sp>
        <p:nvSpPr>
          <p:cNvPr id="6" name="TextBox 5"/>
          <p:cNvSpPr txBox="1"/>
          <p:nvPr/>
        </p:nvSpPr>
        <p:spPr>
          <a:xfrm>
            <a:off x="300831" y="2527234"/>
            <a:ext cx="8256138" cy="3447098"/>
          </a:xfrm>
          <a:prstGeom prst="rect">
            <a:avLst/>
          </a:prstGeom>
          <a:noFill/>
        </p:spPr>
        <p:txBody>
          <a:bodyPr lIns="91440" tIns="45720" rIns="91440" bIns="45720" anchor="t">
            <a:spAutoFit/>
          </a:bodyPr>
          <a:lstStyle/>
          <a:p>
            <a:pPr marL="285750" indent="-285750">
              <a:buFont typeface="Arial" pitchFamily="34" charset="0"/>
              <a:buChar char="•"/>
              <a:defRPr/>
            </a:pPr>
            <a:r>
              <a:rPr lang="en-US" sz="2800" b="1" dirty="0">
                <a:ln w="12700" cmpd="sng">
                  <a:solidFill>
                    <a:srgbClr val="000000">
                      <a:lumMod val="95000"/>
                      <a:lumOff val="5000"/>
                    </a:srgbClr>
                  </a:solidFill>
                  <a:prstDash val="solid"/>
                </a:ln>
                <a:solidFill>
                  <a:srgbClr val="1C45A6"/>
                </a:solidFill>
                <a:latin typeface="Microsoft Tai Le"/>
                <a:cs typeface="Microsoft Tai Le"/>
              </a:rPr>
              <a:t>Four year plan to include:</a:t>
            </a:r>
          </a:p>
          <a:p>
            <a:pPr marL="285750" indent="-285750" eaLnBrk="1" hangingPunct="1">
              <a:buFont typeface="Arial" pitchFamily="34" charset="0"/>
              <a:buChar char="•"/>
              <a:defRPr/>
            </a:pPr>
            <a:r>
              <a:rPr lang="en-US" sz="2800" b="1" dirty="0">
                <a:solidFill>
                  <a:srgbClr val="F05423"/>
                </a:solidFill>
                <a:latin typeface="Calibri"/>
                <a:ea typeface="ＭＳ Ｐゴシック" pitchFamily="34" charset="-128"/>
              </a:rPr>
              <a:t>District Objectives </a:t>
            </a:r>
            <a:r>
              <a:rPr lang="en-US" sz="2800" b="1" dirty="0">
                <a:ln w="12700" cmpd="sng">
                  <a:solidFill>
                    <a:srgbClr val="000000">
                      <a:lumMod val="95000"/>
                      <a:lumOff val="5000"/>
                    </a:srgbClr>
                  </a:solidFill>
                  <a:prstDash val="solid"/>
                </a:ln>
                <a:solidFill>
                  <a:srgbClr val="1C45A6"/>
                </a:solidFill>
                <a:latin typeface="Microsoft Tai Le" pitchFamily="34" charset="0"/>
                <a:cs typeface="Microsoft Tai Le" pitchFamily="34" charset="0"/>
              </a:rPr>
              <a:t>and corresponding </a:t>
            </a:r>
            <a:r>
              <a:rPr lang="en-US" sz="2800" b="1" dirty="0">
                <a:solidFill>
                  <a:srgbClr val="F05423"/>
                </a:solidFill>
                <a:latin typeface="Calibri"/>
                <a:ea typeface="ＭＳ Ｐゴシック" pitchFamily="34" charset="-128"/>
              </a:rPr>
              <a:t>Actions </a:t>
            </a:r>
            <a:r>
              <a:rPr lang="en-US" sz="2800" b="1" dirty="0">
                <a:ln w="12700" cmpd="sng">
                  <a:solidFill>
                    <a:srgbClr val="000000">
                      <a:lumMod val="95000"/>
                      <a:lumOff val="5000"/>
                    </a:srgbClr>
                  </a:solidFill>
                  <a:prstDash val="solid"/>
                </a:ln>
                <a:solidFill>
                  <a:srgbClr val="1C45A6"/>
                </a:solidFill>
                <a:latin typeface="Microsoft Tai Le" pitchFamily="34" charset="0"/>
                <a:cs typeface="Microsoft Tai Le" pitchFamily="34" charset="0"/>
              </a:rPr>
              <a:t>that will be undertaken to achieve the </a:t>
            </a:r>
            <a:r>
              <a:rPr lang="en-US" sz="2800" b="1" dirty="0">
                <a:solidFill>
                  <a:srgbClr val="F05423"/>
                </a:solidFill>
                <a:latin typeface="Calibri"/>
                <a:ea typeface="ＭＳ Ｐゴシック" pitchFamily="34" charset="-128"/>
              </a:rPr>
              <a:t>District Goals.</a:t>
            </a:r>
          </a:p>
          <a:p>
            <a:pPr marL="285750" indent="-285750" eaLnBrk="1" hangingPunct="1">
              <a:buFont typeface="Arial" pitchFamily="34" charset="0"/>
              <a:buChar char="•"/>
              <a:defRPr/>
            </a:pPr>
            <a:r>
              <a:rPr lang="en-US" sz="2800" b="1" dirty="0">
                <a:ln w="12700" cmpd="sng">
                  <a:solidFill>
                    <a:srgbClr val="000000">
                      <a:lumMod val="95000"/>
                      <a:lumOff val="5000"/>
                    </a:srgbClr>
                  </a:solidFill>
                  <a:prstDash val="solid"/>
                </a:ln>
                <a:solidFill>
                  <a:srgbClr val="1C45A6"/>
                </a:solidFill>
                <a:latin typeface="Microsoft Tai Le" pitchFamily="34" charset="0"/>
                <a:cs typeface="Microsoft Tai Le" pitchFamily="34" charset="0"/>
              </a:rPr>
              <a:t>Assessment of how effective the Actions are in moving the District toward achieving the District Objectives.</a:t>
            </a:r>
          </a:p>
          <a:p>
            <a:pPr eaLnBrk="1" hangingPunct="1">
              <a:defRPr/>
            </a:pPr>
            <a:endParaRPr lang="en-US" dirty="0">
              <a:solidFill>
                <a:srgbClr val="000000"/>
              </a:solidFill>
            </a:endParaRPr>
          </a:p>
        </p:txBody>
      </p:sp>
      <p:pic>
        <p:nvPicPr>
          <p:cNvPr id="2050" name="Picture 2" descr="Episode 98: the science of plant propagation — Jane Perr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H="1">
            <a:off x="8062180" y="3047370"/>
            <a:ext cx="4100214" cy="24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849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Lst>
          </p:cNvPr>
          <p:cNvPicPr>
            <a:picLocks noChangeAspect="1"/>
          </p:cNvPicPr>
          <p:nvPr/>
        </p:nvPicPr>
        <p:blipFill>
          <a:blip r:embed="rId3"/>
          <a:stretch>
            <a:fillRect/>
          </a:stretch>
        </p:blipFill>
        <p:spPr>
          <a:xfrm>
            <a:off x="-526242" y="-6055358"/>
            <a:ext cx="5299364" cy="6858000"/>
          </a:xfrm>
          <a:prstGeom prst="rect">
            <a:avLst/>
          </a:prstGeom>
        </p:spPr>
      </p:pic>
      <p:pic>
        <p:nvPicPr>
          <p:cNvPr id="4" name="Picture 2" descr="A screenshot of a cell phone&#10;&#10;Description automatically generated">
            <a:extLst>
              <a:ext uri="{FF2B5EF4-FFF2-40B4-BE49-F238E27FC236}">
                <a16:creationId xmlns:a16="http://schemas.microsoft.com/office/drawing/2014/main" id="{1F3CE7ED-56A3-4D14-89A0-9D131514C60A}"/>
              </a:ext>
            </a:extLst>
          </p:cNvPr>
          <p:cNvPicPr>
            <a:picLocks noChangeAspect="1"/>
          </p:cNvPicPr>
          <p:nvPr/>
        </p:nvPicPr>
        <p:blipFill rotWithShape="1">
          <a:blip r:embed="rId4"/>
          <a:srcRect t="11385" r="6758" b="380"/>
          <a:stretch/>
        </p:blipFill>
        <p:spPr>
          <a:xfrm>
            <a:off x="1730545" y="1366978"/>
            <a:ext cx="8730907" cy="4595014"/>
          </a:xfrm>
          <a:prstGeom prst="rect">
            <a:avLst/>
          </a:prstGeom>
        </p:spPr>
      </p:pic>
    </p:spTree>
    <p:extLst>
      <p:ext uri="{BB962C8B-B14F-4D97-AF65-F5344CB8AC3E}">
        <p14:creationId xmlns:p14="http://schemas.microsoft.com/office/powerpoint/2010/main" val="10487504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S_PowerPointTemplate_2019" id="{19B25C40-74B5-6F47-89F7-4D644004D40A}" vid="{F3E2D26B-B1C9-5549-8685-357A226A32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FDB1DFE4DBD849BEF3C09CC8BBE6A1" ma:contentTypeVersion="2" ma:contentTypeDescription="Create a new document." ma:contentTypeScope="" ma:versionID="cfdca30dbc64467c1a4554708df5123b">
  <xsd:schema xmlns:xsd="http://www.w3.org/2001/XMLSchema" xmlns:xs="http://www.w3.org/2001/XMLSchema" xmlns:p="http://schemas.microsoft.com/office/2006/metadata/properties" xmlns:ns1="http://schemas.microsoft.com/sharepoint/v3" xmlns:ns2="78f31a23-c5ca-4660-a45b-ce709fb48214" targetNamespace="http://schemas.microsoft.com/office/2006/metadata/properties" ma:root="true" ma:fieldsID="ea49b6f9a6dc01b5acadc5f05d59523e" ns1:_="" ns2:_="">
    <xsd:import namespace="http://schemas.microsoft.com/sharepoint/v3"/>
    <xsd:import namespace="78f31a23-c5ca-4660-a45b-ce709fb48214"/>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internalName="PublishingStartDate">
      <xsd:simpleType>
        <xsd:restriction base="dms:Unknown"/>
      </xsd:simpleType>
    </xsd:element>
    <xsd:element name="PublishingExpirationDate" ma:index="9"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8f31a23-c5ca-4660-a45b-ce709fb48214"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E0F2717-AEAB-47AE-9BD0-EED2D1C56850}">
  <ds:schemaRefs>
    <ds:schemaRef ds:uri="http://schemas.microsoft.com/sharepoint/v3/contenttype/forms"/>
  </ds:schemaRefs>
</ds:datastoreItem>
</file>

<file path=customXml/itemProps2.xml><?xml version="1.0" encoding="utf-8"?>
<ds:datastoreItem xmlns:ds="http://schemas.openxmlformats.org/officeDocument/2006/customXml" ds:itemID="{8CE414BF-28ED-4188-A9E8-E447CBAFEDA0}"/>
</file>

<file path=customXml/itemProps3.xml><?xml version="1.0" encoding="utf-8"?>
<ds:datastoreItem xmlns:ds="http://schemas.openxmlformats.org/officeDocument/2006/customXml" ds:itemID="{55C6270D-721F-4F56-A86D-CAFCF6AC1906}">
  <ds:schemaRefs>
    <ds:schemaRef ds:uri="http://schemas.microsoft.com/office/2006/metadata/properties"/>
    <ds:schemaRef ds:uri="http://schemas.microsoft.com/office/2006/documentManagement/types"/>
    <ds:schemaRef ds:uri="http://purl.org/dc/elements/1.1/"/>
    <ds:schemaRef ds:uri="http://purl.org/dc/dcmitype/"/>
    <ds:schemaRef ds:uri="http://schemas.openxmlformats.org/package/2006/metadata/core-properties"/>
    <ds:schemaRef ds:uri="http://schemas.microsoft.com/office/infopath/2007/PartnerControls"/>
    <ds:schemaRef ds:uri="http://purl.org/dc/terms/"/>
    <ds:schemaRef ds:uri="80d010ba-1955-4479-81db-faacb39c86b1"/>
    <ds:schemaRef ds:uri="94a0026c-5167-4178-9cd1-77ed3ec3003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COS_PowerPointTemplate_2019</Template>
  <TotalTime>1054</TotalTime>
  <Words>4590</Words>
  <Application>Microsoft Office PowerPoint</Application>
  <PresentationFormat>Widescreen</PresentationFormat>
  <Paragraphs>554</Paragraphs>
  <Slides>64</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ＭＳ Ｐゴシック</vt:lpstr>
      <vt:lpstr>Arial</vt:lpstr>
      <vt:lpstr>Calibri</vt:lpstr>
      <vt:lpstr>Calibri Light</vt:lpstr>
      <vt:lpstr>Courier New</vt:lpstr>
      <vt:lpstr>Microsoft Tai 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College of the Sequoias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Kathleen Sotelo</dc:creator>
  <cp:lastModifiedBy>Kathleen Cain</cp:lastModifiedBy>
  <cp:revision>62</cp:revision>
  <dcterms:created xsi:type="dcterms:W3CDTF">2020-09-17T22:40:39Z</dcterms:created>
  <dcterms:modified xsi:type="dcterms:W3CDTF">2020-10-02T18:59:48Z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0x0101003BFDB1DFE4DBD849BEF3C09CC8BBE6A1</vt:lpwstr>
  </property>
</Properties>
</file>